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7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8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9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0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1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2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3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4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03" r:id="rId2"/>
    <p:sldMasterId id="2147483717" r:id="rId3"/>
    <p:sldMasterId id="2147483735" r:id="rId4"/>
    <p:sldMasterId id="2147483750" r:id="rId5"/>
    <p:sldMasterId id="2147483768" r:id="rId6"/>
    <p:sldMasterId id="2147483786" r:id="rId7"/>
    <p:sldMasterId id="2147483804" r:id="rId8"/>
    <p:sldMasterId id="2147483819" r:id="rId9"/>
    <p:sldMasterId id="2147483879" r:id="rId10"/>
    <p:sldMasterId id="2147483933" r:id="rId11"/>
    <p:sldMasterId id="2147483948" r:id="rId12"/>
    <p:sldMasterId id="2147483959" r:id="rId13"/>
    <p:sldMasterId id="2147483970" r:id="rId14"/>
    <p:sldMasterId id="2147483982" r:id="rId15"/>
  </p:sldMasterIdLst>
  <p:notesMasterIdLst>
    <p:notesMasterId r:id="rId85"/>
  </p:notesMasterIdLst>
  <p:handoutMasterIdLst>
    <p:handoutMasterId r:id="rId86"/>
  </p:handoutMasterIdLst>
  <p:sldIdLst>
    <p:sldId id="472" r:id="rId16"/>
    <p:sldId id="804" r:id="rId17"/>
    <p:sldId id="964" r:id="rId18"/>
    <p:sldId id="791" r:id="rId19"/>
    <p:sldId id="785" r:id="rId20"/>
    <p:sldId id="786" r:id="rId21"/>
    <p:sldId id="789" r:id="rId22"/>
    <p:sldId id="887" r:id="rId23"/>
    <p:sldId id="1070" r:id="rId24"/>
    <p:sldId id="1019" r:id="rId25"/>
    <p:sldId id="1072" r:id="rId26"/>
    <p:sldId id="1073" r:id="rId27"/>
    <p:sldId id="1075" r:id="rId28"/>
    <p:sldId id="1074" r:id="rId29"/>
    <p:sldId id="854" r:id="rId30"/>
    <p:sldId id="883" r:id="rId31"/>
    <p:sldId id="855" r:id="rId32"/>
    <p:sldId id="1020" r:id="rId33"/>
    <p:sldId id="1076" r:id="rId34"/>
    <p:sldId id="1077" r:id="rId35"/>
    <p:sldId id="801" r:id="rId36"/>
    <p:sldId id="897" r:id="rId37"/>
    <p:sldId id="969" r:id="rId38"/>
    <p:sldId id="970" r:id="rId39"/>
    <p:sldId id="966" r:id="rId40"/>
    <p:sldId id="1078" r:id="rId41"/>
    <p:sldId id="1079" r:id="rId42"/>
    <p:sldId id="1080" r:id="rId43"/>
    <p:sldId id="1081" r:id="rId44"/>
    <p:sldId id="971" r:id="rId45"/>
    <p:sldId id="898" r:id="rId46"/>
    <p:sldId id="900" r:id="rId47"/>
    <p:sldId id="962" r:id="rId48"/>
    <p:sldId id="1018" r:id="rId49"/>
    <p:sldId id="972" r:id="rId50"/>
    <p:sldId id="973" r:id="rId51"/>
    <p:sldId id="978" r:id="rId52"/>
    <p:sldId id="979" r:id="rId53"/>
    <p:sldId id="1082" r:id="rId54"/>
    <p:sldId id="1033" r:id="rId55"/>
    <p:sldId id="1034" r:id="rId56"/>
    <p:sldId id="1035" r:id="rId57"/>
    <p:sldId id="1036" r:id="rId58"/>
    <p:sldId id="1037" r:id="rId59"/>
    <p:sldId id="1038" r:id="rId60"/>
    <p:sldId id="1049" r:id="rId61"/>
    <p:sldId id="943" r:id="rId62"/>
    <p:sldId id="1043" r:id="rId63"/>
    <p:sldId id="1044" r:id="rId64"/>
    <p:sldId id="1045" r:id="rId65"/>
    <p:sldId id="1046" r:id="rId66"/>
    <p:sldId id="1065" r:id="rId67"/>
    <p:sldId id="1066" r:id="rId68"/>
    <p:sldId id="1067" r:id="rId69"/>
    <p:sldId id="996" r:id="rId70"/>
    <p:sldId id="1051" r:id="rId71"/>
    <p:sldId id="1068" r:id="rId72"/>
    <p:sldId id="1069" r:id="rId73"/>
    <p:sldId id="920" r:id="rId74"/>
    <p:sldId id="1028" r:id="rId75"/>
    <p:sldId id="1025" r:id="rId76"/>
    <p:sldId id="1029" r:id="rId77"/>
    <p:sldId id="1030" r:id="rId78"/>
    <p:sldId id="1021" r:id="rId79"/>
    <p:sldId id="1022" r:id="rId80"/>
    <p:sldId id="1031" r:id="rId81"/>
    <p:sldId id="1057" r:id="rId82"/>
    <p:sldId id="1027" r:id="rId83"/>
    <p:sldId id="1017" r:id="rId84"/>
  </p:sldIdLst>
  <p:sldSz cx="9906000" cy="6858000" type="A4"/>
  <p:notesSz cx="7053263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33CC"/>
    <a:srgbClr val="00B050"/>
    <a:srgbClr val="70AD47"/>
    <a:srgbClr val="FF0000"/>
    <a:srgbClr val="223343"/>
    <a:srgbClr val="FF3300"/>
    <a:srgbClr val="A3FD01"/>
    <a:srgbClr val="009592"/>
    <a:srgbClr val="68F6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94660"/>
  </p:normalViewPr>
  <p:slideViewPr>
    <p:cSldViewPr>
      <p:cViewPr varScale="1">
        <p:scale>
          <a:sx n="98" d="100"/>
          <a:sy n="98" d="100"/>
        </p:scale>
        <p:origin x="84" y="10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366"/>
    </p:cViewPr>
  </p:sorterViewPr>
  <p:notesViewPr>
    <p:cSldViewPr>
      <p:cViewPr varScale="1">
        <p:scale>
          <a:sx n="53" d="100"/>
          <a:sy n="53" d="100"/>
        </p:scale>
        <p:origin x="279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theme" Target="theme/theme1.xml"/><Relationship Id="rId16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5" Type="http://schemas.openxmlformats.org/officeDocument/2006/relationships/slideMaster" Target="slideMasters/slideMaster5.xml"/><Relationship Id="rId90" Type="http://schemas.openxmlformats.org/officeDocument/2006/relationships/tableStyles" Target="tableStyles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77" Type="http://schemas.openxmlformats.org/officeDocument/2006/relationships/slide" Target="slides/slide6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slide" Target="slides/slide65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presProps" Target="presProps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3D5C99-3072-4B76-99A0-DD116857FDD0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91794-FD72-4364-99C8-9B1AB5863A75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  <a:latin typeface="Arial Narrow" pitchFamily="34" charset="0"/>
            </a:rPr>
            <a:t>Input </a:t>
          </a:r>
        </a:p>
      </dgm:t>
    </dgm:pt>
    <dgm:pt modelId="{42A261F4-09CC-4250-A7F1-EC1F8AEB4EFF}" type="parTrans" cxnId="{167CB6DF-B602-404F-852E-E48895D08BB4}">
      <dgm:prSet/>
      <dgm:spPr/>
      <dgm:t>
        <a:bodyPr/>
        <a:lstStyle/>
        <a:p>
          <a:endParaRPr lang="en-US" sz="1800"/>
        </a:p>
      </dgm:t>
    </dgm:pt>
    <dgm:pt modelId="{A96BCAB1-3F12-4697-AA53-8E675D0EF41A}" type="sibTrans" cxnId="{167CB6DF-B602-404F-852E-E48895D08BB4}">
      <dgm:prSet/>
      <dgm:spPr/>
      <dgm:t>
        <a:bodyPr/>
        <a:lstStyle/>
        <a:p>
          <a:endParaRPr lang="en-US" sz="1800"/>
        </a:p>
      </dgm:t>
    </dgm:pt>
    <dgm:pt modelId="{D225CE53-4F55-4E53-A842-72D85950C1B1}">
      <dgm:prSet phldrT="[Text]" custT="1"/>
      <dgm:spPr>
        <a:noFill/>
        <a:ln w="12700"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sz="1400"/>
            <a:t>Sumberdaya </a:t>
          </a:r>
          <a:endParaRPr lang="en-US" sz="1400" dirty="0"/>
        </a:p>
      </dgm:t>
    </dgm:pt>
    <dgm:pt modelId="{A98A1CCD-53BD-4130-936E-33B7A1310E2E}" type="parTrans" cxnId="{7EF06730-E658-467E-832C-76A0CF3FF852}">
      <dgm:prSet/>
      <dgm:spPr/>
      <dgm:t>
        <a:bodyPr/>
        <a:lstStyle/>
        <a:p>
          <a:endParaRPr lang="en-US" sz="1800"/>
        </a:p>
      </dgm:t>
    </dgm:pt>
    <dgm:pt modelId="{20EB462C-E5E2-4C6A-9DAA-C680E7C207A9}" type="sibTrans" cxnId="{7EF06730-E658-467E-832C-76A0CF3FF852}">
      <dgm:prSet/>
      <dgm:spPr/>
      <dgm:t>
        <a:bodyPr/>
        <a:lstStyle/>
        <a:p>
          <a:endParaRPr lang="en-US" sz="1800"/>
        </a:p>
      </dgm:t>
    </dgm:pt>
    <dgm:pt modelId="{53910B66-46E8-4F25-AB49-37CA9C51586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400" dirty="0" err="1">
              <a:solidFill>
                <a:schemeClr val="bg1"/>
              </a:solidFill>
              <a:latin typeface="Arial Narrow" pitchFamily="34" charset="0"/>
            </a:rPr>
            <a:t>Aspek</a:t>
          </a:r>
          <a:r>
            <a:rPr lang="en-US" sz="1400" dirty="0">
              <a:solidFill>
                <a:schemeClr val="bg1"/>
              </a:solidFill>
              <a:latin typeface="Arial Narrow" pitchFamily="34" charset="0"/>
            </a:rPr>
            <a:t> </a:t>
          </a:r>
          <a:r>
            <a:rPr lang="en-US" sz="1400" dirty="0" err="1">
              <a:solidFill>
                <a:schemeClr val="bg1"/>
              </a:solidFill>
              <a:latin typeface="Arial Narrow" pitchFamily="34" charset="0"/>
            </a:rPr>
            <a:t>Lingkungan</a:t>
          </a:r>
          <a:r>
            <a:rPr lang="en-US" sz="1400" dirty="0">
              <a:solidFill>
                <a:schemeClr val="bg1"/>
              </a:solidFill>
              <a:latin typeface="Arial Narrow" pitchFamily="34" charset="0"/>
            </a:rPr>
            <a:t> </a:t>
          </a:r>
        </a:p>
      </dgm:t>
    </dgm:pt>
    <dgm:pt modelId="{705F361A-E0E2-491A-985E-97BE3FFE2242}" type="parTrans" cxnId="{DC8CADF7-DA5E-4A64-8571-91892D8B8DA1}">
      <dgm:prSet/>
      <dgm:spPr/>
      <dgm:t>
        <a:bodyPr/>
        <a:lstStyle/>
        <a:p>
          <a:endParaRPr lang="en-US" sz="1800"/>
        </a:p>
      </dgm:t>
    </dgm:pt>
    <dgm:pt modelId="{B8C2C28F-A934-4052-9A20-F355CAA415BF}" type="sibTrans" cxnId="{DC8CADF7-DA5E-4A64-8571-91892D8B8DA1}">
      <dgm:prSet/>
      <dgm:spPr/>
      <dgm:t>
        <a:bodyPr/>
        <a:lstStyle/>
        <a:p>
          <a:endParaRPr lang="en-US" sz="1800"/>
        </a:p>
      </dgm:t>
    </dgm:pt>
    <dgm:pt modelId="{12505AFC-9E50-4549-9730-2D9569C536DD}">
      <dgm:prSet phldrT="[Text]" custT="1"/>
      <dgm:spPr>
        <a:noFill/>
        <a:ln w="12700"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sz="1400" dirty="0" err="1"/>
            <a:t>Ceceran</a:t>
          </a:r>
          <a:r>
            <a:rPr lang="en-US" sz="1400" dirty="0"/>
            <a:t> </a:t>
          </a:r>
          <a:r>
            <a:rPr lang="en-US" sz="1400" dirty="0" err="1"/>
            <a:t>oli</a:t>
          </a:r>
          <a:endParaRPr lang="en-US" sz="1400" dirty="0"/>
        </a:p>
      </dgm:t>
    </dgm:pt>
    <dgm:pt modelId="{4800547D-7AA6-4FFB-8ED2-B58A576E103D}" type="parTrans" cxnId="{C00C7DCE-3E9F-48BB-B0AC-34E640EBCDAD}">
      <dgm:prSet/>
      <dgm:spPr/>
      <dgm:t>
        <a:bodyPr/>
        <a:lstStyle/>
        <a:p>
          <a:endParaRPr lang="en-US" sz="1800"/>
        </a:p>
      </dgm:t>
    </dgm:pt>
    <dgm:pt modelId="{E65BAF67-769D-4DDE-88E7-AF4D7E85A845}" type="sibTrans" cxnId="{C00C7DCE-3E9F-48BB-B0AC-34E640EBCDAD}">
      <dgm:prSet/>
      <dgm:spPr/>
      <dgm:t>
        <a:bodyPr/>
        <a:lstStyle/>
        <a:p>
          <a:endParaRPr lang="en-US" sz="1800"/>
        </a:p>
      </dgm:t>
    </dgm:pt>
    <dgm:pt modelId="{B869444C-9C5B-47AA-A482-7A9ADCB84067}">
      <dgm:prSet phldrT="[Text]" custT="1"/>
      <dgm:spPr>
        <a:noFill/>
        <a:ln w="12700"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sz="1400" dirty="0" err="1"/>
            <a:t>Penggunaan</a:t>
          </a:r>
          <a:r>
            <a:rPr lang="en-US" sz="1400" dirty="0"/>
            <a:t> SDA</a:t>
          </a:r>
        </a:p>
      </dgm:t>
    </dgm:pt>
    <dgm:pt modelId="{1EC49ED8-06A9-4A6B-A6E2-57D1CA1034B5}" type="parTrans" cxnId="{585851B0-8B9C-44A7-9925-D5F95FB89A7C}">
      <dgm:prSet/>
      <dgm:spPr/>
      <dgm:t>
        <a:bodyPr/>
        <a:lstStyle/>
        <a:p>
          <a:endParaRPr lang="en-US" sz="1800"/>
        </a:p>
      </dgm:t>
    </dgm:pt>
    <dgm:pt modelId="{F225B810-750F-4E8E-A8D2-222794EF5ED9}" type="sibTrans" cxnId="{585851B0-8B9C-44A7-9925-D5F95FB89A7C}">
      <dgm:prSet/>
      <dgm:spPr/>
      <dgm:t>
        <a:bodyPr/>
        <a:lstStyle/>
        <a:p>
          <a:endParaRPr lang="en-US" sz="1800"/>
        </a:p>
      </dgm:t>
    </dgm:pt>
    <dgm:pt modelId="{53210870-7A6D-4A85-B0C0-D4140564171F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400" dirty="0" err="1">
              <a:solidFill>
                <a:schemeClr val="bg1"/>
              </a:solidFill>
              <a:latin typeface="Arial Narrow" pitchFamily="34" charset="0"/>
            </a:rPr>
            <a:t>Dampak</a:t>
          </a:r>
          <a:r>
            <a:rPr lang="en-US" sz="1400" dirty="0">
              <a:solidFill>
                <a:schemeClr val="bg1"/>
              </a:solidFill>
              <a:latin typeface="Arial Narrow" pitchFamily="34" charset="0"/>
            </a:rPr>
            <a:t> </a:t>
          </a:r>
          <a:r>
            <a:rPr lang="en-US" sz="1400" dirty="0" err="1">
              <a:solidFill>
                <a:schemeClr val="bg1"/>
              </a:solidFill>
              <a:latin typeface="Arial Narrow" pitchFamily="34" charset="0"/>
            </a:rPr>
            <a:t>Lingkungan</a:t>
          </a:r>
          <a:r>
            <a:rPr lang="en-US" sz="1400" dirty="0">
              <a:solidFill>
                <a:schemeClr val="bg1"/>
              </a:solidFill>
              <a:latin typeface="Arial Narrow" pitchFamily="34" charset="0"/>
            </a:rPr>
            <a:t> </a:t>
          </a:r>
        </a:p>
      </dgm:t>
    </dgm:pt>
    <dgm:pt modelId="{A1AF013D-DFA0-41AF-87B6-5FBCF94D3907}" type="parTrans" cxnId="{90C6AA4F-3373-402A-BA94-CF8BB53686A7}">
      <dgm:prSet/>
      <dgm:spPr/>
      <dgm:t>
        <a:bodyPr/>
        <a:lstStyle/>
        <a:p>
          <a:endParaRPr lang="en-US" sz="1800"/>
        </a:p>
      </dgm:t>
    </dgm:pt>
    <dgm:pt modelId="{4BAC7BAD-08FC-4A84-94BF-023DBBA0AA6C}" type="sibTrans" cxnId="{90C6AA4F-3373-402A-BA94-CF8BB53686A7}">
      <dgm:prSet/>
      <dgm:spPr/>
      <dgm:t>
        <a:bodyPr/>
        <a:lstStyle/>
        <a:p>
          <a:endParaRPr lang="en-US" sz="1800"/>
        </a:p>
      </dgm:t>
    </dgm:pt>
    <dgm:pt modelId="{C70E25ED-71D2-4424-A228-0341DC26DBEB}">
      <dgm:prSet phldrT="[Text]" custT="1"/>
      <dgm:spPr>
        <a:noFill/>
        <a:ln w="12700"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sz="1400" dirty="0" err="1"/>
            <a:t>Positif</a:t>
          </a:r>
          <a:r>
            <a:rPr lang="en-US" sz="1400" dirty="0"/>
            <a:t> </a:t>
          </a:r>
        </a:p>
      </dgm:t>
    </dgm:pt>
    <dgm:pt modelId="{CD8BCDFA-BEF6-4125-ADF4-0D1F0D4216FB}" type="parTrans" cxnId="{EC45F4AD-85C8-44F2-87EA-539637A6AF4D}">
      <dgm:prSet/>
      <dgm:spPr/>
      <dgm:t>
        <a:bodyPr/>
        <a:lstStyle/>
        <a:p>
          <a:endParaRPr lang="en-US" sz="1800"/>
        </a:p>
      </dgm:t>
    </dgm:pt>
    <dgm:pt modelId="{9B16EFF5-FDC2-43DB-B068-C601DA0115A9}" type="sibTrans" cxnId="{EC45F4AD-85C8-44F2-87EA-539637A6AF4D}">
      <dgm:prSet/>
      <dgm:spPr/>
      <dgm:t>
        <a:bodyPr/>
        <a:lstStyle/>
        <a:p>
          <a:endParaRPr lang="en-US" sz="1800"/>
        </a:p>
      </dgm:t>
    </dgm:pt>
    <dgm:pt modelId="{F964281A-3C47-42B2-88B8-F435DEA99CA0}">
      <dgm:prSet phldrT="[Text]" custT="1"/>
      <dgm:spPr>
        <a:noFill/>
        <a:ln w="12700"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sz="1400" dirty="0" err="1"/>
            <a:t>Negatif</a:t>
          </a:r>
          <a:r>
            <a:rPr lang="en-US" sz="1400" dirty="0"/>
            <a:t> </a:t>
          </a:r>
        </a:p>
      </dgm:t>
    </dgm:pt>
    <dgm:pt modelId="{904028C1-3083-46A3-B327-7C78C3CDFD63}" type="parTrans" cxnId="{00B0A893-7670-4B0E-8A83-765935BC5613}">
      <dgm:prSet/>
      <dgm:spPr/>
      <dgm:t>
        <a:bodyPr/>
        <a:lstStyle/>
        <a:p>
          <a:endParaRPr lang="en-US" sz="1800"/>
        </a:p>
      </dgm:t>
    </dgm:pt>
    <dgm:pt modelId="{53A36323-8E98-40DD-89E9-A8C39730BF02}" type="sibTrans" cxnId="{00B0A893-7670-4B0E-8A83-765935BC5613}">
      <dgm:prSet/>
      <dgm:spPr/>
      <dgm:t>
        <a:bodyPr/>
        <a:lstStyle/>
        <a:p>
          <a:endParaRPr lang="en-US" sz="1800"/>
        </a:p>
      </dgm:t>
    </dgm:pt>
    <dgm:pt modelId="{C94D11BE-12ED-4BC8-A681-370FA6895CD8}">
      <dgm:prSet phldrT="[Text]" custT="1"/>
      <dgm:spPr>
        <a:noFill/>
        <a:ln w="12700"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sz="1400" dirty="0" err="1"/>
            <a:t>Aktifitas</a:t>
          </a:r>
          <a:endParaRPr lang="en-US" sz="1400" dirty="0"/>
        </a:p>
      </dgm:t>
    </dgm:pt>
    <dgm:pt modelId="{E5B2201D-5427-4BC0-86DB-5073D4DC15CD}" type="sibTrans" cxnId="{88D43AE4-4421-43CB-B219-E27DA828F82F}">
      <dgm:prSet/>
      <dgm:spPr/>
      <dgm:t>
        <a:bodyPr/>
        <a:lstStyle/>
        <a:p>
          <a:endParaRPr lang="en-US" sz="1800"/>
        </a:p>
      </dgm:t>
    </dgm:pt>
    <dgm:pt modelId="{8323934E-2461-4515-AA35-756EC4E52222}" type="parTrans" cxnId="{88D43AE4-4421-43CB-B219-E27DA828F82F}">
      <dgm:prSet/>
      <dgm:spPr/>
      <dgm:t>
        <a:bodyPr/>
        <a:lstStyle/>
        <a:p>
          <a:endParaRPr lang="en-US" sz="1800"/>
        </a:p>
      </dgm:t>
    </dgm:pt>
    <dgm:pt modelId="{CED09803-9844-42CA-9487-4F9B220D2D36}" type="pres">
      <dgm:prSet presAssocID="{B13D5C99-3072-4B76-99A0-DD116857FDD0}" presName="theList" presStyleCnt="0">
        <dgm:presLayoutVars>
          <dgm:dir/>
          <dgm:animLvl val="lvl"/>
          <dgm:resizeHandles val="exact"/>
        </dgm:presLayoutVars>
      </dgm:prSet>
      <dgm:spPr/>
    </dgm:pt>
    <dgm:pt modelId="{44EC33BA-21DB-42D5-8906-6887AA199654}" type="pres">
      <dgm:prSet presAssocID="{A2191794-FD72-4364-99C8-9B1AB5863A75}" presName="compNode" presStyleCnt="0"/>
      <dgm:spPr/>
    </dgm:pt>
    <dgm:pt modelId="{A87CA2E9-906D-442A-9E91-9F1997E09694}" type="pres">
      <dgm:prSet presAssocID="{A2191794-FD72-4364-99C8-9B1AB5863A75}" presName="noGeometry" presStyleCnt="0"/>
      <dgm:spPr/>
    </dgm:pt>
    <dgm:pt modelId="{67B43F8C-7B30-48C4-95A1-BD786E3B602F}" type="pres">
      <dgm:prSet presAssocID="{A2191794-FD72-4364-99C8-9B1AB5863A75}" presName="childTextVisible" presStyleLbl="bgAccFollowNode1" presStyleIdx="0" presStyleCnt="3">
        <dgm:presLayoutVars>
          <dgm:bulletEnabled val="1"/>
        </dgm:presLayoutVars>
      </dgm:prSet>
      <dgm:spPr/>
    </dgm:pt>
    <dgm:pt modelId="{B429C244-EED4-4752-BDFC-313DE5CC4BDB}" type="pres">
      <dgm:prSet presAssocID="{A2191794-FD72-4364-99C8-9B1AB5863A75}" presName="childTextHidden" presStyleLbl="bgAccFollowNode1" presStyleIdx="0" presStyleCnt="3"/>
      <dgm:spPr/>
    </dgm:pt>
    <dgm:pt modelId="{4A382C47-2190-46A9-A024-E788C877E036}" type="pres">
      <dgm:prSet presAssocID="{A2191794-FD72-4364-99C8-9B1AB5863A7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7583695-15D0-4B9A-B52C-63171CC5160E}" type="pres">
      <dgm:prSet presAssocID="{A2191794-FD72-4364-99C8-9B1AB5863A75}" presName="aSpace" presStyleCnt="0"/>
      <dgm:spPr/>
    </dgm:pt>
    <dgm:pt modelId="{6BD20C52-0B1B-4ED4-B00B-C3DC396D5D38}" type="pres">
      <dgm:prSet presAssocID="{53910B66-46E8-4F25-AB49-37CA9C51586B}" presName="compNode" presStyleCnt="0"/>
      <dgm:spPr/>
    </dgm:pt>
    <dgm:pt modelId="{08C21BFF-1413-4DDB-9F4A-ECA3BE0F5882}" type="pres">
      <dgm:prSet presAssocID="{53910B66-46E8-4F25-AB49-37CA9C51586B}" presName="noGeometry" presStyleCnt="0"/>
      <dgm:spPr/>
    </dgm:pt>
    <dgm:pt modelId="{28451EE3-23B9-47CB-8CDB-EAA4E066F770}" type="pres">
      <dgm:prSet presAssocID="{53910B66-46E8-4F25-AB49-37CA9C51586B}" presName="childTextVisible" presStyleLbl="bgAccFollowNode1" presStyleIdx="1" presStyleCnt="3">
        <dgm:presLayoutVars>
          <dgm:bulletEnabled val="1"/>
        </dgm:presLayoutVars>
      </dgm:prSet>
      <dgm:spPr/>
    </dgm:pt>
    <dgm:pt modelId="{B1AAAEA1-48BB-4F1A-8F26-7B1E7DA60E25}" type="pres">
      <dgm:prSet presAssocID="{53910B66-46E8-4F25-AB49-37CA9C51586B}" presName="childTextHidden" presStyleLbl="bgAccFollowNode1" presStyleIdx="1" presStyleCnt="3"/>
      <dgm:spPr/>
    </dgm:pt>
    <dgm:pt modelId="{89198D5D-26A4-45AE-84CE-0000CA99708A}" type="pres">
      <dgm:prSet presAssocID="{53910B66-46E8-4F25-AB49-37CA9C51586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B473CCD-9621-454F-84B2-A24D32F834DC}" type="pres">
      <dgm:prSet presAssocID="{53910B66-46E8-4F25-AB49-37CA9C51586B}" presName="aSpace" presStyleCnt="0"/>
      <dgm:spPr/>
    </dgm:pt>
    <dgm:pt modelId="{FB14D265-6786-4F32-84E4-0B5DACCEB675}" type="pres">
      <dgm:prSet presAssocID="{53210870-7A6D-4A85-B0C0-D4140564171F}" presName="compNode" presStyleCnt="0"/>
      <dgm:spPr/>
    </dgm:pt>
    <dgm:pt modelId="{0D190634-74C3-4A0F-86C5-1736FB99C084}" type="pres">
      <dgm:prSet presAssocID="{53210870-7A6D-4A85-B0C0-D4140564171F}" presName="noGeometry" presStyleCnt="0"/>
      <dgm:spPr/>
    </dgm:pt>
    <dgm:pt modelId="{6E245D05-2790-43EE-BD87-5D47852DEA85}" type="pres">
      <dgm:prSet presAssocID="{53210870-7A6D-4A85-B0C0-D4140564171F}" presName="childTextVisible" presStyleLbl="bgAccFollowNode1" presStyleIdx="2" presStyleCnt="3">
        <dgm:presLayoutVars>
          <dgm:bulletEnabled val="1"/>
        </dgm:presLayoutVars>
      </dgm:prSet>
      <dgm:spPr/>
    </dgm:pt>
    <dgm:pt modelId="{891F09BA-D399-4604-A8A5-9076CF8D9471}" type="pres">
      <dgm:prSet presAssocID="{53210870-7A6D-4A85-B0C0-D4140564171F}" presName="childTextHidden" presStyleLbl="bgAccFollowNode1" presStyleIdx="2" presStyleCnt="3"/>
      <dgm:spPr/>
    </dgm:pt>
    <dgm:pt modelId="{3F36A0A1-86EC-4253-A2FA-EA585228E838}" type="pres">
      <dgm:prSet presAssocID="{53210870-7A6D-4A85-B0C0-D4140564171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AC2BB00-99E5-4D41-9EC8-28B1A599C98D}" type="presOf" srcId="{D225CE53-4F55-4E53-A842-72D85950C1B1}" destId="{67B43F8C-7B30-48C4-95A1-BD786E3B602F}" srcOrd="0" destOrd="0" presId="urn:microsoft.com/office/officeart/2005/8/layout/hProcess6"/>
    <dgm:cxn modelId="{6ED44625-C00E-4EED-B95C-98347AAB48F0}" type="presOf" srcId="{C70E25ED-71D2-4424-A228-0341DC26DBEB}" destId="{6E245D05-2790-43EE-BD87-5D47852DEA85}" srcOrd="0" destOrd="0" presId="urn:microsoft.com/office/officeart/2005/8/layout/hProcess6"/>
    <dgm:cxn modelId="{4D88F125-EB64-4420-9D0E-2DBA012BCFEF}" type="presOf" srcId="{B869444C-9C5B-47AA-A482-7A9ADCB84067}" destId="{B1AAAEA1-48BB-4F1A-8F26-7B1E7DA60E25}" srcOrd="1" destOrd="1" presId="urn:microsoft.com/office/officeart/2005/8/layout/hProcess6"/>
    <dgm:cxn modelId="{7EF06730-E658-467E-832C-76A0CF3FF852}" srcId="{A2191794-FD72-4364-99C8-9B1AB5863A75}" destId="{D225CE53-4F55-4E53-A842-72D85950C1B1}" srcOrd="0" destOrd="0" parTransId="{A98A1CCD-53BD-4130-936E-33B7A1310E2E}" sibTransId="{20EB462C-E5E2-4C6A-9DAA-C680E7C207A9}"/>
    <dgm:cxn modelId="{55D3073A-0BF6-4E5D-B30B-24FCA0D2C35F}" type="presOf" srcId="{53910B66-46E8-4F25-AB49-37CA9C51586B}" destId="{89198D5D-26A4-45AE-84CE-0000CA99708A}" srcOrd="0" destOrd="0" presId="urn:microsoft.com/office/officeart/2005/8/layout/hProcess6"/>
    <dgm:cxn modelId="{96C6453D-8960-4017-83B6-2EA24986C812}" type="presOf" srcId="{B13D5C99-3072-4B76-99A0-DD116857FDD0}" destId="{CED09803-9844-42CA-9487-4F9B220D2D36}" srcOrd="0" destOrd="0" presId="urn:microsoft.com/office/officeart/2005/8/layout/hProcess6"/>
    <dgm:cxn modelId="{0A4E115D-9E6F-4059-A732-79831612F155}" type="presOf" srcId="{D225CE53-4F55-4E53-A842-72D85950C1B1}" destId="{B429C244-EED4-4752-BDFC-313DE5CC4BDB}" srcOrd="1" destOrd="0" presId="urn:microsoft.com/office/officeart/2005/8/layout/hProcess6"/>
    <dgm:cxn modelId="{90C6AA4F-3373-402A-BA94-CF8BB53686A7}" srcId="{B13D5C99-3072-4B76-99A0-DD116857FDD0}" destId="{53210870-7A6D-4A85-B0C0-D4140564171F}" srcOrd="2" destOrd="0" parTransId="{A1AF013D-DFA0-41AF-87B6-5FBCF94D3907}" sibTransId="{4BAC7BAD-08FC-4A84-94BF-023DBBA0AA6C}"/>
    <dgm:cxn modelId="{85B4A779-7514-42B7-BDD4-1E2BEB37DB1F}" type="presOf" srcId="{B869444C-9C5B-47AA-A482-7A9ADCB84067}" destId="{28451EE3-23B9-47CB-8CDB-EAA4E066F770}" srcOrd="0" destOrd="1" presId="urn:microsoft.com/office/officeart/2005/8/layout/hProcess6"/>
    <dgm:cxn modelId="{5A3FA55A-0DAD-41E8-B044-3FF256A59F01}" type="presOf" srcId="{12505AFC-9E50-4549-9730-2D9569C536DD}" destId="{B1AAAEA1-48BB-4F1A-8F26-7B1E7DA60E25}" srcOrd="1" destOrd="0" presId="urn:microsoft.com/office/officeart/2005/8/layout/hProcess6"/>
    <dgm:cxn modelId="{00B0A893-7670-4B0E-8A83-765935BC5613}" srcId="{53210870-7A6D-4A85-B0C0-D4140564171F}" destId="{F964281A-3C47-42B2-88B8-F435DEA99CA0}" srcOrd="1" destOrd="0" parTransId="{904028C1-3083-46A3-B327-7C78C3CDFD63}" sibTransId="{53A36323-8E98-40DD-89E9-A8C39730BF02}"/>
    <dgm:cxn modelId="{ECDA409D-71C9-4273-9775-11B95A5A6D28}" type="presOf" srcId="{C94D11BE-12ED-4BC8-A681-370FA6895CD8}" destId="{B429C244-EED4-4752-BDFC-313DE5CC4BDB}" srcOrd="1" destOrd="1" presId="urn:microsoft.com/office/officeart/2005/8/layout/hProcess6"/>
    <dgm:cxn modelId="{4253C6A5-FF2B-49A2-A9E0-354C295E9CCD}" type="presOf" srcId="{12505AFC-9E50-4549-9730-2D9569C536DD}" destId="{28451EE3-23B9-47CB-8CDB-EAA4E066F770}" srcOrd="0" destOrd="0" presId="urn:microsoft.com/office/officeart/2005/8/layout/hProcess6"/>
    <dgm:cxn modelId="{50E424A6-8816-4D6C-A7EC-489DC079341B}" type="presOf" srcId="{F964281A-3C47-42B2-88B8-F435DEA99CA0}" destId="{6E245D05-2790-43EE-BD87-5D47852DEA85}" srcOrd="0" destOrd="1" presId="urn:microsoft.com/office/officeart/2005/8/layout/hProcess6"/>
    <dgm:cxn modelId="{EC45F4AD-85C8-44F2-87EA-539637A6AF4D}" srcId="{53210870-7A6D-4A85-B0C0-D4140564171F}" destId="{C70E25ED-71D2-4424-A228-0341DC26DBEB}" srcOrd="0" destOrd="0" parTransId="{CD8BCDFA-BEF6-4125-ADF4-0D1F0D4216FB}" sibTransId="{9B16EFF5-FDC2-43DB-B068-C601DA0115A9}"/>
    <dgm:cxn modelId="{585851B0-8B9C-44A7-9925-D5F95FB89A7C}" srcId="{53910B66-46E8-4F25-AB49-37CA9C51586B}" destId="{B869444C-9C5B-47AA-A482-7A9ADCB84067}" srcOrd="1" destOrd="0" parTransId="{1EC49ED8-06A9-4A6B-A6E2-57D1CA1034B5}" sibTransId="{F225B810-750F-4E8E-A8D2-222794EF5ED9}"/>
    <dgm:cxn modelId="{F0FE3CB4-E772-4E9D-AF51-2590CCF6E0F7}" type="presOf" srcId="{C70E25ED-71D2-4424-A228-0341DC26DBEB}" destId="{891F09BA-D399-4604-A8A5-9076CF8D9471}" srcOrd="1" destOrd="0" presId="urn:microsoft.com/office/officeart/2005/8/layout/hProcess6"/>
    <dgm:cxn modelId="{C00C7DCE-3E9F-48BB-B0AC-34E640EBCDAD}" srcId="{53910B66-46E8-4F25-AB49-37CA9C51586B}" destId="{12505AFC-9E50-4549-9730-2D9569C536DD}" srcOrd="0" destOrd="0" parTransId="{4800547D-7AA6-4FFB-8ED2-B58A576E103D}" sibTransId="{E65BAF67-769D-4DDE-88E7-AF4D7E85A845}"/>
    <dgm:cxn modelId="{9CF3C2D9-45AB-415E-8660-DA23378D5A3A}" type="presOf" srcId="{F964281A-3C47-42B2-88B8-F435DEA99CA0}" destId="{891F09BA-D399-4604-A8A5-9076CF8D9471}" srcOrd="1" destOrd="1" presId="urn:microsoft.com/office/officeart/2005/8/layout/hProcess6"/>
    <dgm:cxn modelId="{167CB6DF-B602-404F-852E-E48895D08BB4}" srcId="{B13D5C99-3072-4B76-99A0-DD116857FDD0}" destId="{A2191794-FD72-4364-99C8-9B1AB5863A75}" srcOrd="0" destOrd="0" parTransId="{42A261F4-09CC-4250-A7F1-EC1F8AEB4EFF}" sibTransId="{A96BCAB1-3F12-4697-AA53-8E675D0EF41A}"/>
    <dgm:cxn modelId="{88D43AE4-4421-43CB-B219-E27DA828F82F}" srcId="{A2191794-FD72-4364-99C8-9B1AB5863A75}" destId="{C94D11BE-12ED-4BC8-A681-370FA6895CD8}" srcOrd="1" destOrd="0" parTransId="{8323934E-2461-4515-AA35-756EC4E52222}" sibTransId="{E5B2201D-5427-4BC0-86DB-5073D4DC15CD}"/>
    <dgm:cxn modelId="{E71DFCE4-EC14-4015-B04B-6EB00CFA2A35}" type="presOf" srcId="{A2191794-FD72-4364-99C8-9B1AB5863A75}" destId="{4A382C47-2190-46A9-A024-E788C877E036}" srcOrd="0" destOrd="0" presId="urn:microsoft.com/office/officeart/2005/8/layout/hProcess6"/>
    <dgm:cxn modelId="{E1AF1CF5-CBC7-4356-B157-2E88C98640AF}" type="presOf" srcId="{53210870-7A6D-4A85-B0C0-D4140564171F}" destId="{3F36A0A1-86EC-4253-A2FA-EA585228E838}" srcOrd="0" destOrd="0" presId="urn:microsoft.com/office/officeart/2005/8/layout/hProcess6"/>
    <dgm:cxn modelId="{DC8CADF7-DA5E-4A64-8571-91892D8B8DA1}" srcId="{B13D5C99-3072-4B76-99A0-DD116857FDD0}" destId="{53910B66-46E8-4F25-AB49-37CA9C51586B}" srcOrd="1" destOrd="0" parTransId="{705F361A-E0E2-491A-985E-97BE3FFE2242}" sibTransId="{B8C2C28F-A934-4052-9A20-F355CAA415BF}"/>
    <dgm:cxn modelId="{4AE031FB-8BCF-4DF5-891D-E207C94F9420}" type="presOf" srcId="{C94D11BE-12ED-4BC8-A681-370FA6895CD8}" destId="{67B43F8C-7B30-48C4-95A1-BD786E3B602F}" srcOrd="0" destOrd="1" presId="urn:microsoft.com/office/officeart/2005/8/layout/hProcess6"/>
    <dgm:cxn modelId="{E62B0DFB-33BE-4F37-B8A5-62598C05CAFB}" type="presParOf" srcId="{CED09803-9844-42CA-9487-4F9B220D2D36}" destId="{44EC33BA-21DB-42D5-8906-6887AA199654}" srcOrd="0" destOrd="0" presId="urn:microsoft.com/office/officeart/2005/8/layout/hProcess6"/>
    <dgm:cxn modelId="{8CAB2C76-DB5F-4E7B-94E3-1699EDF45C74}" type="presParOf" srcId="{44EC33BA-21DB-42D5-8906-6887AA199654}" destId="{A87CA2E9-906D-442A-9E91-9F1997E09694}" srcOrd="0" destOrd="0" presId="urn:microsoft.com/office/officeart/2005/8/layout/hProcess6"/>
    <dgm:cxn modelId="{5E430A2E-F832-48E5-968A-56BFD7CA6043}" type="presParOf" srcId="{44EC33BA-21DB-42D5-8906-6887AA199654}" destId="{67B43F8C-7B30-48C4-95A1-BD786E3B602F}" srcOrd="1" destOrd="0" presId="urn:microsoft.com/office/officeart/2005/8/layout/hProcess6"/>
    <dgm:cxn modelId="{EEAFA4C6-85EF-4FF0-B453-3E51CA5677F7}" type="presParOf" srcId="{44EC33BA-21DB-42D5-8906-6887AA199654}" destId="{B429C244-EED4-4752-BDFC-313DE5CC4BDB}" srcOrd="2" destOrd="0" presId="urn:microsoft.com/office/officeart/2005/8/layout/hProcess6"/>
    <dgm:cxn modelId="{E0BCE341-7C8E-47D5-B7D1-83D3CC639DA9}" type="presParOf" srcId="{44EC33BA-21DB-42D5-8906-6887AA199654}" destId="{4A382C47-2190-46A9-A024-E788C877E036}" srcOrd="3" destOrd="0" presId="urn:microsoft.com/office/officeart/2005/8/layout/hProcess6"/>
    <dgm:cxn modelId="{957A7B53-A9B7-44CB-B4DE-124162A61CD3}" type="presParOf" srcId="{CED09803-9844-42CA-9487-4F9B220D2D36}" destId="{77583695-15D0-4B9A-B52C-63171CC5160E}" srcOrd="1" destOrd="0" presId="urn:microsoft.com/office/officeart/2005/8/layout/hProcess6"/>
    <dgm:cxn modelId="{5036B983-1194-4FC4-8BB6-6F1812C2628B}" type="presParOf" srcId="{CED09803-9844-42CA-9487-4F9B220D2D36}" destId="{6BD20C52-0B1B-4ED4-B00B-C3DC396D5D38}" srcOrd="2" destOrd="0" presId="urn:microsoft.com/office/officeart/2005/8/layout/hProcess6"/>
    <dgm:cxn modelId="{26C5749C-8718-4D3B-8251-17FCB3CBA536}" type="presParOf" srcId="{6BD20C52-0B1B-4ED4-B00B-C3DC396D5D38}" destId="{08C21BFF-1413-4DDB-9F4A-ECA3BE0F5882}" srcOrd="0" destOrd="0" presId="urn:microsoft.com/office/officeart/2005/8/layout/hProcess6"/>
    <dgm:cxn modelId="{5F2D8635-8364-474C-ABF1-46B0712EC256}" type="presParOf" srcId="{6BD20C52-0B1B-4ED4-B00B-C3DC396D5D38}" destId="{28451EE3-23B9-47CB-8CDB-EAA4E066F770}" srcOrd="1" destOrd="0" presId="urn:microsoft.com/office/officeart/2005/8/layout/hProcess6"/>
    <dgm:cxn modelId="{8E7E5BEB-364C-4DB7-A8E7-F2C93FB59391}" type="presParOf" srcId="{6BD20C52-0B1B-4ED4-B00B-C3DC396D5D38}" destId="{B1AAAEA1-48BB-4F1A-8F26-7B1E7DA60E25}" srcOrd="2" destOrd="0" presId="urn:microsoft.com/office/officeart/2005/8/layout/hProcess6"/>
    <dgm:cxn modelId="{684BF7DA-06D8-4467-83A9-06FE66BBC8E6}" type="presParOf" srcId="{6BD20C52-0B1B-4ED4-B00B-C3DC396D5D38}" destId="{89198D5D-26A4-45AE-84CE-0000CA99708A}" srcOrd="3" destOrd="0" presId="urn:microsoft.com/office/officeart/2005/8/layout/hProcess6"/>
    <dgm:cxn modelId="{FBE87447-A9AE-4A64-9F05-BABF7280479B}" type="presParOf" srcId="{CED09803-9844-42CA-9487-4F9B220D2D36}" destId="{6B473CCD-9621-454F-84B2-A24D32F834DC}" srcOrd="3" destOrd="0" presId="urn:microsoft.com/office/officeart/2005/8/layout/hProcess6"/>
    <dgm:cxn modelId="{D0BB6FA2-7446-4661-A023-FF8AFA221A1B}" type="presParOf" srcId="{CED09803-9844-42CA-9487-4F9B220D2D36}" destId="{FB14D265-6786-4F32-84E4-0B5DACCEB675}" srcOrd="4" destOrd="0" presId="urn:microsoft.com/office/officeart/2005/8/layout/hProcess6"/>
    <dgm:cxn modelId="{2D27B89A-F0A9-40CA-B6BF-A1F94285BAB9}" type="presParOf" srcId="{FB14D265-6786-4F32-84E4-0B5DACCEB675}" destId="{0D190634-74C3-4A0F-86C5-1736FB99C084}" srcOrd="0" destOrd="0" presId="urn:microsoft.com/office/officeart/2005/8/layout/hProcess6"/>
    <dgm:cxn modelId="{78B485E1-7B3A-408D-9429-82E0C7F216D9}" type="presParOf" srcId="{FB14D265-6786-4F32-84E4-0B5DACCEB675}" destId="{6E245D05-2790-43EE-BD87-5D47852DEA85}" srcOrd="1" destOrd="0" presId="urn:microsoft.com/office/officeart/2005/8/layout/hProcess6"/>
    <dgm:cxn modelId="{2AB1046A-5700-45BB-AEF3-3918A058E45D}" type="presParOf" srcId="{FB14D265-6786-4F32-84E4-0B5DACCEB675}" destId="{891F09BA-D399-4604-A8A5-9076CF8D9471}" srcOrd="2" destOrd="0" presId="urn:microsoft.com/office/officeart/2005/8/layout/hProcess6"/>
    <dgm:cxn modelId="{9F0E968D-821E-40F9-AE07-C98E8DF724BE}" type="presParOf" srcId="{FB14D265-6786-4F32-84E4-0B5DACCEB675}" destId="{3F36A0A1-86EC-4253-A2FA-EA585228E83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43F8C-7B30-48C4-95A1-BD786E3B602F}">
      <dsp:nvSpPr>
        <dsp:cNvPr id="0" name=""/>
        <dsp:cNvSpPr/>
      </dsp:nvSpPr>
      <dsp:spPr>
        <a:xfrm>
          <a:off x="566634" y="482772"/>
          <a:ext cx="2249496" cy="1966342"/>
        </a:xfrm>
        <a:prstGeom prst="rightArrow">
          <a:avLst>
            <a:gd name="adj1" fmla="val 70000"/>
            <a:gd name="adj2" fmla="val 50000"/>
          </a:avLst>
        </a:prstGeom>
        <a:noFill/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Sumberdaya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Aktifitas</a:t>
          </a:r>
          <a:endParaRPr lang="en-US" sz="1400" kern="1200" dirty="0"/>
        </a:p>
      </dsp:txBody>
      <dsp:txXfrm>
        <a:off x="1129008" y="777723"/>
        <a:ext cx="1096629" cy="1376440"/>
      </dsp:txXfrm>
    </dsp:sp>
    <dsp:sp modelId="{4A382C47-2190-46A9-A024-E788C877E036}">
      <dsp:nvSpPr>
        <dsp:cNvPr id="0" name=""/>
        <dsp:cNvSpPr/>
      </dsp:nvSpPr>
      <dsp:spPr>
        <a:xfrm>
          <a:off x="4260" y="903569"/>
          <a:ext cx="1124748" cy="1124748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Arial Narrow" pitchFamily="34" charset="0"/>
            </a:rPr>
            <a:t>Input </a:t>
          </a:r>
        </a:p>
      </dsp:txBody>
      <dsp:txXfrm>
        <a:off x="168976" y="1068285"/>
        <a:ext cx="795316" cy="795316"/>
      </dsp:txXfrm>
    </dsp:sp>
    <dsp:sp modelId="{28451EE3-23B9-47CB-8CDB-EAA4E066F770}">
      <dsp:nvSpPr>
        <dsp:cNvPr id="0" name=""/>
        <dsp:cNvSpPr/>
      </dsp:nvSpPr>
      <dsp:spPr>
        <a:xfrm>
          <a:off x="3519098" y="482772"/>
          <a:ext cx="2249496" cy="1966342"/>
        </a:xfrm>
        <a:prstGeom prst="rightArrow">
          <a:avLst>
            <a:gd name="adj1" fmla="val 70000"/>
            <a:gd name="adj2" fmla="val 50000"/>
          </a:avLst>
        </a:prstGeom>
        <a:noFill/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Ceceran</a:t>
          </a:r>
          <a:r>
            <a:rPr lang="en-US" sz="1400" kern="1200" dirty="0"/>
            <a:t> </a:t>
          </a:r>
          <a:r>
            <a:rPr lang="en-US" sz="1400" kern="1200" dirty="0" err="1"/>
            <a:t>oli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Penggunaan</a:t>
          </a:r>
          <a:r>
            <a:rPr lang="en-US" sz="1400" kern="1200" dirty="0"/>
            <a:t> SDA</a:t>
          </a:r>
        </a:p>
      </dsp:txBody>
      <dsp:txXfrm>
        <a:off x="4081472" y="777723"/>
        <a:ext cx="1096629" cy="1376440"/>
      </dsp:txXfrm>
    </dsp:sp>
    <dsp:sp modelId="{89198D5D-26A4-45AE-84CE-0000CA99708A}">
      <dsp:nvSpPr>
        <dsp:cNvPr id="0" name=""/>
        <dsp:cNvSpPr/>
      </dsp:nvSpPr>
      <dsp:spPr>
        <a:xfrm>
          <a:off x="2956724" y="903569"/>
          <a:ext cx="1124748" cy="1124748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  <a:latin typeface="Arial Narrow" pitchFamily="34" charset="0"/>
            </a:rPr>
            <a:t>Aspek</a:t>
          </a:r>
          <a:r>
            <a:rPr lang="en-US" sz="1400" kern="1200" dirty="0">
              <a:solidFill>
                <a:schemeClr val="bg1"/>
              </a:solidFill>
              <a:latin typeface="Arial Narrow" pitchFamily="34" charset="0"/>
            </a:rPr>
            <a:t> </a:t>
          </a:r>
          <a:r>
            <a:rPr lang="en-US" sz="1400" kern="1200" dirty="0" err="1">
              <a:solidFill>
                <a:schemeClr val="bg1"/>
              </a:solidFill>
              <a:latin typeface="Arial Narrow" pitchFamily="34" charset="0"/>
            </a:rPr>
            <a:t>Lingkungan</a:t>
          </a:r>
          <a:r>
            <a:rPr lang="en-US" sz="1400" kern="1200" dirty="0">
              <a:solidFill>
                <a:schemeClr val="bg1"/>
              </a:solidFill>
              <a:latin typeface="Arial Narrow" pitchFamily="34" charset="0"/>
            </a:rPr>
            <a:t> </a:t>
          </a:r>
        </a:p>
      </dsp:txBody>
      <dsp:txXfrm>
        <a:off x="3121440" y="1068285"/>
        <a:ext cx="795316" cy="795316"/>
      </dsp:txXfrm>
    </dsp:sp>
    <dsp:sp modelId="{6E245D05-2790-43EE-BD87-5D47852DEA85}">
      <dsp:nvSpPr>
        <dsp:cNvPr id="0" name=""/>
        <dsp:cNvSpPr/>
      </dsp:nvSpPr>
      <dsp:spPr>
        <a:xfrm>
          <a:off x="6471562" y="482772"/>
          <a:ext cx="2249496" cy="1966342"/>
        </a:xfrm>
        <a:prstGeom prst="rightArrow">
          <a:avLst>
            <a:gd name="adj1" fmla="val 70000"/>
            <a:gd name="adj2" fmla="val 50000"/>
          </a:avLst>
        </a:prstGeom>
        <a:noFill/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Positif</a:t>
          </a:r>
          <a:r>
            <a:rPr lang="en-US" sz="1400" kern="1200" dirty="0"/>
            <a:t>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Negatif</a:t>
          </a:r>
          <a:r>
            <a:rPr lang="en-US" sz="1400" kern="1200" dirty="0"/>
            <a:t> </a:t>
          </a:r>
        </a:p>
      </dsp:txBody>
      <dsp:txXfrm>
        <a:off x="7033936" y="777723"/>
        <a:ext cx="1096629" cy="1376440"/>
      </dsp:txXfrm>
    </dsp:sp>
    <dsp:sp modelId="{3F36A0A1-86EC-4253-A2FA-EA585228E838}">
      <dsp:nvSpPr>
        <dsp:cNvPr id="0" name=""/>
        <dsp:cNvSpPr/>
      </dsp:nvSpPr>
      <dsp:spPr>
        <a:xfrm>
          <a:off x="5909188" y="903569"/>
          <a:ext cx="1124748" cy="1124748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  <a:latin typeface="Arial Narrow" pitchFamily="34" charset="0"/>
            </a:rPr>
            <a:t>Dampak</a:t>
          </a:r>
          <a:r>
            <a:rPr lang="en-US" sz="1400" kern="1200" dirty="0">
              <a:solidFill>
                <a:schemeClr val="bg1"/>
              </a:solidFill>
              <a:latin typeface="Arial Narrow" pitchFamily="34" charset="0"/>
            </a:rPr>
            <a:t> </a:t>
          </a:r>
          <a:r>
            <a:rPr lang="en-US" sz="1400" kern="1200" dirty="0" err="1">
              <a:solidFill>
                <a:schemeClr val="bg1"/>
              </a:solidFill>
              <a:latin typeface="Arial Narrow" pitchFamily="34" charset="0"/>
            </a:rPr>
            <a:t>Lingkungan</a:t>
          </a:r>
          <a:r>
            <a:rPr lang="en-US" sz="1400" kern="1200" dirty="0">
              <a:solidFill>
                <a:schemeClr val="bg1"/>
              </a:solidFill>
              <a:latin typeface="Arial Narrow" pitchFamily="34" charset="0"/>
            </a:rPr>
            <a:t> </a:t>
          </a:r>
        </a:p>
      </dsp:txBody>
      <dsp:txXfrm>
        <a:off x="6073904" y="1068285"/>
        <a:ext cx="795316" cy="795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3482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076713" y="864794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fld id="{73532752-89A5-4DE3-9BA5-B44245EB56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3482" y="0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6475" y="696913"/>
            <a:ext cx="5041900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633" y="4423670"/>
            <a:ext cx="5641998" cy="418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defTabSz="92603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3482" y="8841183"/>
            <a:ext cx="3058251" cy="46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64" tIns="46282" rIns="92564" bIns="46282" numCol="1" anchor="b" anchorCtr="0" compatLnSpc="1">
            <a:prstTxWarp prst="textNoShape">
              <a:avLst/>
            </a:prstTxWarp>
          </a:bodyPr>
          <a:lstStyle>
            <a:lvl1pPr algn="r" defTabSz="926036">
              <a:defRPr sz="1200"/>
            </a:lvl1pPr>
          </a:lstStyle>
          <a:p>
            <a:pPr>
              <a:defRPr/>
            </a:pPr>
            <a:fld id="{AA1BD22C-CD88-40B1-A989-4913CE546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66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7" Type="http://schemas.openxmlformats.org/officeDocument/2006/relationships/image" Target="../media/image97.emf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6.emf"/><Relationship Id="rId4" Type="http://schemas.openxmlformats.org/officeDocument/2006/relationships/oleObject" Target="../embeddings/oleObject1.bin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2.emf"/><Relationship Id="rId4" Type="http://schemas.openxmlformats.org/officeDocument/2006/relationships/oleObject" Target="../embeddings/oleObject6.bin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014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332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6531" indent="-279435"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17740" indent="-223548"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64836" indent="-223548"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11931" indent="-223548" defTabSz="912821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59027" indent="-223548" defTabSz="912821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06123" indent="-223548" defTabSz="912821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3219" indent="-223548" defTabSz="912821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00315" indent="-223548" defTabSz="912821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8FE03CA-3FBF-4216-A651-A27DDED8D9E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45</a:t>
            </a:fld>
            <a:endParaRPr lang="en-US" altLang="en-US" sz="1200" dirty="0">
              <a:solidFill>
                <a:prstClr val="black"/>
              </a:solidFill>
            </a:endParaRPr>
          </a:p>
        </p:txBody>
      </p:sp>
      <p:sp>
        <p:nvSpPr>
          <p:cNvPr id="153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1122363"/>
            <a:ext cx="4378325" cy="3032125"/>
          </a:xfrm>
          <a:ln/>
        </p:spPr>
      </p:sp>
      <p:sp>
        <p:nvSpPr>
          <p:cNvPr id="153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en-US"/>
          </a:p>
        </p:txBody>
      </p:sp>
      <p:sp>
        <p:nvSpPr>
          <p:cNvPr id="15367" name="Slide Number Placeholder 3"/>
          <p:cNvSpPr txBox="1">
            <a:spLocks noGrp="1"/>
          </p:cNvSpPr>
          <p:nvPr/>
        </p:nvSpPr>
        <p:spPr bwMode="auto">
          <a:xfrm>
            <a:off x="3792507" y="9348275"/>
            <a:ext cx="2903420" cy="4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3" tIns="45622" rIns="91243" bIns="45622" anchor="b"/>
          <a:lstStyle>
            <a:lvl1pPr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208E852A-6E6D-48A4-A637-0EBF87A5243D}" type="slidenum">
              <a:rPr lang="en-US" altLang="en-US" sz="1200">
                <a:solidFill>
                  <a:prstClr val="black"/>
                </a:solidFill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45</a:t>
            </a:fld>
            <a:endParaRPr lang="en-US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15362" name="Object 6"/>
          <p:cNvGraphicFramePr>
            <a:graphicFrameLocks noChangeAspect="1"/>
          </p:cNvGraphicFramePr>
          <p:nvPr/>
        </p:nvGraphicFramePr>
        <p:xfrm>
          <a:off x="617421" y="4548611"/>
          <a:ext cx="5391626" cy="93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052" name="Worksheet" r:id="rId4" imgW="5397634" imgH="955217" progId="">
                  <p:embed/>
                </p:oleObj>
              </mc:Choice>
              <mc:Fallback>
                <p:oleObj name="Worksheet" r:id="rId4" imgW="5397634" imgH="955217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21" y="4548611"/>
                        <a:ext cx="5391626" cy="938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7"/>
          <p:cNvGraphicFramePr>
            <a:graphicFrameLocks noChangeAspect="1"/>
          </p:cNvGraphicFramePr>
          <p:nvPr/>
        </p:nvGraphicFramePr>
        <p:xfrm>
          <a:off x="617421" y="5607405"/>
          <a:ext cx="5391626" cy="2214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053" name="Slide" r:id="rId6" imgW="4952933" imgH="3429131" progId="PowerPoint.Slide.8">
                  <p:embed/>
                </p:oleObj>
              </mc:Choice>
              <mc:Fallback>
                <p:oleObj name="Slide" r:id="rId6" imgW="4952933" imgH="3429131" progId="PowerPoint.Slide.8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41273"/>
                      <a:stretch>
                        <a:fillRect/>
                      </a:stretch>
                    </p:blipFill>
                    <p:spPr bwMode="auto">
                      <a:xfrm>
                        <a:off x="617421" y="5607405"/>
                        <a:ext cx="5391626" cy="221427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8775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79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0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8581" indent="-276377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5510" indent="-221102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7713" indent="-221102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9917" indent="-221102" defTabSz="9028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2121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4325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6529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8733" indent="-221102" defTabSz="90283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B16CB0-E612-4332-99CC-5DF1141D19C1}" type="slidenum">
              <a:rPr lang="en-US" altLang="en-US" smtClean="0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1108075"/>
            <a:ext cx="4319588" cy="2992438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29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55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4FACD37F-342D-4FA1-9F87-1069093BCCFC}" type="slidenum">
              <a:rPr lang="en-US" smtClean="0">
                <a:solidFill>
                  <a:srgbClr val="000000"/>
                </a:solidFill>
              </a:rPr>
              <a:pPr defTabSz="957263"/>
              <a:t>52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19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6107"/>
            <a:fld id="{4FACD37F-342D-4FA1-9F87-1069093BCCFC}" type="slidenum">
              <a:rPr lang="en-US" smtClean="0">
                <a:solidFill>
                  <a:srgbClr val="000000"/>
                </a:solidFill>
                <a:latin typeface="Arial" charset="0"/>
              </a:rPr>
              <a:pPr defTabSz="936107"/>
              <a:t>53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1122363"/>
            <a:ext cx="4378325" cy="3032125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60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99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DELETE</a:t>
            </a:r>
            <a:r>
              <a:rPr lang="en-US" baseline="0" dirty="0"/>
              <a:t> DIGANTI DENGAN PENGENDALIAN LINGKUNGAN DI PROSES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626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00150" y="1143000"/>
            <a:ext cx="44577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906463"/>
            <a:fld id="{2DF96AF9-6FBE-42F0-92BF-1923D044C2E9}" type="slidenum">
              <a:rPr lang="en-US" smtClean="0"/>
              <a:pPr defTabSz="906463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93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B56A1-F52E-453C-BAC8-F1F6755F2890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4726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90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5EE3FA00-9B5D-4632-BF28-E5C5EBD0193E}" type="slidenum">
              <a:rPr lang="en-US" smtClean="0">
                <a:solidFill>
                  <a:prstClr val="black"/>
                </a:solidFill>
                <a:latin typeface="Arial" charset="0"/>
              </a:rPr>
              <a:pPr defTabSz="957263"/>
              <a:t>64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38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5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3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BB7E1D-9F32-4DF3-8610-2F8FA15AB838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66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/>
          </a:p>
        </p:txBody>
      </p:sp>
      <p:graphicFrame>
        <p:nvGraphicFramePr>
          <p:cNvPr id="51202" name="Object 7"/>
          <p:cNvGraphicFramePr>
            <a:graphicFrameLocks noChangeAspect="1"/>
          </p:cNvGraphicFramePr>
          <p:nvPr/>
        </p:nvGraphicFramePr>
        <p:xfrm>
          <a:off x="708025" y="4678363"/>
          <a:ext cx="5472113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15" name="Slide" r:id="rId4" imgW="4952933" imgH="3429131" progId="PowerPoint.Slide.8">
                  <p:embed/>
                </p:oleObj>
              </mc:Choice>
              <mc:Fallback>
                <p:oleObj name="Slide" r:id="rId4" imgW="4952933" imgH="3429131" progId="PowerPoint.Slide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4678363"/>
                        <a:ext cx="5472113" cy="37877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075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5865"/>
            <a:fld id="{EA6A267C-C7D7-45B1-8275-DF9F585C4F08}" type="slidenum">
              <a:rPr lang="en-US" smtClean="0"/>
              <a:pPr defTabSz="925865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8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7263"/>
            <a:fld id="{72B753EE-ADED-45EE-B76E-FBE5AF58C7B7}" type="slidenum">
              <a:rPr lang="en-US" smtClean="0">
                <a:solidFill>
                  <a:srgbClr val="000000"/>
                </a:solidFill>
              </a:rPr>
              <a:pPr defTabSz="957263"/>
              <a:t>68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2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69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6976"/>
            <a:fld id="{52B0062F-302A-4BE6-9385-5F19C9440BF1}" type="slidenum">
              <a:rPr lang="en-US" smtClean="0"/>
              <a:pPr defTabSz="906976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9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9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1163638"/>
            <a:ext cx="4538663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BD75-05BB-4DAB-8A98-975A6ACE15B9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725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E6FC2D-CCE5-48FF-AF79-69FDD5219E1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53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1BD22C-CD88-40B1-A989-4913CE54619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69625" y="6245225"/>
            <a:ext cx="6194677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48875"/>
      </p:ext>
    </p:extLst>
  </p:cSld>
  <p:clrMapOvr>
    <a:masterClrMapping/>
  </p:clrMapOvr>
  <p:transition spd="slow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80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108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sz="1108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100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933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22919357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8155057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133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834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9046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030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38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104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289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4261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5898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61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817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791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51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9653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741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4372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094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896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57392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9392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8291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4901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500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11258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910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211D8-F1B5-4942-BC71-8032FA34D1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1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00"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646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0800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4967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46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40405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953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377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6905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248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40676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4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38158-0CA1-4311-99C4-DF5EA78307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91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342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6055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6594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83339"/>
      </p:ext>
    </p:extLst>
  </p:cSld>
  <p:clrMapOvr>
    <a:masterClrMapping/>
  </p:clrMapOvr>
  <p:transition spd="slow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69625" y="6245225"/>
            <a:ext cx="6194677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55083"/>
      </p:ext>
    </p:extLst>
  </p:cSld>
  <p:clrMapOvr>
    <a:masterClrMapping/>
  </p:clrMapOvr>
  <p:transition spd="slow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80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108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sz="1108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112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3479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6201188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11171988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93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BC2DD-B907-4EAD-A314-23C8F4C3EF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70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77899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3096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0639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961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860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389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083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3002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11310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13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BD70DC-F493-45B1-9CE4-CF87EE306E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2368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211D8-F1B5-4942-BC71-8032FA34D1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90445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3190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9915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393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71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39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943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199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403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03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A5555-501C-4E79-8A2F-2112FC0196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7705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512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244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14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64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88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58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1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02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331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57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1307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58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C873F4-B301-4F0B-8BAE-240E3969F4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752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A2B31F-742F-45A4-B522-52C44B46EF6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0346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F0B0A-A58C-4457-95AE-4483D55CD6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77633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035CF-5D3B-431F-95A2-4F8DA4FABE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2194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F0B0A-A58C-4457-95AE-4483D55CD6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895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D9039-980F-450D-9D32-818D543AA6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3892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C58FF4-4421-46F2-BA16-9CFA3F5CEE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7238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F0B0A-A58C-4457-95AE-4483D55CD6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56628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F0B0A-A58C-4457-95AE-4483D55CD6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4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89689-619E-460E-B6C8-D1C502C43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2142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F0B0A-A58C-4457-95AE-4483D55CD6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8174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F0B0A-A58C-4457-95AE-4483D55CD6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3164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19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93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0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6479658B-7F9C-4333-9499-869B8642C57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58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234A4F0-2A49-4593-9B8A-C1D4D2ADF6A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07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CB15F9C-59B7-428D-B194-A4776FBF064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91758290-87E0-43AA-AEEF-3AFCC820275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3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3DF7E4F2-D9F4-4366-9A4C-D2FEC8F07E7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22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44CC5-CB14-46EE-A6D5-7F2EDD60E5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4912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725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DE063C-F267-40AE-B79D-D435BAE61D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96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D2EEFA-85F3-4BF0-889A-B14AD5183D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14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80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098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71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24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04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302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4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96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308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353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30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817162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69625" y="6245225"/>
            <a:ext cx="6194677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485054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80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108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sz="1108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72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28729790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65464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10C2A-BED8-4BD2-B858-F3F1831A11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2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775E0-E853-4416-A650-0D6C638824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901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1147D-E8DD-4C51-8010-0E642D4A189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35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81501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199" y="1600202"/>
            <a:ext cx="4381501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251ED-F21B-420D-AD31-84854820CC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61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457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46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096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6353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281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2AB80-DB34-46E1-B6DB-437A157F9E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0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C922-D650-48D6-BB40-430AC5852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1" y="274640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7A6DF-AB1C-4BB5-AA82-FAD9EA58ED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20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2"/>
            <a:ext cx="438150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029199" y="1600202"/>
            <a:ext cx="4381501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211D8-F1B5-4942-BC71-8032FA34D1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372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2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376F3-A19B-44F0-8020-1750D79759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75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274640"/>
            <a:ext cx="89154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86501-DA1C-4344-9E69-51CE621580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929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797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386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112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641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19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0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72329-C594-4C78-8FF0-3554A0D7D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0443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5370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1496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787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5414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53406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69625" y="6245225"/>
            <a:ext cx="6194677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48780"/>
      </p:ext>
    </p:extLst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80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108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sz="1108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613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317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61662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F2DB-11A8-4F1C-82CB-8FB1EB9C8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7081557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5362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2388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999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11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0631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4787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380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537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0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BE2AE-D980-47A6-8B5A-02AD55E6A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799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636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03107"/>
      </p:ext>
    </p:extLst>
  </p:cSld>
  <p:clrMapOvr>
    <a:masterClrMapping/>
  </p:clrMapOvr>
  <p:transition spd="slow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22" y="274638"/>
            <a:ext cx="905668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36649" y="1700213"/>
            <a:ext cx="8262939" cy="44259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69625" y="6245225"/>
            <a:ext cx="6194677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975"/>
            </a:lvl1pPr>
          </a:lstStyle>
          <a:p>
            <a:pPr>
              <a:defRPr/>
            </a:pPr>
            <a:fld id="{4D626EC8-178E-46CB-B5D2-75E4A6E28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208048"/>
      </p:ext>
    </p:extLst>
  </p:cSld>
  <p:clrMapOvr>
    <a:masterClrMapping/>
  </p:clrMapOvr>
  <p:transition spd="slow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D9C8A046-ED46-4FC4-871B-D0B4213C32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80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108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  <a:endParaRPr lang="en-US" sz="1108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9782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1647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26600127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sz="1108"/>
            </a:lvl1pPr>
          </a:lstStyle>
          <a:p>
            <a:pPr>
              <a:defRPr/>
            </a:pPr>
            <a:fld id="{7F80271C-A55E-42B4-8756-212E1BD26E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456" y="6453338"/>
            <a:ext cx="6464994" cy="268141"/>
          </a:xfrm>
          <a:prstGeom prst="rect">
            <a:avLst/>
          </a:prstGeom>
        </p:spPr>
        <p:txBody>
          <a:bodyPr/>
          <a:lstStyle>
            <a:lvl1pPr>
              <a:defRPr sz="831"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40297451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155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9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99BB6-7532-4C13-80FF-4D759ED82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559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99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489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029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3850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12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451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305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31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222250"/>
            <a:ext cx="8915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414" y="1547813"/>
            <a:ext cx="4381501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67312" y="1547813"/>
            <a:ext cx="4381501" cy="4525962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96113" y="6356364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94571-1640-44AC-9656-2E126A36BE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14581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51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50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58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image" Target="../media/image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6.xml"/><Relationship Id="rId10" Type="http://schemas.openxmlformats.org/officeDocument/2006/relationships/theme" Target="../theme/theme15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image" Target="../media/image7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107.xml"/><Relationship Id="rId21" Type="http://schemas.openxmlformats.org/officeDocument/2006/relationships/image" Target="../media/image7.jpeg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06.xml"/><Relationship Id="rId16" Type="http://schemas.openxmlformats.org/officeDocument/2006/relationships/image" Target="../media/image2.pn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4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120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27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6781800" cy="28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99" y="6356352"/>
            <a:ext cx="5411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B31166"/>
                </a:solidFill>
                <a:latin typeface="Calibri"/>
              </a:rPr>
              <a:t>integrasi IATF 16949 dan ISO 14001 1/Rev 01(c) Copyright, Sentral Sistem Des 2017</a:t>
            </a:r>
            <a:endParaRPr lang="en-US" sz="8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935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6350" y="6477000"/>
            <a:ext cx="4654550" cy="33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65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09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434" y="6610662"/>
            <a:ext cx="5284570" cy="174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Times New Roman" pitchFamily="18" charset="0"/>
              </a:rPr>
              <a:t>integrasi IATF 16949 dan ISO 14001 1/Rev 01(c) Copyright, Sentral Sistem Des 2017</a:t>
            </a:r>
            <a:endParaRPr lang="en-US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0DF0B0A-A58C-4457-95AE-4483D55CD60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8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381476"/>
            <a:ext cx="5105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integrasi</a:t>
            </a:r>
            <a:r>
              <a:rPr lang="en-US" dirty="0"/>
              <a:t> IATF 16949 dan ISO 14001 1/Rev 01(c) Copyright, Sentral Sistem Des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C18D6C8-AE11-4445-80D6-07E079E34B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dt="0"/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99" y="6356352"/>
            <a:ext cx="5411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B31166"/>
                </a:solidFill>
                <a:latin typeface="Calibri"/>
              </a:rPr>
              <a:t>integrasi IATF 16949 dan ISO 14001 1/Rev 01(c) Copyright, Sentral Sistem Des 2017</a:t>
            </a:r>
            <a:endParaRPr lang="en-US" sz="8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5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6350" y="6477000"/>
            <a:ext cx="4654550" cy="33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831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rial"/>
              </a:rPr>
              <a:t>integrasi IATF 16949 dan ISO 14001 1/Rev 01(c) Copyright, Sentral Sistem Des 2017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92"/>
            </a:lvl1pPr>
          </a:lstStyle>
          <a:p>
            <a:pPr>
              <a:defRPr/>
            </a:pPr>
            <a:fld id="{CDE6CE9E-5D41-4F6C-8C6B-7AAC7FD4DADA}" type="slidenum">
              <a:rPr lang="en-US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7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102476" y="142877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4" y="3529015"/>
            <a:ext cx="8629650" cy="1552575"/>
            <a:chOff x="131" y="2478"/>
            <a:chExt cx="5436" cy="97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63"/>
              <a:chOff x="113" y="2638"/>
              <a:chExt cx="1081" cy="86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954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44"/>
              <a:chOff x="1074" y="2523"/>
              <a:chExt cx="1243" cy="944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585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889"/>
              <a:chOff x="2271" y="2569"/>
              <a:chExt cx="1085" cy="88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954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1"/>
              <a:chOff x="3398" y="2557"/>
              <a:chExt cx="1082" cy="881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215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215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75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5pPr>
      <a:lvl6pPr marL="422041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6pPr>
      <a:lvl7pPr marL="844083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7pPr>
      <a:lvl8pPr marL="1266124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8pPr>
      <a:lvl9pPr marL="1688165" algn="ctr" rtl="0" fontAlgn="base">
        <a:spcBef>
          <a:spcPct val="0"/>
        </a:spcBef>
        <a:spcAft>
          <a:spcPct val="0"/>
        </a:spcAft>
        <a:defRPr sz="4062">
          <a:solidFill>
            <a:schemeClr val="tx2"/>
          </a:solidFill>
          <a:latin typeface="Arial" charset="0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sz="2954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sz="2585">
          <a:solidFill>
            <a:schemeClr val="tx1"/>
          </a:solidFill>
          <a:latin typeface="+mn-lt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sz="2215">
          <a:solidFill>
            <a:schemeClr val="tx1"/>
          </a:solidFill>
          <a:latin typeface="+mn-lt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sz="1846">
          <a:solidFill>
            <a:schemeClr val="tx1"/>
          </a:solidFill>
          <a:latin typeface="+mn-lt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sz="184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99" y="6356352"/>
            <a:ext cx="5411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B31166"/>
                </a:solidFill>
                <a:latin typeface="Calibri"/>
              </a:rPr>
              <a:t>integrasi IATF 16949 dan ISO 14001 1/Rev 01(c) Copyright, Sentral Sistem Des 2017</a:t>
            </a:r>
            <a:endParaRPr lang="en-US" sz="8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26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99" y="6356352"/>
            <a:ext cx="5411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B31166"/>
                </a:solidFill>
                <a:latin typeface="Calibri"/>
              </a:rPr>
              <a:t>integrasi IATF 16949 dan ISO 14001 1/Rev 01(c) Copyright, Sentral Sistem Des 2017</a:t>
            </a:r>
            <a:endParaRPr lang="en-US" sz="8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0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99" y="6356352"/>
            <a:ext cx="5411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B31166"/>
                </a:solidFill>
                <a:latin typeface="Calibri"/>
              </a:rPr>
              <a:t>integrasi IATF 16949 dan ISO 14001 1/Rev 01(c) Copyright, Sentral Sistem Des 2017</a:t>
            </a:r>
            <a:endParaRPr lang="en-US" sz="8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993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6350" y="6477000"/>
            <a:ext cx="4654550" cy="33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850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7" r:id="rId12"/>
    <p:sldLayoutId id="2147483818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6350" y="6477000"/>
            <a:ext cx="4654550" cy="33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900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CDE6CE9E-5D41-4F6C-8C6B-7AAC7FD4DAD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4583" name="Picture 14" descr="web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11" t="8183" r="8217"/>
          <a:stretch>
            <a:fillRect/>
          </a:stretch>
        </p:blipFill>
        <p:spPr bwMode="auto">
          <a:xfrm>
            <a:off x="1562100" y="1152525"/>
            <a:ext cx="683895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5" descr="Picture2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102475" y="142875"/>
            <a:ext cx="23082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85" name="Group 16"/>
          <p:cNvGrpSpPr>
            <a:grpSpLocks/>
          </p:cNvGrpSpPr>
          <p:nvPr userDrawn="1"/>
        </p:nvGrpSpPr>
        <p:grpSpPr bwMode="auto">
          <a:xfrm>
            <a:off x="582613" y="3529013"/>
            <a:ext cx="8629650" cy="1584325"/>
            <a:chOff x="131" y="2478"/>
            <a:chExt cx="5436" cy="998"/>
          </a:xfrm>
        </p:grpSpPr>
        <p:grpSp>
          <p:nvGrpSpPr>
            <p:cNvPr id="24586" name="Group 17"/>
            <p:cNvGrpSpPr>
              <a:grpSpLocks/>
            </p:cNvGrpSpPr>
            <p:nvPr/>
          </p:nvGrpSpPr>
          <p:grpSpPr bwMode="auto">
            <a:xfrm>
              <a:off x="131" y="2593"/>
              <a:ext cx="1081" cy="883"/>
              <a:chOff x="113" y="2638"/>
              <a:chExt cx="1081" cy="883"/>
            </a:xfrm>
          </p:grpSpPr>
          <p:pic>
            <p:nvPicPr>
              <p:cNvPr id="24599" name="Picture 18" descr="Untitled-14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113" y="2638"/>
                <a:ext cx="1081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 Box 19"/>
              <p:cNvSpPr txBox="1">
                <a:spLocks noChangeArrowheads="1"/>
              </p:cNvSpPr>
              <p:nvPr/>
            </p:nvSpPr>
            <p:spPr bwMode="auto">
              <a:xfrm>
                <a:off x="267" y="3156"/>
                <a:ext cx="72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CC3300"/>
                    </a:solidFill>
                    <a:latin typeface="Vladimir Script" pitchFamily="66" charset="0"/>
                  </a:rPr>
                  <a:t>Audit</a:t>
                </a:r>
              </a:p>
            </p:txBody>
          </p:sp>
        </p:grpSp>
        <p:grpSp>
          <p:nvGrpSpPr>
            <p:cNvPr id="24587" name="Group 20"/>
            <p:cNvGrpSpPr>
              <a:grpSpLocks/>
            </p:cNvGrpSpPr>
            <p:nvPr/>
          </p:nvGrpSpPr>
          <p:grpSpPr bwMode="auto">
            <a:xfrm>
              <a:off x="1039" y="2478"/>
              <a:ext cx="1243" cy="962"/>
              <a:chOff x="1074" y="2523"/>
              <a:chExt cx="1243" cy="962"/>
            </a:xfrm>
          </p:grpSpPr>
          <p:pic>
            <p:nvPicPr>
              <p:cNvPr id="24597" name="Picture 21" descr="Untitled-15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1141" y="2523"/>
                <a:ext cx="1131" cy="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22"/>
              <p:cNvSpPr txBox="1">
                <a:spLocks noChangeArrowheads="1"/>
              </p:cNvSpPr>
              <p:nvPr/>
            </p:nvSpPr>
            <p:spPr bwMode="auto">
              <a:xfrm>
                <a:off x="1074" y="3158"/>
                <a:ext cx="124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800" b="1">
                    <a:solidFill>
                      <a:srgbClr val="FFFF00"/>
                    </a:solidFill>
                    <a:latin typeface="Vladimir Script" pitchFamily="66" charset="0"/>
                  </a:rPr>
                  <a:t>Improvement</a:t>
                </a:r>
              </a:p>
            </p:txBody>
          </p:sp>
        </p:grpSp>
        <p:grpSp>
          <p:nvGrpSpPr>
            <p:cNvPr id="24588" name="Group 23"/>
            <p:cNvGrpSpPr>
              <a:grpSpLocks/>
            </p:cNvGrpSpPr>
            <p:nvPr/>
          </p:nvGrpSpPr>
          <p:grpSpPr bwMode="auto">
            <a:xfrm>
              <a:off x="2236" y="2524"/>
              <a:ext cx="1085" cy="909"/>
              <a:chOff x="2271" y="2569"/>
              <a:chExt cx="1085" cy="909"/>
            </a:xfrm>
          </p:grpSpPr>
          <p:pic>
            <p:nvPicPr>
              <p:cNvPr id="24595" name="Picture 24" descr="Untitled-4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2271" y="2569"/>
                <a:ext cx="1085" cy="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2381" y="3113"/>
                <a:ext cx="86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3200" b="1">
                    <a:solidFill>
                      <a:srgbClr val="FF9900"/>
                    </a:solidFill>
                    <a:latin typeface="Vladimir Script" pitchFamily="66" charset="0"/>
                  </a:rPr>
                  <a:t>Quality</a:t>
                </a:r>
              </a:p>
            </p:txBody>
          </p:sp>
        </p:grpSp>
        <p:grpSp>
          <p:nvGrpSpPr>
            <p:cNvPr id="24589" name="Group 26"/>
            <p:cNvGrpSpPr>
              <a:grpSpLocks/>
            </p:cNvGrpSpPr>
            <p:nvPr/>
          </p:nvGrpSpPr>
          <p:grpSpPr bwMode="auto">
            <a:xfrm>
              <a:off x="3396" y="2512"/>
              <a:ext cx="1082" cy="889"/>
              <a:chOff x="3398" y="2557"/>
              <a:chExt cx="1082" cy="889"/>
            </a:xfrm>
          </p:grpSpPr>
          <p:pic>
            <p:nvPicPr>
              <p:cNvPr id="24593" name="Picture 27" descr="Untitled-17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398" y="2557"/>
                <a:ext cx="1082" cy="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3405" y="3158"/>
                <a:ext cx="99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33CC33"/>
                    </a:solidFill>
                    <a:latin typeface="Vladimir Script" pitchFamily="66" charset="0"/>
                  </a:rPr>
                  <a:t>Environment</a:t>
                </a:r>
              </a:p>
            </p:txBody>
          </p:sp>
        </p:grpSp>
        <p:grpSp>
          <p:nvGrpSpPr>
            <p:cNvPr id="24590" name="Group 29"/>
            <p:cNvGrpSpPr>
              <a:grpSpLocks/>
            </p:cNvGrpSpPr>
            <p:nvPr/>
          </p:nvGrpSpPr>
          <p:grpSpPr bwMode="auto">
            <a:xfrm>
              <a:off x="4437" y="2478"/>
              <a:ext cx="1130" cy="908"/>
              <a:chOff x="4472" y="2523"/>
              <a:chExt cx="1130" cy="908"/>
            </a:xfrm>
          </p:grpSpPr>
          <p:pic>
            <p:nvPicPr>
              <p:cNvPr id="24591" name="Picture 30" descr="Untitled-6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4472" y="2523"/>
                <a:ext cx="1130" cy="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31"/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998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id-ID" sz="2400" b="1">
                    <a:solidFill>
                      <a:srgbClr val="0099FF"/>
                    </a:solidFill>
                    <a:latin typeface="Vladimir Script" pitchFamily="66" charset="0"/>
                  </a:rPr>
                  <a:t>Health &amp; Safety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05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../../../Users/Public/Videos/Videos/Video%20change%20paradigma/Change/Exponential.wmv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iknow.apb-group.com/wp-content/uploads/2012/09/Contoh-analisis-bowtie.png" TargetMode="Externa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emf"/><Relationship Id="rId18" Type="http://schemas.openxmlformats.org/officeDocument/2006/relationships/image" Target="../media/image59.emf"/><Relationship Id="rId26" Type="http://schemas.openxmlformats.org/officeDocument/2006/relationships/image" Target="../media/image67.emf"/><Relationship Id="rId21" Type="http://schemas.openxmlformats.org/officeDocument/2006/relationships/image" Target="../media/image62.emf"/><Relationship Id="rId34" Type="http://schemas.openxmlformats.org/officeDocument/2006/relationships/image" Target="../media/image75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17" Type="http://schemas.openxmlformats.org/officeDocument/2006/relationships/image" Target="../media/image58.emf"/><Relationship Id="rId25" Type="http://schemas.openxmlformats.org/officeDocument/2006/relationships/image" Target="../media/image66.emf"/><Relationship Id="rId33" Type="http://schemas.openxmlformats.org/officeDocument/2006/relationships/image" Target="../media/image74.emf"/><Relationship Id="rId38" Type="http://schemas.openxmlformats.org/officeDocument/2006/relationships/image" Target="../media/image79.emf"/><Relationship Id="rId2" Type="http://schemas.openxmlformats.org/officeDocument/2006/relationships/image" Target="../media/image43.png"/><Relationship Id="rId16" Type="http://schemas.openxmlformats.org/officeDocument/2006/relationships/image" Target="../media/image57.emf"/><Relationship Id="rId20" Type="http://schemas.openxmlformats.org/officeDocument/2006/relationships/image" Target="../media/image61.emf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emf"/><Relationship Id="rId24" Type="http://schemas.openxmlformats.org/officeDocument/2006/relationships/image" Target="../media/image65.emf"/><Relationship Id="rId32" Type="http://schemas.openxmlformats.org/officeDocument/2006/relationships/image" Target="../media/image73.emf"/><Relationship Id="rId37" Type="http://schemas.openxmlformats.org/officeDocument/2006/relationships/image" Target="../media/image78.emf"/><Relationship Id="rId5" Type="http://schemas.openxmlformats.org/officeDocument/2006/relationships/image" Target="../media/image46.emf"/><Relationship Id="rId15" Type="http://schemas.openxmlformats.org/officeDocument/2006/relationships/image" Target="../media/image56.emf"/><Relationship Id="rId23" Type="http://schemas.openxmlformats.org/officeDocument/2006/relationships/image" Target="../media/image64.emf"/><Relationship Id="rId28" Type="http://schemas.openxmlformats.org/officeDocument/2006/relationships/image" Target="../media/image69.png"/><Relationship Id="rId36" Type="http://schemas.openxmlformats.org/officeDocument/2006/relationships/image" Target="../media/image77.emf"/><Relationship Id="rId10" Type="http://schemas.openxmlformats.org/officeDocument/2006/relationships/image" Target="../media/image51.emf"/><Relationship Id="rId19" Type="http://schemas.openxmlformats.org/officeDocument/2006/relationships/image" Target="../media/image60.emf"/><Relationship Id="rId31" Type="http://schemas.openxmlformats.org/officeDocument/2006/relationships/image" Target="../media/image72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Relationship Id="rId14" Type="http://schemas.openxmlformats.org/officeDocument/2006/relationships/image" Target="../media/image55.emf"/><Relationship Id="rId22" Type="http://schemas.openxmlformats.org/officeDocument/2006/relationships/image" Target="../media/image63.emf"/><Relationship Id="rId27" Type="http://schemas.openxmlformats.org/officeDocument/2006/relationships/image" Target="../media/image68.emf"/><Relationship Id="rId30" Type="http://schemas.openxmlformats.org/officeDocument/2006/relationships/image" Target="../media/image71.emf"/><Relationship Id="rId35" Type="http://schemas.openxmlformats.org/officeDocument/2006/relationships/image" Target="../media/image76.emf"/><Relationship Id="rId8" Type="http://schemas.openxmlformats.org/officeDocument/2006/relationships/image" Target="../media/image49.emf"/><Relationship Id="rId3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8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8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7.xml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0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3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5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5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5.xml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5.xml"/><Relationship Id="rId6" Type="http://schemas.microsoft.com/office/2007/relationships/hdphoto" Target="../media/hdphoto5.wdp"/><Relationship Id="rId5" Type="http://schemas.openxmlformats.org/officeDocument/2006/relationships/image" Target="../media/image115.png"/><Relationship Id="rId4" Type="http://schemas.openxmlformats.org/officeDocument/2006/relationships/image" Target="../media/image114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E8C7C3-94D0-4DA0-8922-5C3C09A74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1083"/>
            <a:ext cx="9906000" cy="1876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8036A7-D881-485F-AA52-B1FBDA070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0"/>
            <a:ext cx="9906000" cy="193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FF884B-546F-4168-97B2-9E6EBA82A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906000" cy="3152775"/>
          </a:xfrm>
          <a:prstGeom prst="rect">
            <a:avLst/>
          </a:prstGeom>
        </p:spPr>
      </p:pic>
      <p:sp>
        <p:nvSpPr>
          <p:cNvPr id="26631" name="WordArt 4"/>
          <p:cNvSpPr>
            <a:spLocks noChangeArrowheads="1" noChangeShapeType="1" noTextEdit="1"/>
          </p:cNvSpPr>
          <p:nvPr/>
        </p:nvSpPr>
        <p:spPr bwMode="auto">
          <a:xfrm>
            <a:off x="304800" y="2570541"/>
            <a:ext cx="4495800" cy="1750047"/>
          </a:xfrm>
          <a:prstGeom prst="rect">
            <a:avLst/>
          </a:prstGeom>
          <a:solidFill>
            <a:srgbClr val="223343"/>
          </a:solidFill>
          <a:ln>
            <a:noFill/>
          </a:ln>
        </p:spPr>
        <p:txBody>
          <a:bodyPr wrap="none" fromWordArt="1">
            <a:prstTxWarp prst="textPlain">
              <a:avLst>
                <a:gd name="adj" fmla="val 50329"/>
              </a:avLst>
            </a:prstTxWarp>
          </a:bodyPr>
          <a:lstStyle/>
          <a:p>
            <a:r>
              <a:rPr lang="fi-FI" sz="4000" b="1" kern="10" dirty="0">
                <a:ln w="127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Awareness</a:t>
            </a:r>
          </a:p>
          <a:p>
            <a:r>
              <a:rPr lang="fi-FI" sz="4000" b="1" kern="10" dirty="0">
                <a:ln w="127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IATF 16949:2016</a:t>
            </a:r>
          </a:p>
          <a:p>
            <a:r>
              <a:rPr lang="fi-FI" sz="4000" b="1" kern="10" dirty="0">
                <a:ln w="1270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and ISO 14001:2015</a:t>
            </a:r>
            <a:endParaRPr lang="en-US" sz="4000" b="1" kern="10" dirty="0">
              <a:ln w="12700">
                <a:solidFill>
                  <a:schemeClr val="bg1"/>
                </a:solidFill>
                <a:round/>
                <a:headEnd/>
                <a:tailEnd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7A444F-1982-4BDD-AADD-CFEAAAF7629C}"/>
              </a:ext>
            </a:extLst>
          </p:cNvPr>
          <p:cNvSpPr/>
          <p:nvPr/>
        </p:nvSpPr>
        <p:spPr>
          <a:xfrm>
            <a:off x="0" y="1828800"/>
            <a:ext cx="9906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E9860F-F768-4ABB-B765-AFD55A70E38F}"/>
              </a:ext>
            </a:extLst>
          </p:cNvPr>
          <p:cNvSpPr/>
          <p:nvPr/>
        </p:nvSpPr>
        <p:spPr>
          <a:xfrm>
            <a:off x="0" y="4953000"/>
            <a:ext cx="9906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D38155-CD14-4739-9F06-520EB1A4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8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" y="0"/>
            <a:ext cx="9906000" cy="1484784"/>
          </a:xfrm>
          <a:noFill/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600" b="1" dirty="0" err="1"/>
              <a:t>Identifikasi</a:t>
            </a:r>
            <a:r>
              <a:rPr lang="en-US" sz="3600" b="1" dirty="0"/>
              <a:t> </a:t>
            </a:r>
            <a:r>
              <a:rPr lang="en-US" sz="3600" b="1" dirty="0" err="1"/>
              <a:t>Organisasi</a:t>
            </a:r>
            <a:r>
              <a:rPr lang="en-US" sz="3600" b="1" dirty="0"/>
              <a:t> Dan </a:t>
            </a:r>
            <a:r>
              <a:rPr lang="en-US" sz="3600" b="1" dirty="0" err="1"/>
              <a:t>Keterkaitannya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2480" y="1772816"/>
            <a:ext cx="403244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6075" indent="-346075"/>
            <a:r>
              <a:rPr lang="en-US" dirty="0" err="1">
                <a:solidFill>
                  <a:prstClr val="black"/>
                </a:solidFill>
              </a:rPr>
              <a:t>Identifikasi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457200" indent="-457200"/>
            <a:r>
              <a:rPr lang="en-US" dirty="0">
                <a:solidFill>
                  <a:prstClr val="black"/>
                </a:solidFill>
              </a:rPr>
              <a:t>4.1. </a:t>
            </a:r>
            <a:r>
              <a:rPr lang="en-US" dirty="0" err="1">
                <a:solidFill>
                  <a:prstClr val="black"/>
                </a:solidFill>
              </a:rPr>
              <a:t>Organisasi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keterkaitannya</a:t>
            </a:r>
            <a:r>
              <a:rPr lang="en-US" dirty="0">
                <a:solidFill>
                  <a:prstClr val="black"/>
                </a:solidFill>
              </a:rPr>
              <a:t> , Internal </a:t>
            </a:r>
            <a:r>
              <a:rPr lang="en-US" dirty="0" err="1">
                <a:solidFill>
                  <a:prstClr val="black"/>
                </a:solidFill>
              </a:rPr>
              <a:t>dan</a:t>
            </a:r>
            <a:r>
              <a:rPr lang="en-US" dirty="0">
                <a:solidFill>
                  <a:prstClr val="black"/>
                </a:solidFill>
              </a:rPr>
              <a:t> external issue </a:t>
            </a:r>
          </a:p>
          <a:p>
            <a:pPr marL="457200" indent="-457200"/>
            <a:r>
              <a:rPr lang="en-US" dirty="0">
                <a:solidFill>
                  <a:prstClr val="black"/>
                </a:solidFill>
              </a:rPr>
              <a:t>4.2. </a:t>
            </a:r>
            <a:r>
              <a:rPr lang="en-US" dirty="0" err="1">
                <a:solidFill>
                  <a:prstClr val="black"/>
                </a:solidFill>
              </a:rPr>
              <a:t>Kebutuhan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Harapan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dari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pihak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terkait</a:t>
            </a:r>
            <a:r>
              <a:rPr lang="en-US" dirty="0">
                <a:solidFill>
                  <a:prstClr val="black"/>
                </a:solidFill>
              </a:rPr>
              <a:t>  </a:t>
            </a:r>
          </a:p>
          <a:p>
            <a:pPr marL="156801" indent="-15680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512" y="4509120"/>
            <a:ext cx="295232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prstClr val="black"/>
                </a:solidFill>
              </a:rPr>
              <a:t>REGULAR REVIEW </a:t>
            </a:r>
          </a:p>
          <a:p>
            <a:pPr algn="ctr"/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en-US" dirty="0" err="1">
                <a:solidFill>
                  <a:prstClr val="black"/>
                </a:solidFill>
              </a:rPr>
              <a:t>Kondisi</a:t>
            </a:r>
            <a:r>
              <a:rPr lang="en-US" dirty="0">
                <a:solidFill>
                  <a:prstClr val="black"/>
                </a:solidFill>
              </a:rPr>
              <a:t> external </a:t>
            </a:r>
            <a:r>
              <a:rPr lang="en-US" dirty="0" err="1">
                <a:solidFill>
                  <a:prstClr val="black"/>
                </a:solidFill>
              </a:rPr>
              <a:t>terus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berubah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tuntutan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harapan</a:t>
            </a:r>
            <a:r>
              <a:rPr lang="en-US" dirty="0">
                <a:solidFill>
                  <a:prstClr val="black"/>
                </a:solidFill>
              </a:rPr>
              <a:t> external </a:t>
            </a:r>
            <a:r>
              <a:rPr lang="en-US" dirty="0" err="1">
                <a:solidFill>
                  <a:prstClr val="black"/>
                </a:solidFill>
              </a:rPr>
              <a:t>berubah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520952" y="2132856"/>
            <a:ext cx="100811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3080" y="1916832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</a:rPr>
              <a:t>Menetapkan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tindakan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untuk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mengatasi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kelemahan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>
                <a:solidFill>
                  <a:prstClr val="black"/>
                </a:solidFill>
              </a:rPr>
              <a:t>resiko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peluang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u="sng" dirty="0">
                <a:solidFill>
                  <a:prstClr val="black"/>
                </a:solidFill>
              </a:rPr>
              <a:t>MELALUI SUATU TINDAKAN YANG PERMANEN MELALUI SISTEM 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1712640" y="3789040"/>
            <a:ext cx="64807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872880" y="4725144"/>
            <a:ext cx="158417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9064" y="4365104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</a:rPr>
              <a:t>Menetapkan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tindakan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untuk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mengatasi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perubahan</a:t>
            </a:r>
            <a:r>
              <a:rPr lang="en-US" dirty="0">
                <a:solidFill>
                  <a:prstClr val="black"/>
                </a:solidFill>
              </a:rPr>
              <a:t> external yang </a:t>
            </a:r>
            <a:r>
              <a:rPr lang="en-US" dirty="0" err="1">
                <a:solidFill>
                  <a:prstClr val="black"/>
                </a:solidFill>
              </a:rPr>
              <a:t>berdampak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pada</a:t>
            </a:r>
            <a:r>
              <a:rPr lang="en-US" dirty="0">
                <a:solidFill>
                  <a:prstClr val="black"/>
                </a:solidFill>
              </a:rPr>
              <a:t> internal, </a:t>
            </a:r>
          </a:p>
          <a:p>
            <a:pPr algn="ctr"/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en-US" u="sng" dirty="0">
                <a:solidFill>
                  <a:prstClr val="black"/>
                </a:solidFill>
              </a:rPr>
              <a:t>INPUT UNTUK BISNIS PLAN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560B09-55E8-4C44-8018-42CFD8A09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04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2146518"/>
            <a:ext cx="228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solidFill>
                  <a:srgbClr val="FF3300"/>
                </a:solidFill>
              </a:rPr>
              <a:t>Sejarah</a:t>
            </a:r>
            <a:r>
              <a:rPr lang="en-US" u="sng" dirty="0">
                <a:solidFill>
                  <a:srgbClr val="FF3300"/>
                </a:solidFill>
              </a:rPr>
              <a:t> </a:t>
            </a:r>
            <a:r>
              <a:rPr lang="en-US" u="sng" dirty="0" err="1">
                <a:solidFill>
                  <a:srgbClr val="FF3300"/>
                </a:solidFill>
              </a:rPr>
              <a:t>masalah</a:t>
            </a:r>
            <a:r>
              <a:rPr lang="en-US" u="sng" dirty="0">
                <a:solidFill>
                  <a:srgbClr val="FF3300"/>
                </a:solidFill>
              </a:rPr>
              <a:t> </a:t>
            </a:r>
          </a:p>
          <a:p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lain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80118"/>
            <a:ext cx="2209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FF0000"/>
                </a:solidFill>
              </a:rPr>
              <a:t>Jika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masalah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terulang</a:t>
            </a:r>
            <a:r>
              <a:rPr lang="en-US" sz="1600" u="sng" dirty="0">
                <a:solidFill>
                  <a:srgbClr val="FF0000"/>
                </a:solidFill>
              </a:rPr>
              <a:t>, </a:t>
            </a:r>
            <a:r>
              <a:rPr lang="en-US" sz="1600" u="sng" dirty="0" err="1">
                <a:solidFill>
                  <a:srgbClr val="FF0000"/>
                </a:solidFill>
              </a:rPr>
              <a:t>Risiko</a:t>
            </a:r>
            <a:r>
              <a:rPr lang="en-US" sz="1600" u="sng" dirty="0">
                <a:solidFill>
                  <a:srgbClr val="FF0000"/>
                </a:solidFill>
              </a:rPr>
              <a:t> yang </a:t>
            </a:r>
            <a:r>
              <a:rPr lang="en-US" sz="1600" u="sng" dirty="0" err="1">
                <a:solidFill>
                  <a:srgbClr val="FF0000"/>
                </a:solidFill>
              </a:rPr>
              <a:t>bisa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terjadi</a:t>
            </a:r>
            <a:r>
              <a:rPr lang="en-US" sz="1600" dirty="0">
                <a:solidFill>
                  <a:srgbClr val="FF0000"/>
                </a:solidFill>
              </a:rPr>
              <a:t> ?</a:t>
            </a:r>
          </a:p>
          <a:p>
            <a:r>
              <a:rPr lang="en-US" sz="1600" dirty="0" err="1"/>
              <a:t>Dahulu</a:t>
            </a:r>
            <a:r>
              <a:rPr lang="en-US" sz="1600" dirty="0"/>
              <a:t> </a:t>
            </a:r>
            <a:r>
              <a:rPr lang="en-US" sz="1600" dirty="0" err="1"/>
              <a:t>mungkin</a:t>
            </a:r>
            <a:r>
              <a:rPr lang="en-US" sz="1600" dirty="0"/>
              <a:t> </a:t>
            </a:r>
            <a:r>
              <a:rPr lang="en-US" sz="1600" dirty="0" err="1"/>
              <a:t>dampaknya</a:t>
            </a:r>
            <a:r>
              <a:rPr lang="en-US" sz="1600" dirty="0"/>
              <a:t> </a:t>
            </a:r>
            <a:r>
              <a:rPr lang="en-US" sz="1600" dirty="0" err="1"/>
              <a:t>kecil</a:t>
            </a:r>
            <a:r>
              <a:rPr lang="en-US" sz="1600" dirty="0"/>
              <a:t> </a:t>
            </a:r>
            <a:r>
              <a:rPr lang="en-US" sz="1600" dirty="0" err="1"/>
              <a:t>sekarang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sebaliknya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819400" y="2146518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FF3300"/>
                </a:solidFill>
              </a:rPr>
              <a:t>Fondasi</a:t>
            </a:r>
            <a:r>
              <a:rPr lang="en-US" sz="1600" u="sng" dirty="0">
                <a:solidFill>
                  <a:srgbClr val="FF3300"/>
                </a:solidFill>
              </a:rPr>
              <a:t> </a:t>
            </a:r>
            <a:r>
              <a:rPr lang="en-US" sz="1600" u="sng" dirty="0" err="1">
                <a:solidFill>
                  <a:srgbClr val="FF3300"/>
                </a:solidFill>
              </a:rPr>
              <a:t>Kesehatan</a:t>
            </a:r>
            <a:r>
              <a:rPr lang="en-US" sz="1600" u="sng" dirty="0">
                <a:solidFill>
                  <a:srgbClr val="FF3300"/>
                </a:solidFill>
              </a:rPr>
              <a:t> Perusahaan </a:t>
            </a:r>
            <a:r>
              <a:rPr lang="en-US" sz="1600" u="sng" dirty="0" err="1">
                <a:solidFill>
                  <a:srgbClr val="FF3300"/>
                </a:solidFill>
              </a:rPr>
              <a:t>saat</a:t>
            </a:r>
            <a:r>
              <a:rPr lang="en-US" sz="1600" u="sng" dirty="0">
                <a:solidFill>
                  <a:srgbClr val="FF3300"/>
                </a:solidFill>
              </a:rPr>
              <a:t> </a:t>
            </a:r>
            <a:r>
              <a:rPr lang="en-US" sz="1600" u="sng" dirty="0" err="1">
                <a:solidFill>
                  <a:srgbClr val="FF3300"/>
                </a:solidFill>
              </a:rPr>
              <a:t>ini</a:t>
            </a:r>
            <a:endParaRPr lang="en-US" sz="1600" u="sng" dirty="0">
              <a:solidFill>
                <a:srgbClr val="FF3300"/>
              </a:solidFill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Budaya</a:t>
            </a:r>
            <a:r>
              <a:rPr lang="en-US" sz="1600" dirty="0"/>
              <a:t> yang </a:t>
            </a:r>
            <a:r>
              <a:rPr lang="en-US" sz="1600" dirty="0" err="1"/>
              <a:t>perlu</a:t>
            </a:r>
            <a:r>
              <a:rPr lang="en-US" sz="1600" dirty="0"/>
              <a:t> </a:t>
            </a:r>
            <a:r>
              <a:rPr lang="en-US" sz="1600" dirty="0" err="1"/>
              <a:t>diperbaiki</a:t>
            </a:r>
            <a:r>
              <a:rPr lang="en-US" sz="1600" dirty="0"/>
              <a:t> (</a:t>
            </a:r>
            <a:r>
              <a:rPr lang="en-US" sz="1600" dirty="0" err="1"/>
              <a:t>motivasi</a:t>
            </a:r>
            <a:r>
              <a:rPr lang="en-US" sz="1600" dirty="0"/>
              <a:t>, team work, </a:t>
            </a:r>
            <a:r>
              <a:rPr lang="en-US" sz="1600" dirty="0" err="1"/>
              <a:t>kreatifitas</a:t>
            </a:r>
            <a:r>
              <a:rPr lang="en-US" sz="1600" dirty="0"/>
              <a:t>, improvement </a:t>
            </a:r>
            <a:r>
              <a:rPr lang="en-US" sz="1600" dirty="0" err="1"/>
              <a:t>dll</a:t>
            </a:r>
            <a:r>
              <a:rPr lang="en-US" sz="1600" dirty="0"/>
              <a:t>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Pengetahuan</a:t>
            </a:r>
            <a:r>
              <a:rPr lang="en-US" sz="1600" dirty="0"/>
              <a:t> yang </a:t>
            </a:r>
            <a:r>
              <a:rPr lang="en-US" sz="1600" dirty="0" err="1"/>
              <a:t>dirasakan</a:t>
            </a:r>
            <a:r>
              <a:rPr lang="en-US" sz="1600" dirty="0"/>
              <a:t> </a:t>
            </a:r>
            <a:r>
              <a:rPr lang="en-US" sz="1600" dirty="0" err="1"/>
              <a:t>lemah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/>
              <a:t>Major problem (</a:t>
            </a: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keuangan</a:t>
            </a:r>
            <a:r>
              <a:rPr lang="en-US" sz="1600" dirty="0"/>
              <a:t>, </a:t>
            </a:r>
            <a:r>
              <a:rPr lang="en-US" sz="1600" dirty="0" err="1"/>
              <a:t>kecelakaan</a:t>
            </a:r>
            <a:r>
              <a:rPr lang="en-US" sz="1600" dirty="0"/>
              <a:t> yang </a:t>
            </a:r>
            <a:r>
              <a:rPr lang="en-US" sz="1600" dirty="0" err="1"/>
              <a:t>tinggi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r>
              <a:rPr lang="en-US" sz="1600" dirty="0"/>
              <a:t>)</a:t>
            </a:r>
          </a:p>
          <a:p>
            <a:r>
              <a:rPr lang="en-US" sz="1600" u="sng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668321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FF0000"/>
                </a:solidFill>
              </a:rPr>
              <a:t>Jika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terus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berlanjut</a:t>
            </a:r>
            <a:r>
              <a:rPr lang="en-US" sz="1600" u="sng" dirty="0">
                <a:solidFill>
                  <a:srgbClr val="FF0000"/>
                </a:solidFill>
              </a:rPr>
              <a:t>, </a:t>
            </a:r>
            <a:r>
              <a:rPr lang="en-US" sz="1600" u="sng" dirty="0" err="1">
                <a:solidFill>
                  <a:srgbClr val="FF0000"/>
                </a:solidFill>
              </a:rPr>
              <a:t>konsekuensi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lanjutannya</a:t>
            </a:r>
            <a:r>
              <a:rPr lang="en-US" sz="1600" u="sng" dirty="0">
                <a:solidFill>
                  <a:srgbClr val="FF0000"/>
                </a:solidFill>
              </a:rPr>
              <a:t> </a:t>
            </a:r>
            <a:r>
              <a:rPr lang="en-US" sz="1600" u="sng" dirty="0" err="1">
                <a:solidFill>
                  <a:srgbClr val="FF0000"/>
                </a:solidFill>
              </a:rPr>
              <a:t>apa</a:t>
            </a:r>
            <a:r>
              <a:rPr lang="en-US" sz="1600" u="sng" dirty="0">
                <a:solidFill>
                  <a:srgbClr val="FF0000"/>
                </a:solidFill>
              </a:rPr>
              <a:t> ? 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914400" y="3137118"/>
            <a:ext cx="609600" cy="9906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Down Arrow 14"/>
          <p:cNvSpPr/>
          <p:nvPr/>
        </p:nvSpPr>
        <p:spPr>
          <a:xfrm>
            <a:off x="3733800" y="4051518"/>
            <a:ext cx="609600" cy="6096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7086600" y="2146518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Kelebihan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perusahaan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belum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di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explore,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exploitasi</a:t>
            </a:r>
            <a:endParaRPr lang="en-US" sz="16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4200" y="3975318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Manfaat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yang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bisa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u="sng" dirty="0" err="1">
                <a:solidFill>
                  <a:schemeClr val="accent1">
                    <a:lumMod val="75000"/>
                  </a:schemeClr>
                </a:solidFill>
              </a:rPr>
              <a:t>didapat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Menaikkan</a:t>
            </a:r>
            <a:r>
              <a:rPr lang="en-US" sz="1600" dirty="0"/>
              <a:t> image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Mendapatkan</a:t>
            </a:r>
            <a:r>
              <a:rPr lang="en-US" sz="1600" dirty="0"/>
              <a:t> order </a:t>
            </a:r>
            <a:r>
              <a:rPr lang="en-US" sz="1600" dirty="0" err="1"/>
              <a:t>baru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Mendapatkan</a:t>
            </a:r>
            <a:r>
              <a:rPr lang="en-US" sz="1600" dirty="0"/>
              <a:t> profit </a:t>
            </a:r>
            <a:r>
              <a:rPr lang="en-US" sz="1600" dirty="0" err="1"/>
              <a:t>lebih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Efisiensi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Menaikkan</a:t>
            </a:r>
            <a:r>
              <a:rPr lang="en-US" sz="1600" dirty="0"/>
              <a:t> </a:t>
            </a:r>
            <a:r>
              <a:rPr lang="en-US" sz="1600" dirty="0" err="1"/>
              <a:t>harga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err="1"/>
              <a:t>dll</a:t>
            </a: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endParaRPr lang="en-US" sz="1600" dirty="0"/>
          </a:p>
          <a:p>
            <a:pPr marL="169863" indent="-169863"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18" name="Down Arrow 17"/>
          <p:cNvSpPr/>
          <p:nvPr/>
        </p:nvSpPr>
        <p:spPr>
          <a:xfrm>
            <a:off x="7620000" y="3137118"/>
            <a:ext cx="609600" cy="7620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609600" y="698718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CONTOH IDENTIFIKASI ISU INTERNAL SAAT INI DAN YANG AKAN DATANG. </a:t>
            </a:r>
            <a:r>
              <a:rPr lang="en-US" u="sng" dirty="0" err="1"/>
              <a:t>Dampak</a:t>
            </a:r>
            <a:r>
              <a:rPr lang="en-US" u="sng" dirty="0"/>
              <a:t> </a:t>
            </a:r>
            <a:r>
              <a:rPr lang="en-US" u="sng" dirty="0" err="1"/>
              <a:t>peristiwa</a:t>
            </a:r>
            <a:r>
              <a:rPr lang="en-US" u="sng" dirty="0"/>
              <a:t> </a:t>
            </a:r>
            <a:r>
              <a:rPr lang="en-US" u="sng" dirty="0" err="1"/>
              <a:t>terhadap</a:t>
            </a:r>
            <a:r>
              <a:rPr lang="en-US" u="sng" dirty="0"/>
              <a:t> RISIKO POSITIF </a:t>
            </a:r>
            <a:r>
              <a:rPr lang="en-US" u="sng" dirty="0" err="1"/>
              <a:t>atau</a:t>
            </a:r>
            <a:r>
              <a:rPr lang="en-US" u="sng" dirty="0"/>
              <a:t> NEGATIF (PELUANG) 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0800000" flipV="1">
            <a:off x="1752600" y="1384518"/>
            <a:ext cx="2057400" cy="609600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4382294" y="1726624"/>
            <a:ext cx="685800" cy="1588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019800" y="1384518"/>
            <a:ext cx="1524000" cy="685800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586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integrasi IATF 16949 dan ISO 14001 1/Rev 01(c) Copyright, Sentral Sistem Des 2017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496669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CONTOH IDENTIFIKASI ISU EXTERNAL SAAT INI DAN YANG AKAN DATANG, </a:t>
            </a:r>
            <a:r>
              <a:rPr lang="en-US" u="sng" dirty="0" err="1"/>
              <a:t>Dampak</a:t>
            </a:r>
            <a:r>
              <a:rPr lang="en-US" u="sng" dirty="0"/>
              <a:t> </a:t>
            </a:r>
            <a:r>
              <a:rPr lang="en-US" u="sng" dirty="0" err="1"/>
              <a:t>peristiwa</a:t>
            </a:r>
            <a:r>
              <a:rPr lang="en-US" u="sng" dirty="0"/>
              <a:t> </a:t>
            </a:r>
            <a:r>
              <a:rPr lang="en-US" u="sng" dirty="0" err="1"/>
              <a:t>terhadap</a:t>
            </a:r>
            <a:r>
              <a:rPr lang="en-US" u="sng" dirty="0"/>
              <a:t> RISIKO POSITIF </a:t>
            </a:r>
            <a:r>
              <a:rPr lang="en-US" u="sng" dirty="0" err="1"/>
              <a:t>atau</a:t>
            </a:r>
            <a:r>
              <a:rPr lang="en-US" u="sng" dirty="0"/>
              <a:t> NEGATIF (PELUANG)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572841"/>
              </p:ext>
            </p:extLst>
          </p:nvPr>
        </p:nvGraphicFramePr>
        <p:xfrm>
          <a:off x="685800" y="1371600"/>
          <a:ext cx="8915400" cy="533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ISU</a:t>
                      </a:r>
                      <a:r>
                        <a:rPr lang="en-US" baseline="0" dirty="0"/>
                        <a:t> EKSTERNAL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RISIKO</a:t>
                      </a:r>
                      <a:r>
                        <a:rPr lang="en-US" sz="1400" baseline="0" dirty="0"/>
                        <a:t> NEGATIF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RISIKO POSITIF  (PELUANG)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/>
                        <a:t>PERUBAHAN PERATURAN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peraturan</a:t>
                      </a:r>
                      <a:r>
                        <a:rPr lang="en-US" sz="1600" kern="1200" dirty="0"/>
                        <a:t> yang </a:t>
                      </a:r>
                      <a:r>
                        <a:rPr lang="en-US" sz="1600" kern="1200" dirty="0" err="1"/>
                        <a:t>membatasi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ruang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gerak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perusahaan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peraturan</a:t>
                      </a:r>
                      <a:r>
                        <a:rPr lang="en-US" sz="1600" kern="1200" dirty="0"/>
                        <a:t> yang </a:t>
                      </a:r>
                      <a:r>
                        <a:rPr lang="en-US" sz="1600" kern="1200" dirty="0" err="1"/>
                        <a:t>menguntungkan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perusahaan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/>
                        <a:t>PERUBAHAN TEKNOLOGI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teknologi</a:t>
                      </a:r>
                      <a:r>
                        <a:rPr lang="en-US" sz="1600" kern="1200" dirty="0"/>
                        <a:t>, yang </a:t>
                      </a:r>
                      <a:r>
                        <a:rPr lang="en-US" sz="1600" kern="1200" dirty="0" err="1"/>
                        <a:t>akan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menggantikan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produk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perusahaan</a:t>
                      </a:r>
                      <a:r>
                        <a:rPr lang="en-US" sz="1600" kern="1200" dirty="0"/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teknologi</a:t>
                      </a:r>
                      <a:r>
                        <a:rPr lang="en-US" sz="1600" kern="1200" dirty="0"/>
                        <a:t>, yang </a:t>
                      </a:r>
                      <a:r>
                        <a:rPr lang="en-US" sz="1600" kern="1200" dirty="0" err="1"/>
                        <a:t>sejalan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dengan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produk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perusahaan</a:t>
                      </a:r>
                      <a:r>
                        <a:rPr lang="en-US" sz="1600" kern="1200" dirty="0"/>
                        <a:t>   </a:t>
                      </a:r>
                    </a:p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/>
                        <a:t>PERUBAHAN BUDAYA MASYARAKAT, BUDAYA</a:t>
                      </a:r>
                      <a:r>
                        <a:rPr lang="en-US" sz="1600" kern="1200" baseline="0" dirty="0"/>
                        <a:t> PEMERINTAH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/>
                        <a:t>Peningkatan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pengetahuan</a:t>
                      </a:r>
                      <a:r>
                        <a:rPr lang="en-US" sz="1600" kern="1200" dirty="0"/>
                        <a:t> , </a:t>
                      </a: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selera</a:t>
                      </a:r>
                      <a:r>
                        <a:rPr lang="en-US" sz="1600" kern="1200" dirty="0"/>
                        <a:t>, </a:t>
                      </a: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cara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pengambilan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keputusan</a:t>
                      </a:r>
                      <a:r>
                        <a:rPr lang="en-US" sz="1600" kern="1200" dirty="0"/>
                        <a:t> yang </a:t>
                      </a:r>
                      <a:r>
                        <a:rPr lang="en-US" sz="1600" kern="1200" dirty="0" err="1"/>
                        <a:t>tidak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sejalan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dengan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kebijakan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perusahaan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saat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ini</a:t>
                      </a:r>
                      <a:r>
                        <a:rPr lang="en-US" sz="1600" kern="1200" baseline="0" dirty="0"/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/>
                        <a:t>Peningkatan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pengetahuan</a:t>
                      </a:r>
                      <a:r>
                        <a:rPr lang="en-US" sz="1600" kern="1200" dirty="0"/>
                        <a:t>, </a:t>
                      </a: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selera</a:t>
                      </a:r>
                      <a:r>
                        <a:rPr lang="en-US" sz="1600" kern="1200" dirty="0"/>
                        <a:t>, </a:t>
                      </a:r>
                      <a:r>
                        <a:rPr lang="en-US" sz="1600" kern="1200" dirty="0" err="1"/>
                        <a:t>perubahan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cara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pengambilan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keputusan</a:t>
                      </a:r>
                      <a:r>
                        <a:rPr lang="en-US" sz="1600" kern="1200" dirty="0"/>
                        <a:t> yang </a:t>
                      </a:r>
                      <a:r>
                        <a:rPr lang="en-US" sz="1600" kern="1200" dirty="0" err="1"/>
                        <a:t>sejalan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kebijakan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perusahaan</a:t>
                      </a:r>
                      <a:r>
                        <a:rPr lang="en-US" sz="1600" kern="1200" baseline="0" dirty="0"/>
                        <a:t>,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/>
                        <a:t>KONDISI PASAR, KOMPETISI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/>
                        <a:t>Munculnya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kompetitor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baru</a:t>
                      </a:r>
                      <a:r>
                        <a:rPr lang="en-US" sz="1600" kern="1200" dirty="0"/>
                        <a:t>, </a:t>
                      </a:r>
                      <a:r>
                        <a:rPr lang="en-US" sz="1600" kern="1200" dirty="0" err="1"/>
                        <a:t>kompetitor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menemukan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cara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baru</a:t>
                      </a:r>
                      <a:r>
                        <a:rPr lang="en-US" sz="1600" kern="1200" dirty="0"/>
                        <a:t>  yang </a:t>
                      </a:r>
                      <a:r>
                        <a:rPr lang="en-US" sz="1600" kern="1200" dirty="0" err="1"/>
                        <a:t>lebih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efisien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/>
                        <a:t>Berkurangnya</a:t>
                      </a:r>
                      <a:r>
                        <a:rPr lang="en-US" sz="1600" kern="1200" dirty="0"/>
                        <a:t> </a:t>
                      </a:r>
                      <a:r>
                        <a:rPr lang="en-US" sz="1600" kern="1200" dirty="0" err="1"/>
                        <a:t>kompetitor</a:t>
                      </a:r>
                      <a:r>
                        <a:rPr lang="en-US" sz="1600" kern="1200" dirty="0"/>
                        <a:t>, Perusahaan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memiliki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cara</a:t>
                      </a:r>
                      <a:r>
                        <a:rPr lang="en-US" sz="1600" kern="1200" baseline="0" dirty="0"/>
                        <a:t> yang </a:t>
                      </a:r>
                      <a:r>
                        <a:rPr lang="en-US" sz="1600" kern="1200" baseline="0" dirty="0" err="1"/>
                        <a:t>lebih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efisien</a:t>
                      </a:r>
                      <a:r>
                        <a:rPr lang="en-US" sz="1600" kern="1200" baseline="0" dirty="0"/>
                        <a:t>, </a:t>
                      </a:r>
                      <a:r>
                        <a:rPr lang="en-US" sz="1600" kern="1200" baseline="0" dirty="0" err="1"/>
                        <a:t>penerapan</a:t>
                      </a:r>
                      <a:r>
                        <a:rPr lang="en-US" sz="1600" kern="1200" baseline="0" dirty="0"/>
                        <a:t> marketing based education </a:t>
                      </a:r>
                      <a:r>
                        <a:rPr lang="en-US" sz="1600" kern="1200" baseline="0" dirty="0" err="1"/>
                        <a:t>untuk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exploitasi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baseline="0" dirty="0" err="1"/>
                        <a:t>kelebihan</a:t>
                      </a:r>
                      <a:r>
                        <a:rPr lang="en-US" sz="1600" kern="1200" baseline="0" dirty="0"/>
                        <a:t> </a:t>
                      </a:r>
                      <a:r>
                        <a:rPr lang="en-US" sz="1600" kern="1200" dirty="0"/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KONDISI</a:t>
                      </a:r>
                      <a:r>
                        <a:rPr lang="en-US" baseline="0" dirty="0"/>
                        <a:t> SOSIAL POLITIK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Keputusan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politik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merugikan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bagi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perusahaan</a:t>
                      </a:r>
                      <a:r>
                        <a:rPr lang="en-US" dirty="0"/>
                        <a:t>. </a:t>
                      </a:r>
                      <a:r>
                        <a:rPr lang="en-US" dirty="0" err="1"/>
                        <a:t>Gejolak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politik</a:t>
                      </a:r>
                      <a:r>
                        <a:rPr lang="en-US" baseline="0" dirty="0"/>
                        <a:t> yang </a:t>
                      </a:r>
                      <a:r>
                        <a:rPr lang="en-US" baseline="0" dirty="0" err="1"/>
                        <a:t>berpengaruh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ekonomi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Keputusan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politik</a:t>
                      </a:r>
                      <a:r>
                        <a:rPr lang="en-US" baseline="0" dirty="0"/>
                        <a:t> yang </a:t>
                      </a:r>
                      <a:r>
                        <a:rPr lang="en-US" baseline="0" dirty="0" err="1"/>
                        <a:t>berpotensi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menguntungkan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perusahaan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0"/>
            <a:ext cx="2569934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ORGANISASI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104665" y="273711"/>
            <a:ext cx="9595066" cy="6027186"/>
            <a:chOff x="488504" y="260648"/>
            <a:chExt cx="8856984" cy="6027186"/>
          </a:xfrm>
        </p:grpSpPr>
        <p:pic>
          <p:nvPicPr>
            <p:cNvPr id="16" name="Picture 2" descr="Image result for stakeholders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95348" y="1276448"/>
              <a:ext cx="7272808" cy="472432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6177136" y="5373216"/>
              <a:ext cx="316835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rasis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diskriminasi</a:t>
              </a:r>
              <a:r>
                <a:rPr lang="en-US" sz="1600" dirty="0"/>
                <a:t>, </a:t>
              </a:r>
              <a:r>
                <a:rPr lang="en-US" sz="1600" dirty="0" err="1"/>
                <a:t>peluang</a:t>
              </a:r>
              <a:r>
                <a:rPr lang="en-US" sz="1600" dirty="0"/>
                <a:t> yang </a:t>
              </a:r>
              <a:r>
                <a:rPr lang="en-US" sz="1600" dirty="0" err="1"/>
                <a:t>sama</a:t>
              </a:r>
              <a:r>
                <a:rPr lang="en-US" sz="1600" dirty="0"/>
                <a:t>, </a:t>
              </a:r>
              <a:r>
                <a:rPr lang="en-US" sz="1600" dirty="0" err="1"/>
                <a:t>mematuhi</a:t>
              </a:r>
              <a:r>
                <a:rPr lang="en-US" sz="1600" dirty="0"/>
                <a:t> </a:t>
              </a:r>
              <a:r>
                <a:rPr lang="en-US" sz="1600" dirty="0" err="1"/>
                <a:t>undang-undang</a:t>
              </a:r>
              <a:r>
                <a:rPr lang="en-US" sz="1600" dirty="0"/>
                <a:t> </a:t>
              </a:r>
              <a:r>
                <a:rPr lang="en-US" sz="1600" dirty="0" err="1"/>
                <a:t>tenaga</a:t>
              </a:r>
              <a:r>
                <a:rPr lang="en-US" sz="1600" dirty="0"/>
                <a:t> </a:t>
              </a:r>
              <a:r>
                <a:rPr lang="en-US" sz="1600" dirty="0" err="1"/>
                <a:t>kerja</a:t>
              </a:r>
              <a:endParaRPr lang="en-US" sz="16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8504" y="5445224"/>
              <a:ext cx="30087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Keterlibatan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kontribusi</a:t>
              </a:r>
              <a:r>
                <a:rPr lang="en-US" sz="1600" dirty="0"/>
                <a:t> </a:t>
              </a:r>
              <a:r>
                <a:rPr lang="en-US" sz="1600" dirty="0" err="1"/>
                <a:t>perusahaan</a:t>
              </a:r>
              <a:r>
                <a:rPr lang="en-US" sz="1600" dirty="0"/>
                <a:t> </a:t>
              </a:r>
              <a:r>
                <a:rPr lang="en-US" sz="1600" dirty="0" err="1"/>
                <a:t>kepada</a:t>
              </a:r>
              <a:r>
                <a:rPr lang="en-US" sz="1600" dirty="0"/>
                <a:t> </a:t>
              </a:r>
              <a:r>
                <a:rPr lang="en-US" sz="1600" dirty="0" err="1"/>
                <a:t>masyarakat</a:t>
              </a:r>
              <a:r>
                <a:rPr lang="en-US" sz="1600" dirty="0"/>
                <a:t>, </a:t>
              </a:r>
              <a:r>
                <a:rPr lang="en-US" sz="1600" dirty="0" err="1"/>
                <a:t>tidak</a:t>
              </a:r>
              <a:r>
                <a:rPr lang="en-US" sz="1600" dirty="0"/>
                <a:t> </a:t>
              </a:r>
              <a:r>
                <a:rPr lang="en-US" sz="1600" dirty="0" err="1"/>
                <a:t>mencemari</a:t>
              </a:r>
              <a:r>
                <a:rPr lang="en-US" sz="1600" dirty="0"/>
                <a:t> 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4528" y="980728"/>
              <a:ext cx="381642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Sumbangsih</a:t>
              </a:r>
              <a:r>
                <a:rPr lang="en-US" sz="1600" dirty="0"/>
                <a:t> </a:t>
              </a:r>
              <a:r>
                <a:rPr lang="en-US" sz="1600" dirty="0" err="1"/>
                <a:t>kepada</a:t>
              </a:r>
              <a:r>
                <a:rPr lang="en-US" sz="1600" dirty="0"/>
                <a:t> </a:t>
              </a:r>
              <a:r>
                <a:rPr lang="en-US" sz="1600" dirty="0" err="1"/>
                <a:t>pemerintah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masyarakat</a:t>
              </a:r>
              <a:r>
                <a:rPr lang="en-US" sz="1600" dirty="0"/>
                <a:t>, </a:t>
              </a:r>
              <a:r>
                <a:rPr lang="en-US" sz="1600" dirty="0" err="1"/>
                <a:t>menjaga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94881" y="1517603"/>
              <a:ext cx="17396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Kerjasama</a:t>
              </a:r>
              <a:r>
                <a:rPr lang="en-US" sz="1600" dirty="0"/>
                <a:t> </a:t>
              </a:r>
              <a:r>
                <a:rPr lang="en-US" sz="1600" dirty="0" err="1"/>
                <a:t>Saling</a:t>
              </a:r>
              <a:r>
                <a:rPr lang="en-US" sz="1600" dirty="0"/>
                <a:t> </a:t>
              </a:r>
              <a:r>
                <a:rPr lang="en-US" sz="1600" dirty="0" err="1"/>
                <a:t>Menguntungkan</a:t>
              </a:r>
              <a:endParaRPr lang="en-US" sz="16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13240" y="4005064"/>
              <a:ext cx="17971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Profit, </a:t>
              </a:r>
              <a:r>
                <a:rPr lang="en-US" sz="1600" dirty="0" err="1"/>
                <a:t>Bisnis</a:t>
              </a:r>
              <a:r>
                <a:rPr lang="en-US" sz="1600" dirty="0"/>
                <a:t> </a:t>
              </a:r>
              <a:r>
                <a:rPr lang="en-US" sz="1600" dirty="0" err="1"/>
                <a:t>Aman</a:t>
              </a:r>
              <a:r>
                <a:rPr lang="en-US" sz="1600" dirty="0"/>
                <a:t>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96816" y="5949280"/>
              <a:ext cx="300878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Exp : Support Customer Business 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3457" y="260648"/>
              <a:ext cx="8429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SMML 4.2 </a:t>
              </a:r>
              <a:r>
                <a:rPr lang="en-US" sz="2400" b="1" u="sng" dirty="0" err="1"/>
                <a:t>Pihak-Pihak</a:t>
              </a:r>
              <a:r>
                <a:rPr lang="en-US" sz="2400" b="1" u="sng" dirty="0"/>
                <a:t> Yang </a:t>
              </a:r>
              <a:r>
                <a:rPr lang="en-US" sz="2400" b="1" u="sng" dirty="0" err="1"/>
                <a:t>Berkepentingan</a:t>
              </a:r>
              <a:r>
                <a:rPr lang="en-US" sz="2400" b="1" u="sng" dirty="0"/>
                <a:t> </a:t>
              </a:r>
              <a:r>
                <a:rPr lang="en-US" sz="2400" b="1" u="sng" dirty="0" err="1"/>
                <a:t>dan</a:t>
              </a:r>
              <a:r>
                <a:rPr lang="en-US" sz="2400" b="1" u="sng" dirty="0"/>
                <a:t> </a:t>
              </a:r>
              <a:r>
                <a:rPr lang="en-US" sz="2400" b="1" u="sng" dirty="0" err="1"/>
                <a:t>Harapannya</a:t>
              </a:r>
              <a:endParaRPr lang="en-US" sz="2400" b="1" u="sng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76936" y="2492896"/>
              <a:ext cx="108012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22943" y="2682794"/>
              <a:ext cx="180700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PERUSAHAAN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509655" y="4336869"/>
            <a:ext cx="142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Berlin Sans FB" pitchFamily="34" charset="0"/>
              </a:rPr>
              <a:t>Employees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1561-598E-425C-826F-99409F34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396B6-5B40-4703-9CF6-9142E24CB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integrasi IATF 16949 dan ISO 14001 1/Rev 01(c) Copyright, Sentral Sistem Des 2017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2757" y="528877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CONTOH HARAPAN DAN TUNTUTAN DARI PIHAK TERKAIT PELANGGAN, KARYAWAN, SUPPLIER, KOMUNITAS, LINGKUNGAN, LEGAL, PEMERINTAH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357" y="227105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Kewajiban</a:t>
            </a:r>
            <a:r>
              <a:rPr lang="en-US" u="sng" dirty="0"/>
              <a:t> </a:t>
            </a:r>
            <a:r>
              <a:rPr lang="en-US" u="sng" dirty="0" err="1"/>
              <a:t>terhadap</a:t>
            </a:r>
            <a:r>
              <a:rPr lang="en-US" u="sng" dirty="0"/>
              <a:t> interested party yang </a:t>
            </a:r>
            <a:r>
              <a:rPr lang="en-US" u="sng" dirty="0" err="1"/>
              <a:t>belum</a:t>
            </a:r>
            <a:r>
              <a:rPr lang="en-US" u="sng" dirty="0"/>
              <a:t> </a:t>
            </a:r>
            <a:r>
              <a:rPr lang="en-US" u="sng" dirty="0" err="1"/>
              <a:t>dipenuhi</a:t>
            </a:r>
            <a:r>
              <a:rPr lang="en-US" u="sng" dirty="0"/>
              <a:t> 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357" y="3348277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Risiko</a:t>
            </a:r>
            <a:r>
              <a:rPr lang="en-US" u="sng" dirty="0"/>
              <a:t> 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dirty="0" err="1"/>
              <a:t>Menganggu</a:t>
            </a:r>
            <a:r>
              <a:rPr lang="en-US" dirty="0"/>
              <a:t> </a:t>
            </a:r>
            <a:r>
              <a:rPr lang="en-US" dirty="0" err="1"/>
              <a:t>harmonisasi</a:t>
            </a:r>
            <a:endParaRPr lang="en-US" dirty="0"/>
          </a:p>
          <a:p>
            <a:pPr marL="117475" indent="-117475">
              <a:buFont typeface="Arial" pitchFamily="34" charset="0"/>
              <a:buChar char="•"/>
            </a:pPr>
            <a:r>
              <a:rPr lang="en-US" dirty="0" err="1"/>
              <a:t>Mempengaruhi</a:t>
            </a:r>
            <a:r>
              <a:rPr lang="en-US" dirty="0"/>
              <a:t> </a:t>
            </a:r>
            <a:r>
              <a:rPr lang="en-US" dirty="0" err="1"/>
              <a:t>eksistansi</a:t>
            </a:r>
            <a:r>
              <a:rPr lang="en-US" dirty="0"/>
              <a:t> , </a:t>
            </a:r>
            <a:r>
              <a:rPr lang="en-US" dirty="0" err="1"/>
              <a:t>masa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, Image 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dirty="0" err="1"/>
              <a:t>Sanksi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</a:t>
            </a:r>
            <a:r>
              <a:rPr lang="en-US" dirty="0" err="1"/>
              <a:t>kecil</a:t>
            </a:r>
            <a:r>
              <a:rPr lang="en-US" dirty="0"/>
              <a:t>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357" y="5396747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penindakan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 </a:t>
            </a:r>
            <a:r>
              <a:rPr lang="en-US" dirty="0" err="1"/>
              <a:t>dis-harmonisasi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berpotensi</a:t>
            </a:r>
            <a:r>
              <a:rPr lang="en-US" dirty="0"/>
              <a:t> 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2173357" y="3043477"/>
            <a:ext cx="609600" cy="3048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Down Arrow 12"/>
          <p:cNvSpPr/>
          <p:nvPr/>
        </p:nvSpPr>
        <p:spPr>
          <a:xfrm>
            <a:off x="2173357" y="4948477"/>
            <a:ext cx="609600" cy="3048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5602357" y="2279751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Harapan</a:t>
            </a:r>
            <a:r>
              <a:rPr lang="en-US" u="sng" dirty="0"/>
              <a:t> Interested party </a:t>
            </a:r>
            <a:r>
              <a:rPr lang="en-US" u="sng" dirty="0" err="1"/>
              <a:t>untuk</a:t>
            </a:r>
            <a:r>
              <a:rPr lang="en-US" u="sng" dirty="0"/>
              <a:t> </a:t>
            </a:r>
            <a:r>
              <a:rPr lang="en-US" u="sng" dirty="0" err="1"/>
              <a:t>kerjasama</a:t>
            </a:r>
            <a:r>
              <a:rPr lang="en-US" u="sng" dirty="0"/>
              <a:t> yang </a:t>
            </a:r>
            <a:r>
              <a:rPr lang="en-US" u="sng" dirty="0" err="1"/>
              <a:t>lebih</a:t>
            </a:r>
            <a:r>
              <a:rPr lang="en-US" u="sng" dirty="0"/>
              <a:t> </a:t>
            </a:r>
            <a:r>
              <a:rPr lang="en-US" u="sng" dirty="0" err="1"/>
              <a:t>baik</a:t>
            </a:r>
            <a:r>
              <a:rPr lang="en-US" u="sng" dirty="0"/>
              <a:t> </a:t>
            </a:r>
            <a:r>
              <a:rPr lang="en-US" u="sng" dirty="0" err="1"/>
              <a:t>saat</a:t>
            </a:r>
            <a:r>
              <a:rPr lang="en-US" u="sng" dirty="0"/>
              <a:t> </a:t>
            </a:r>
            <a:r>
              <a:rPr lang="en-US" u="sng" dirty="0" err="1"/>
              <a:t>ini</a:t>
            </a:r>
            <a:r>
              <a:rPr lang="en-US" u="sng" dirty="0"/>
              <a:t> </a:t>
            </a:r>
            <a:r>
              <a:rPr lang="en-US" u="sng" dirty="0" err="1"/>
              <a:t>dan</a:t>
            </a:r>
            <a:r>
              <a:rPr lang="en-US" u="sng" dirty="0"/>
              <a:t> </a:t>
            </a:r>
            <a:r>
              <a:rPr lang="en-US" u="sng" dirty="0" err="1"/>
              <a:t>dimasa</a:t>
            </a:r>
            <a:r>
              <a:rPr lang="en-US" u="sng" dirty="0"/>
              <a:t> </a:t>
            </a:r>
            <a:r>
              <a:rPr lang="en-US" u="sng" dirty="0" err="1"/>
              <a:t>depan</a:t>
            </a:r>
            <a:r>
              <a:rPr lang="en-US" u="sng" dirty="0"/>
              <a:t>, </a:t>
            </a:r>
          </a:p>
          <a:p>
            <a:r>
              <a:rPr lang="en-US" dirty="0"/>
              <a:t>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terciptanya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belah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 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6440557" y="4110277"/>
            <a:ext cx="609600" cy="304800"/>
          </a:xfrm>
          <a:prstGeom prst="downArrow">
            <a:avLst/>
          </a:prstGeom>
          <a:solidFill>
            <a:srgbClr val="2196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/>
          <p:cNvSpPr txBox="1"/>
          <p:nvPr/>
        </p:nvSpPr>
        <p:spPr>
          <a:xfrm>
            <a:off x="5602357" y="4662548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Risiko</a:t>
            </a:r>
            <a:r>
              <a:rPr lang="en-US" u="sng" dirty="0"/>
              <a:t> &amp; </a:t>
            </a:r>
            <a:r>
              <a:rPr lang="en-US" u="sng" dirty="0" err="1"/>
              <a:t>Peluang</a:t>
            </a:r>
            <a:r>
              <a:rPr lang="en-US" u="sng" dirty="0"/>
              <a:t>  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dirty="0" err="1"/>
              <a:t>Terciptanya</a:t>
            </a:r>
            <a:r>
              <a:rPr lang="en-US" dirty="0"/>
              <a:t> </a:t>
            </a:r>
            <a:r>
              <a:rPr lang="en-US" dirty="0" err="1"/>
              <a:t>kerjasama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belah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>
            <a:off x="3125857" y="1709977"/>
            <a:ext cx="762000" cy="381000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5564257" y="1633777"/>
            <a:ext cx="762000" cy="5334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0" y="0"/>
            <a:ext cx="2569934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RISIKO ORGANISASI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4191000" y="3657600"/>
            <a:ext cx="5638800" cy="1295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38600" y="5334000"/>
            <a:ext cx="56388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28600" y="3581400"/>
            <a:ext cx="3200400" cy="228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886200" y="1219199"/>
            <a:ext cx="5867400" cy="21584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28600" y="1142999"/>
            <a:ext cx="3200400" cy="208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1" y="1630740"/>
            <a:ext cx="2819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Isu</a:t>
            </a:r>
            <a:r>
              <a:rPr lang="en-US" sz="1600" b="1" u="sng" dirty="0"/>
              <a:t> Internal</a:t>
            </a:r>
          </a:p>
          <a:p>
            <a:r>
              <a:rPr lang="en-US" sz="1600" dirty="0" err="1"/>
              <a:t>Budaya</a:t>
            </a:r>
            <a:r>
              <a:rPr lang="en-US" sz="1600" dirty="0"/>
              <a:t> :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disembunyikan</a:t>
            </a:r>
            <a:r>
              <a:rPr lang="en-US" sz="1600" dirty="0"/>
              <a:t>, 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dilapor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 err="1">
                <a:sym typeface="Wingdings" pitchFamily="2" charset="2"/>
              </a:rPr>
              <a:t>tidak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enak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sama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teman</a:t>
            </a:r>
            <a:r>
              <a:rPr lang="en-US" sz="1600" dirty="0">
                <a:sym typeface="Wingdings" pitchFamily="2" charset="2"/>
              </a:rPr>
              <a:t>, </a:t>
            </a:r>
            <a:r>
              <a:rPr lang="en-US" sz="1600" dirty="0" err="1">
                <a:sym typeface="Wingdings" pitchFamily="2" charset="2"/>
              </a:rPr>
              <a:t>takut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dirty="0" err="1">
                <a:sym typeface="Wingdings" pitchFamily="2" charset="2"/>
              </a:rPr>
              <a:t>dimarahi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191000" y="1676162"/>
            <a:ext cx="24384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Keparahan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ketahuan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justru</a:t>
            </a:r>
            <a:r>
              <a:rPr lang="en-US" sz="1600" dirty="0"/>
              <a:t> </a:t>
            </a:r>
            <a:r>
              <a:rPr lang="en-US" sz="1600" dirty="0" err="1"/>
              <a:t>diketahui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Customer (Customer complain)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2800" y="1706940"/>
            <a:ext cx="2514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Keseriusan</a:t>
            </a:r>
            <a:r>
              <a:rPr lang="en-US" sz="1600" b="1" u="sng" dirty="0"/>
              <a:t> </a:t>
            </a:r>
            <a:r>
              <a:rPr lang="en-US" sz="1600" b="1" u="sng" dirty="0" err="1"/>
              <a:t>keparahan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Sangat</a:t>
            </a:r>
            <a:r>
              <a:rPr lang="en-US" sz="1600" dirty="0"/>
              <a:t> </a:t>
            </a:r>
            <a:r>
              <a:rPr lang="en-US" sz="1600" dirty="0" err="1"/>
              <a:t>serius</a:t>
            </a:r>
            <a:r>
              <a:rPr lang="en-US" sz="1600" dirty="0"/>
              <a:t>, Customer complain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kerugian</a:t>
            </a:r>
            <a:r>
              <a:rPr lang="en-US" sz="1600" dirty="0"/>
              <a:t> </a:t>
            </a:r>
            <a:r>
              <a:rPr lang="en-US" sz="1600" dirty="0" err="1"/>
              <a:t>membesar</a:t>
            </a:r>
            <a:r>
              <a:rPr lang="en-US" sz="1600" dirty="0"/>
              <a:t>, </a:t>
            </a:r>
          </a:p>
          <a:p>
            <a:r>
              <a:rPr lang="en-US" sz="1600" dirty="0"/>
              <a:t>score : 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637782"/>
            <a:ext cx="25146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Seberapa</a:t>
            </a:r>
            <a:r>
              <a:rPr lang="en-US" sz="1600" b="1" u="sng" dirty="0"/>
              <a:t> </a:t>
            </a:r>
            <a:r>
              <a:rPr lang="en-US" sz="1600" b="1" u="sng" dirty="0" err="1"/>
              <a:t>sering</a:t>
            </a:r>
            <a:r>
              <a:rPr lang="en-US" sz="1600" b="1" u="sng" dirty="0"/>
              <a:t> </a:t>
            </a:r>
            <a:r>
              <a:rPr lang="en-US" sz="1600" b="1" u="sng" dirty="0" err="1"/>
              <a:t>isu</a:t>
            </a:r>
            <a:r>
              <a:rPr lang="en-US" sz="1600" b="1" u="sng" dirty="0"/>
              <a:t> </a:t>
            </a:r>
            <a:r>
              <a:rPr lang="en-US" sz="1600" b="1" u="sng" dirty="0" err="1"/>
              <a:t>terjadi</a:t>
            </a:r>
            <a:r>
              <a:rPr lang="en-US" sz="1600" b="1" u="sng" dirty="0"/>
              <a:t> ? </a:t>
            </a:r>
          </a:p>
          <a:p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sebulan</a:t>
            </a:r>
            <a:r>
              <a:rPr lang="en-US" sz="1600" dirty="0"/>
              <a:t> </a:t>
            </a:r>
            <a:r>
              <a:rPr lang="en-US" sz="1600" dirty="0" err="1"/>
              <a:t>sekali</a:t>
            </a:r>
            <a:r>
              <a:rPr lang="en-US" sz="1600" dirty="0"/>
              <a:t>. </a:t>
            </a:r>
          </a:p>
          <a:p>
            <a:r>
              <a:rPr lang="en-US" sz="1600" dirty="0"/>
              <a:t>Score : 5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400" y="1929825"/>
            <a:ext cx="9144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Down Arrow 9"/>
          <p:cNvSpPr/>
          <p:nvPr/>
        </p:nvSpPr>
        <p:spPr>
          <a:xfrm>
            <a:off x="6629400" y="3200400"/>
            <a:ext cx="457200" cy="5334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Down Arrow 10"/>
          <p:cNvSpPr/>
          <p:nvPr/>
        </p:nvSpPr>
        <p:spPr>
          <a:xfrm>
            <a:off x="1447800" y="2971800"/>
            <a:ext cx="5334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ight Arrow 11"/>
          <p:cNvSpPr/>
          <p:nvPr/>
        </p:nvSpPr>
        <p:spPr>
          <a:xfrm>
            <a:off x="6629400" y="2133600"/>
            <a:ext cx="457200" cy="4572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4724400" y="4063425"/>
            <a:ext cx="51816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84213" lvl="1" indent="-227013">
              <a:buFont typeface="Arial" pitchFamily="34" charset="0"/>
              <a:buChar char="•"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684213" lvl="1" indent="-227013">
              <a:buFont typeface="Arial" pitchFamily="34" charset="0"/>
              <a:buChar char="•"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227013" indent="-227013"/>
            <a:r>
              <a:rPr lang="en-US" sz="1600" dirty="0" err="1"/>
              <a:t>Kesimpulan</a:t>
            </a:r>
            <a:r>
              <a:rPr lang="en-US" sz="1600" dirty="0"/>
              <a:t> </a:t>
            </a: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: </a:t>
            </a: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r>
              <a:rPr lang="en-US" sz="1600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43400" y="5816025"/>
            <a:ext cx="4953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Merubah</a:t>
            </a:r>
            <a:r>
              <a:rPr lang="en-US" sz="1600" dirty="0"/>
              <a:t> </a:t>
            </a:r>
            <a:r>
              <a:rPr lang="en-US" sz="1600" dirty="0" err="1"/>
              <a:t>budaya</a:t>
            </a:r>
            <a:r>
              <a:rPr lang="en-US" sz="1600" dirty="0"/>
              <a:t> “ </a:t>
            </a:r>
            <a:r>
              <a:rPr lang="en-US" sz="1600" dirty="0" err="1"/>
              <a:t>Lapor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hebat</a:t>
            </a:r>
            <a:r>
              <a:rPr lang="en-US" sz="1600" dirty="0"/>
              <a:t> ” 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276600" y="4038600"/>
            <a:ext cx="914400" cy="457200"/>
          </a:xfrm>
          <a:prstGeom prst="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Down Arrow 17"/>
          <p:cNvSpPr/>
          <p:nvPr/>
        </p:nvSpPr>
        <p:spPr>
          <a:xfrm>
            <a:off x="6400800" y="4953000"/>
            <a:ext cx="457200" cy="4572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5986" y="130706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u="sng" dirty="0"/>
              <a:t>IDENTIFIKASI RISIKO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1295400"/>
            <a:ext cx="532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PENILAIAN RISIKO, ANALISA KEPARAHAN 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" y="3697069"/>
            <a:ext cx="2655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r>
              <a:rPr lang="en-US" u="sng" dirty="0"/>
              <a:t>PENILAIAN RISIKO </a:t>
            </a:r>
          </a:p>
          <a:p>
            <a:r>
              <a:rPr lang="en-US" dirty="0"/>
              <a:t>   </a:t>
            </a:r>
            <a:r>
              <a:rPr lang="en-US" u="sng" dirty="0"/>
              <a:t>EVALUASI TINGKAT </a:t>
            </a:r>
          </a:p>
          <a:p>
            <a:r>
              <a:rPr lang="en-US" dirty="0"/>
              <a:t>   </a:t>
            </a:r>
            <a:r>
              <a:rPr lang="en-US" u="sng" dirty="0"/>
              <a:t>KEJADIAN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87322" y="373380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PENILAIAN RISIKO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91000" y="541020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u="sng" dirty="0"/>
              <a:t>PENGENDALIAN RISIKO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1051" y="376535"/>
            <a:ext cx="8662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Contoh</a:t>
            </a:r>
            <a:r>
              <a:rPr lang="en-US" sz="2400" u="sng" dirty="0"/>
              <a:t> </a:t>
            </a:r>
            <a:r>
              <a:rPr lang="en-US" sz="2400" u="sng" dirty="0" err="1"/>
              <a:t>Identifikasi</a:t>
            </a:r>
            <a:r>
              <a:rPr lang="en-US" sz="2400" u="sng" dirty="0"/>
              <a:t> </a:t>
            </a:r>
            <a:r>
              <a:rPr lang="en-US" sz="2400" u="sng" dirty="0" err="1"/>
              <a:t>Hingga</a:t>
            </a:r>
            <a:r>
              <a:rPr lang="en-US" sz="2400" u="sng" dirty="0"/>
              <a:t> </a:t>
            </a:r>
            <a:r>
              <a:rPr lang="en-US" sz="2400" u="sng" dirty="0" err="1"/>
              <a:t>Pengendalian</a:t>
            </a:r>
            <a:r>
              <a:rPr lang="en-US" sz="2400" u="sng" dirty="0"/>
              <a:t> </a:t>
            </a:r>
            <a:r>
              <a:rPr lang="en-US" sz="2400" u="sng" dirty="0" err="1"/>
              <a:t>Risiko</a:t>
            </a:r>
            <a:r>
              <a:rPr lang="en-US" sz="2400" u="sng" dirty="0"/>
              <a:t> (</a:t>
            </a:r>
            <a:r>
              <a:rPr lang="en-US" sz="2400" u="sng" dirty="0" err="1"/>
              <a:t>isu</a:t>
            </a:r>
            <a:r>
              <a:rPr lang="en-US" sz="2400" u="sng" dirty="0"/>
              <a:t> Internal)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BA08C-8849-4DE0-B793-07BBBBAD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4191000" y="3657600"/>
            <a:ext cx="5638800" cy="1295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38600" y="5334000"/>
            <a:ext cx="5638800" cy="1219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28600" y="3581400"/>
            <a:ext cx="3200400" cy="2590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886200" y="990601"/>
            <a:ext cx="5867400" cy="2387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28600" y="1142999"/>
            <a:ext cx="3200400" cy="208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1" y="1630740"/>
            <a:ext cx="2819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Isu</a:t>
            </a:r>
            <a:r>
              <a:rPr lang="en-US" sz="1600" b="1" u="sng" dirty="0"/>
              <a:t> Internal</a:t>
            </a:r>
          </a:p>
          <a:p>
            <a:r>
              <a:rPr lang="en-US" sz="1600" dirty="0" err="1"/>
              <a:t>Pengetahuan</a:t>
            </a:r>
            <a:r>
              <a:rPr lang="en-US" sz="1600" dirty="0"/>
              <a:t>: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dipahami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B3, </a:t>
            </a:r>
            <a:r>
              <a:rPr lang="en-US" sz="1600" dirty="0" err="1"/>
              <a:t>termasuk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non B3 </a:t>
            </a:r>
            <a:r>
              <a:rPr lang="en-US" sz="1600" dirty="0" err="1"/>
              <a:t>tercemar</a:t>
            </a:r>
            <a:r>
              <a:rPr lang="en-US" sz="1600" dirty="0"/>
              <a:t> B3 </a:t>
            </a: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1572161"/>
            <a:ext cx="2514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Keparahan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Kesalahan</a:t>
            </a:r>
            <a:r>
              <a:rPr lang="en-US" sz="1600" dirty="0"/>
              <a:t> </a:t>
            </a:r>
            <a:r>
              <a:rPr lang="en-US" sz="1600" dirty="0" err="1"/>
              <a:t>penanganan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tepat</a:t>
            </a:r>
            <a:r>
              <a:rPr lang="en-US" sz="1600" dirty="0"/>
              <a:t> </a:t>
            </a:r>
            <a:r>
              <a:rPr lang="en-US" sz="1600" dirty="0" err="1"/>
              <a:t>menyebabkan</a:t>
            </a:r>
            <a:r>
              <a:rPr lang="en-US" sz="1600" dirty="0"/>
              <a:t> </a:t>
            </a:r>
            <a:r>
              <a:rPr lang="en-US" sz="1600" dirty="0" err="1"/>
              <a:t>pencemaran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0" y="1460718"/>
            <a:ext cx="27432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Keseriusan</a:t>
            </a:r>
            <a:r>
              <a:rPr lang="en-US" sz="1600" b="1" u="sng" dirty="0"/>
              <a:t> </a:t>
            </a:r>
            <a:r>
              <a:rPr lang="en-US" sz="1600" b="1" u="sng" dirty="0" err="1"/>
              <a:t>keparahan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Pencemaran</a:t>
            </a:r>
            <a:r>
              <a:rPr lang="en-US" sz="1600" dirty="0"/>
              <a:t> </a:t>
            </a:r>
            <a:r>
              <a:rPr lang="en-US" sz="1600" dirty="0" err="1"/>
              <a:t>lingkungan</a:t>
            </a:r>
            <a:r>
              <a:rPr lang="en-US" sz="1600" dirty="0"/>
              <a:t> </a:t>
            </a:r>
            <a:r>
              <a:rPr lang="en-US" sz="1600" dirty="0" err="1"/>
              <a:t>berat</a:t>
            </a:r>
            <a:r>
              <a:rPr lang="en-US" sz="1600" dirty="0"/>
              <a:t>, </a:t>
            </a:r>
            <a:r>
              <a:rPr lang="en-US" sz="1600" dirty="0" err="1"/>
              <a:t>kasus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kompetitor</a:t>
            </a:r>
            <a:r>
              <a:rPr lang="en-US" sz="1600" dirty="0"/>
              <a:t> yang </a:t>
            </a:r>
            <a:r>
              <a:rPr lang="en-US" sz="1600" dirty="0" err="1"/>
              <a:t>terkena</a:t>
            </a:r>
            <a:r>
              <a:rPr lang="en-US" sz="1600" dirty="0"/>
              <a:t> </a:t>
            </a:r>
            <a:r>
              <a:rPr lang="en-US" sz="1600" dirty="0" err="1"/>
              <a:t>sanksi</a:t>
            </a:r>
            <a:r>
              <a:rPr lang="en-US" sz="1600" dirty="0"/>
              <a:t> </a:t>
            </a:r>
            <a:r>
              <a:rPr lang="en-US" sz="1600" dirty="0" err="1"/>
              <a:t>akibat</a:t>
            </a:r>
            <a:r>
              <a:rPr lang="en-US" sz="1600" dirty="0"/>
              <a:t> </a:t>
            </a:r>
            <a:r>
              <a:rPr lang="en-US" sz="1600" dirty="0" err="1"/>
              <a:t>pencemaran</a:t>
            </a:r>
            <a:r>
              <a:rPr lang="en-US" sz="1600" dirty="0"/>
              <a:t> </a:t>
            </a:r>
          </a:p>
          <a:p>
            <a:r>
              <a:rPr lang="en-US" sz="1600" dirty="0"/>
              <a:t>Score : 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637782"/>
            <a:ext cx="2514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Seberapa</a:t>
            </a:r>
            <a:r>
              <a:rPr lang="en-US" sz="1600" b="1" u="sng" dirty="0"/>
              <a:t> </a:t>
            </a:r>
            <a:r>
              <a:rPr lang="en-US" sz="1600" b="1" u="sng" dirty="0" err="1"/>
              <a:t>sering</a:t>
            </a:r>
            <a:r>
              <a:rPr lang="en-US" sz="1600" b="1" u="sng" dirty="0"/>
              <a:t> </a:t>
            </a:r>
            <a:r>
              <a:rPr lang="en-US" sz="1600" b="1" u="sng" dirty="0" err="1"/>
              <a:t>isu</a:t>
            </a:r>
            <a:r>
              <a:rPr lang="en-US" sz="1600" b="1" u="sng" dirty="0"/>
              <a:t> </a:t>
            </a:r>
            <a:r>
              <a:rPr lang="en-US" sz="1600" b="1" u="sng" dirty="0" err="1"/>
              <a:t>terjadi</a:t>
            </a:r>
            <a:r>
              <a:rPr lang="en-US" sz="1600" b="1" u="sng" dirty="0"/>
              <a:t> ? </a:t>
            </a:r>
          </a:p>
          <a:p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tercampur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paham</a:t>
            </a:r>
            <a:r>
              <a:rPr lang="en-US" sz="1600" dirty="0"/>
              <a:t>  </a:t>
            </a:r>
          </a:p>
          <a:p>
            <a:r>
              <a:rPr lang="en-US" sz="1600" dirty="0"/>
              <a:t>Score : 5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400" y="1929825"/>
            <a:ext cx="9144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Down Arrow 9"/>
          <p:cNvSpPr/>
          <p:nvPr/>
        </p:nvSpPr>
        <p:spPr>
          <a:xfrm>
            <a:off x="6629400" y="3200400"/>
            <a:ext cx="457200" cy="5334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Down Arrow 10"/>
          <p:cNvSpPr/>
          <p:nvPr/>
        </p:nvSpPr>
        <p:spPr>
          <a:xfrm>
            <a:off x="1447800" y="2971800"/>
            <a:ext cx="5334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ight Arrow 11"/>
          <p:cNvSpPr/>
          <p:nvPr/>
        </p:nvSpPr>
        <p:spPr>
          <a:xfrm>
            <a:off x="6400800" y="1981200"/>
            <a:ext cx="457200" cy="4572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4724400" y="4063425"/>
            <a:ext cx="51816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84213" lvl="1" indent="-227013">
              <a:buFont typeface="Arial" pitchFamily="34" charset="0"/>
              <a:buChar char="•"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684213" lvl="1" indent="-227013">
              <a:buFont typeface="Arial" pitchFamily="34" charset="0"/>
              <a:buChar char="•"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227013" indent="-227013"/>
            <a:r>
              <a:rPr lang="en-US" sz="1600" dirty="0" err="1"/>
              <a:t>Kesimpulan</a:t>
            </a:r>
            <a:r>
              <a:rPr lang="en-US" sz="1600" dirty="0"/>
              <a:t> </a:t>
            </a: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: </a:t>
            </a: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r>
              <a:rPr lang="en-US" sz="1600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4800" y="5715000"/>
            <a:ext cx="55626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Training B3, </a:t>
            </a:r>
            <a:r>
              <a:rPr lang="en-US" sz="1600" dirty="0" err="1"/>
              <a:t>Identifikasi</a:t>
            </a:r>
            <a:r>
              <a:rPr lang="en-US" sz="1600" dirty="0"/>
              <a:t> material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yang </a:t>
            </a:r>
            <a:r>
              <a:rPr lang="en-US" sz="1600" dirty="0" err="1"/>
              <a:t>masuk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B3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tercemar</a:t>
            </a:r>
            <a:r>
              <a:rPr lang="en-US" sz="1600" dirty="0"/>
              <a:t> B3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risiko</a:t>
            </a:r>
            <a:r>
              <a:rPr lang="en-US" sz="1600" dirty="0"/>
              <a:t> toxic, </a:t>
            </a:r>
            <a:r>
              <a:rPr lang="en-US" sz="1600" dirty="0" err="1"/>
              <a:t>sosialisasi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meningkatkan</a:t>
            </a:r>
            <a:r>
              <a:rPr lang="en-US" sz="1600" dirty="0"/>
              <a:t> awareness 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276600" y="4038600"/>
            <a:ext cx="914400" cy="457200"/>
          </a:xfrm>
          <a:prstGeom prst="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Down Arrow 17"/>
          <p:cNvSpPr/>
          <p:nvPr/>
        </p:nvSpPr>
        <p:spPr>
          <a:xfrm>
            <a:off x="6400800" y="4953000"/>
            <a:ext cx="457200" cy="4572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5986" y="130706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u="sng" dirty="0"/>
              <a:t>IDENTIFIKASI RISIKO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67200" y="1078468"/>
            <a:ext cx="504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PENILAIAN RISIKO, ANALISA KEPARAHAN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" y="3697069"/>
            <a:ext cx="2655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r>
              <a:rPr lang="en-US" u="sng" dirty="0"/>
              <a:t>PENILAIAN RISIKO </a:t>
            </a:r>
          </a:p>
          <a:p>
            <a:r>
              <a:rPr lang="en-US" dirty="0"/>
              <a:t>   </a:t>
            </a:r>
            <a:r>
              <a:rPr lang="en-US" u="sng" dirty="0"/>
              <a:t>EVALUASI TINGKAT </a:t>
            </a:r>
          </a:p>
          <a:p>
            <a:r>
              <a:rPr lang="en-US" dirty="0"/>
              <a:t>   </a:t>
            </a:r>
            <a:r>
              <a:rPr lang="en-US" u="sng" dirty="0"/>
              <a:t>KEJADIAN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87322" y="373380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PENILAIAN RISIKO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91000" y="541020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u="sng" dirty="0"/>
              <a:t>PENGENDALIAN RISIKO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1051" y="376535"/>
            <a:ext cx="8662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Contoh</a:t>
            </a:r>
            <a:r>
              <a:rPr lang="en-US" sz="2400" u="sng" dirty="0"/>
              <a:t> </a:t>
            </a:r>
            <a:r>
              <a:rPr lang="en-US" sz="2400" u="sng" dirty="0" err="1"/>
              <a:t>Identifikasi</a:t>
            </a:r>
            <a:r>
              <a:rPr lang="en-US" sz="2400" u="sng" dirty="0"/>
              <a:t> </a:t>
            </a:r>
            <a:r>
              <a:rPr lang="en-US" sz="2400" u="sng" dirty="0" err="1"/>
              <a:t>Hingga</a:t>
            </a:r>
            <a:r>
              <a:rPr lang="en-US" sz="2400" u="sng" dirty="0"/>
              <a:t> </a:t>
            </a:r>
            <a:r>
              <a:rPr lang="en-US" sz="2400" u="sng" dirty="0" err="1"/>
              <a:t>Pengendalian</a:t>
            </a:r>
            <a:r>
              <a:rPr lang="en-US" sz="2400" u="sng" dirty="0"/>
              <a:t> </a:t>
            </a:r>
            <a:r>
              <a:rPr lang="en-US" sz="2400" u="sng" dirty="0" err="1"/>
              <a:t>Risiko</a:t>
            </a:r>
            <a:r>
              <a:rPr lang="en-US" sz="2400" u="sng" dirty="0"/>
              <a:t> (</a:t>
            </a:r>
            <a:r>
              <a:rPr lang="en-US" sz="2400" u="sng" dirty="0" err="1"/>
              <a:t>isu</a:t>
            </a:r>
            <a:r>
              <a:rPr lang="en-US" sz="2400" u="sng" dirty="0"/>
              <a:t> Internal)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485D08-FFD1-49DC-BF0F-2F90F51D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8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4191000" y="3429001"/>
            <a:ext cx="5638800" cy="1295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38600" y="5105401"/>
            <a:ext cx="5638800" cy="1371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28600" y="3581400"/>
            <a:ext cx="3200400" cy="2514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886200" y="990600"/>
            <a:ext cx="5867400" cy="21584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28600" y="914401"/>
            <a:ext cx="3200400" cy="23108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6113" y="6127752"/>
            <a:ext cx="2228850" cy="365125"/>
          </a:xfrm>
        </p:spPr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1" y="1371600"/>
            <a:ext cx="2819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Isu</a:t>
            </a:r>
            <a:r>
              <a:rPr lang="en-US" sz="1600" b="1" u="sng" dirty="0"/>
              <a:t> External</a:t>
            </a:r>
          </a:p>
          <a:p>
            <a:r>
              <a:rPr lang="en-US" sz="1600" dirty="0" err="1"/>
              <a:t>Hukum</a:t>
            </a:r>
            <a:r>
              <a:rPr lang="en-US" sz="1600" dirty="0"/>
              <a:t> : </a:t>
            </a:r>
            <a:r>
              <a:rPr lang="en-US" sz="1600" dirty="0" err="1"/>
              <a:t>Larangan</a:t>
            </a:r>
            <a:r>
              <a:rPr lang="en-US" sz="1600" dirty="0"/>
              <a:t> </a:t>
            </a:r>
            <a:r>
              <a:rPr lang="en-US" sz="1600" dirty="0" err="1"/>
              <a:t>impor</a:t>
            </a:r>
            <a:r>
              <a:rPr lang="en-US" sz="1600" dirty="0"/>
              <a:t> </a:t>
            </a:r>
            <a:r>
              <a:rPr lang="en-US" sz="1600" dirty="0" err="1"/>
              <a:t>terbatas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,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mengajukan</a:t>
            </a:r>
            <a:r>
              <a:rPr lang="en-US" sz="1600" dirty="0"/>
              <a:t> </a:t>
            </a:r>
            <a:r>
              <a:rPr lang="en-US" sz="1600" dirty="0" err="1"/>
              <a:t>kuota</a:t>
            </a:r>
            <a:r>
              <a:rPr lang="en-US" sz="1600" dirty="0"/>
              <a:t>. </a:t>
            </a:r>
            <a:r>
              <a:rPr lang="en-US" sz="1600" dirty="0" err="1"/>
              <a:t>Potensi</a:t>
            </a:r>
            <a:r>
              <a:rPr lang="en-US" sz="1600" dirty="0"/>
              <a:t> </a:t>
            </a:r>
            <a:r>
              <a:rPr lang="en-US" sz="1600" dirty="0" err="1"/>
              <a:t>kuota</a:t>
            </a:r>
            <a:r>
              <a:rPr lang="en-US" sz="1600" dirty="0"/>
              <a:t>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planning yang </a:t>
            </a:r>
            <a:r>
              <a:rPr lang="en-US" sz="1600" dirty="0" err="1"/>
              <a:t>berubah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191000" y="1447563"/>
            <a:ext cx="2438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Keparahan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Gangguan</a:t>
            </a:r>
            <a:r>
              <a:rPr lang="en-US" sz="1600" dirty="0"/>
              <a:t> supply material,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tambahan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material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2800" y="1478341"/>
            <a:ext cx="2514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Keseriusan</a:t>
            </a:r>
            <a:r>
              <a:rPr lang="en-US" sz="1600" b="1" u="sng" dirty="0"/>
              <a:t> </a:t>
            </a:r>
            <a:r>
              <a:rPr lang="en-US" sz="1600" b="1" u="sng" dirty="0" err="1"/>
              <a:t>keparahan</a:t>
            </a:r>
            <a:r>
              <a:rPr lang="en-US" sz="1600" b="1" u="sng" dirty="0"/>
              <a:t> </a:t>
            </a:r>
          </a:p>
          <a:p>
            <a:r>
              <a:rPr lang="en-US" sz="1600" dirty="0" err="1"/>
              <a:t>Sangat</a:t>
            </a:r>
            <a:r>
              <a:rPr lang="en-US" sz="1600" dirty="0"/>
              <a:t> </a:t>
            </a:r>
            <a:r>
              <a:rPr lang="en-US" sz="1600" dirty="0" err="1"/>
              <a:t>serius</a:t>
            </a:r>
            <a:r>
              <a:rPr lang="en-US" sz="1600" dirty="0"/>
              <a:t>, short supply material, Customer line stop </a:t>
            </a:r>
          </a:p>
          <a:p>
            <a:r>
              <a:rPr lang="en-US" sz="1600" dirty="0"/>
              <a:t>Score : 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350603"/>
            <a:ext cx="25146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u="sng" dirty="0" err="1"/>
              <a:t>Seberapa</a:t>
            </a:r>
            <a:r>
              <a:rPr lang="en-US" sz="1600" b="1" u="sng" dirty="0"/>
              <a:t> </a:t>
            </a:r>
            <a:r>
              <a:rPr lang="en-US" sz="1600" b="1" u="sng" dirty="0" err="1"/>
              <a:t>sering</a:t>
            </a:r>
            <a:r>
              <a:rPr lang="en-US" sz="1600" b="1" u="sng" dirty="0"/>
              <a:t> </a:t>
            </a:r>
            <a:r>
              <a:rPr lang="en-US" sz="1600" b="1" u="sng" dirty="0" err="1"/>
              <a:t>isu</a:t>
            </a:r>
            <a:r>
              <a:rPr lang="en-US" sz="1600" b="1" u="sng" dirty="0"/>
              <a:t> </a:t>
            </a:r>
            <a:r>
              <a:rPr lang="en-US" sz="1600" b="1" u="sng" dirty="0" err="1"/>
              <a:t>terjadi</a:t>
            </a:r>
            <a:r>
              <a:rPr lang="en-US" sz="1600" b="1" u="sng" dirty="0"/>
              <a:t> ? </a:t>
            </a:r>
          </a:p>
          <a:p>
            <a:r>
              <a:rPr lang="en-US" sz="1600" dirty="0" err="1"/>
              <a:t>Perubahan</a:t>
            </a:r>
            <a:r>
              <a:rPr lang="en-US" sz="1600" dirty="0"/>
              <a:t> planning </a:t>
            </a:r>
            <a:r>
              <a:rPr lang="en-US" sz="1600" dirty="0" err="1"/>
              <a:t>hampir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bulan</a:t>
            </a:r>
            <a:r>
              <a:rPr lang="en-US" sz="1600" dirty="0"/>
              <a:t> +/- 20%.  </a:t>
            </a:r>
          </a:p>
          <a:p>
            <a:r>
              <a:rPr lang="en-US" sz="1600" dirty="0"/>
              <a:t>Score : 5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400" y="1929825"/>
            <a:ext cx="9144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Down Arrow 9"/>
          <p:cNvSpPr/>
          <p:nvPr/>
        </p:nvSpPr>
        <p:spPr>
          <a:xfrm>
            <a:off x="6629400" y="2971801"/>
            <a:ext cx="457200" cy="5334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Down Arrow 10"/>
          <p:cNvSpPr/>
          <p:nvPr/>
        </p:nvSpPr>
        <p:spPr>
          <a:xfrm>
            <a:off x="1447800" y="2971800"/>
            <a:ext cx="5334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ight Arrow 11"/>
          <p:cNvSpPr/>
          <p:nvPr/>
        </p:nvSpPr>
        <p:spPr>
          <a:xfrm>
            <a:off x="6629400" y="1905001"/>
            <a:ext cx="457200" cy="4572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4724400" y="3834826"/>
            <a:ext cx="51816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84213" lvl="1" indent="-227013">
              <a:buFont typeface="Arial" pitchFamily="34" charset="0"/>
              <a:buChar char="•"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684213" lvl="1" indent="-227013">
              <a:buFont typeface="Arial" pitchFamily="34" charset="0"/>
              <a:buChar char="•"/>
            </a:pP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  <a:p>
            <a:pPr marL="227013" indent="-227013"/>
            <a:r>
              <a:rPr lang="en-US" sz="1600" dirty="0" err="1"/>
              <a:t>Kesimpulan</a:t>
            </a:r>
            <a:r>
              <a:rPr lang="en-US" sz="1600" dirty="0"/>
              <a:t> : </a:t>
            </a: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: </a:t>
            </a:r>
            <a:r>
              <a:rPr lang="en-US" sz="1600" dirty="0" err="1"/>
              <a:t>Risiko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400" y="5587426"/>
            <a:ext cx="51816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7013" indent="-227013">
              <a:buFont typeface="Arial" pitchFamily="34" charset="0"/>
              <a:buChar char="•"/>
            </a:pPr>
            <a:r>
              <a:rPr lang="en-US" sz="1600" dirty="0" err="1"/>
              <a:t>Meningkatkan</a:t>
            </a:r>
            <a:r>
              <a:rPr lang="en-US" sz="1600" dirty="0"/>
              <a:t> </a:t>
            </a:r>
            <a:r>
              <a:rPr lang="en-US" sz="1600" dirty="0" err="1"/>
              <a:t>stok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antisipasi</a:t>
            </a:r>
            <a:r>
              <a:rPr lang="en-US" sz="1600" dirty="0"/>
              <a:t> </a:t>
            </a:r>
            <a:r>
              <a:rPr lang="en-US" sz="1600" dirty="0" err="1"/>
              <a:t>kenaikan</a:t>
            </a:r>
            <a:r>
              <a:rPr lang="en-US" sz="1600" dirty="0"/>
              <a:t> order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600" dirty="0" err="1"/>
              <a:t>Komunikasi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Customer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peraturan</a:t>
            </a:r>
            <a:r>
              <a:rPr lang="en-US" sz="1600" dirty="0"/>
              <a:t>, </a:t>
            </a:r>
            <a:r>
              <a:rPr lang="en-US" sz="1600" dirty="0" err="1"/>
              <a:t>minta</a:t>
            </a:r>
            <a:r>
              <a:rPr lang="en-US" sz="1600" dirty="0"/>
              <a:t> forecast 1 </a:t>
            </a:r>
            <a:r>
              <a:rPr lang="en-US" sz="1600" dirty="0" err="1"/>
              <a:t>tahun</a:t>
            </a:r>
            <a:r>
              <a:rPr lang="en-US" sz="1600" dirty="0"/>
              <a:t>  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276600" y="4038600"/>
            <a:ext cx="914400" cy="457200"/>
          </a:xfrm>
          <a:prstGeom prst="right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Down Arrow 17"/>
          <p:cNvSpPr/>
          <p:nvPr/>
        </p:nvSpPr>
        <p:spPr>
          <a:xfrm>
            <a:off x="6400800" y="4724401"/>
            <a:ext cx="457200" cy="457200"/>
          </a:xfrm>
          <a:prstGeom prst="downArrow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5986" y="9906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u="sng" dirty="0"/>
              <a:t>IDENTIFIKASI ISU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62600" y="1066801"/>
            <a:ext cx="305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ANALISA KEPARAHAN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" y="3697069"/>
            <a:ext cx="2655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EVALUASI TINGKAT </a:t>
            </a:r>
          </a:p>
          <a:p>
            <a:r>
              <a:rPr lang="en-US" dirty="0"/>
              <a:t>    </a:t>
            </a:r>
            <a:r>
              <a:rPr lang="en-US" u="sng" dirty="0"/>
              <a:t>KEJADIAN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87322" y="3505201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US" u="sng" dirty="0"/>
              <a:t>PENILAIAN RISIKO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91000" y="5181601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u="sng" dirty="0"/>
              <a:t>MENYUSUN PROGRAM KERJA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7251" y="376535"/>
            <a:ext cx="8678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Contoh</a:t>
            </a:r>
            <a:r>
              <a:rPr lang="en-US" sz="2400" u="sng" dirty="0"/>
              <a:t> </a:t>
            </a:r>
            <a:r>
              <a:rPr lang="en-US" sz="2400" u="sng" dirty="0" err="1"/>
              <a:t>Identifikasi</a:t>
            </a:r>
            <a:r>
              <a:rPr lang="en-US" sz="2400" u="sng" dirty="0"/>
              <a:t> </a:t>
            </a:r>
            <a:r>
              <a:rPr lang="en-US" sz="2400" u="sng" dirty="0" err="1"/>
              <a:t>Hingga</a:t>
            </a:r>
            <a:r>
              <a:rPr lang="en-US" sz="2400" u="sng" dirty="0"/>
              <a:t> </a:t>
            </a:r>
            <a:r>
              <a:rPr lang="en-US" sz="2400" u="sng" dirty="0" err="1"/>
              <a:t>Pengendalian</a:t>
            </a:r>
            <a:r>
              <a:rPr lang="en-US" sz="2400" u="sng" dirty="0"/>
              <a:t> </a:t>
            </a:r>
            <a:r>
              <a:rPr lang="en-US" sz="2400" u="sng" dirty="0" err="1"/>
              <a:t>Risiko</a:t>
            </a:r>
            <a:r>
              <a:rPr lang="en-US" sz="2400" u="sng" dirty="0"/>
              <a:t> (</a:t>
            </a:r>
            <a:r>
              <a:rPr lang="en-US" sz="2400" u="sng" dirty="0" err="1"/>
              <a:t>Isu</a:t>
            </a:r>
            <a:r>
              <a:rPr lang="en-US" sz="2400" u="sng" dirty="0"/>
              <a:t> External)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3F3024-EFF0-423D-8C19-FD30AB4B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14344" y="3801265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15552" y="4995689"/>
            <a:ext cx="992034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3791906" y="3334227"/>
            <a:ext cx="2116560" cy="1987746"/>
            <a:chOff x="4918580" y="3425656"/>
            <a:chExt cx="2116560" cy="1987746"/>
          </a:xfrm>
        </p:grpSpPr>
        <p:sp>
          <p:nvSpPr>
            <p:cNvPr id="57" name="Oval 56"/>
            <p:cNvSpPr/>
            <p:nvPr/>
          </p:nvSpPr>
          <p:spPr>
            <a:xfrm>
              <a:off x="4918580" y="3425656"/>
              <a:ext cx="2116560" cy="1987746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016423" y="3502354"/>
              <a:ext cx="1923122" cy="18288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095142" y="3589669"/>
              <a:ext cx="1788074" cy="1675941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12700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 descr="https://cdn4.iconfinder.com/data/icons/SOPHISTIQUE/web_design/png/256/our_process_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20391">
              <a:off x="5288449" y="3607514"/>
              <a:ext cx="1447126" cy="144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5221858" y="4185274"/>
              <a:ext cx="151676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>
                    <a:solidFill>
                      <a:schemeClr val="bg1"/>
                    </a:solidFill>
                  </a:ln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act" panose="020B0806030902050204" pitchFamily="34" charset="0"/>
                </a:rPr>
                <a:t>PROSES 2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03285" y="83589"/>
            <a:ext cx="8418512" cy="1285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46" u="sng" dirty="0" err="1"/>
              <a:t>Memahami</a:t>
            </a:r>
            <a:r>
              <a:rPr lang="en-US" sz="1846" u="sng" dirty="0"/>
              <a:t> </a:t>
            </a:r>
            <a:r>
              <a:rPr lang="en-US" sz="1846" u="sng" dirty="0" err="1"/>
              <a:t>situasi</a:t>
            </a:r>
            <a:r>
              <a:rPr lang="en-US" sz="1846" u="sng" dirty="0"/>
              <a:t> </a:t>
            </a:r>
            <a:r>
              <a:rPr lang="en-US" sz="1846" u="sng" dirty="0" err="1"/>
              <a:t>sebelum</a:t>
            </a:r>
            <a:r>
              <a:rPr lang="en-US" sz="1846" u="sng" dirty="0"/>
              <a:t> </a:t>
            </a:r>
            <a:r>
              <a:rPr lang="en-US" sz="1846" u="sng" dirty="0" err="1"/>
              <a:t>mengembangkan</a:t>
            </a:r>
            <a:r>
              <a:rPr lang="en-US" sz="1846" u="sng" dirty="0"/>
              <a:t> </a:t>
            </a:r>
            <a:r>
              <a:rPr lang="en-US" sz="1846" u="sng" dirty="0" err="1"/>
              <a:t>sistem</a:t>
            </a:r>
            <a:r>
              <a:rPr lang="en-US" sz="1846" u="sng" dirty="0"/>
              <a:t> 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Organisasi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keterkaitannya</a:t>
            </a:r>
            <a:r>
              <a:rPr lang="en-US" sz="1477" dirty="0"/>
              <a:t> (4.1)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Persyaratan</a:t>
            </a:r>
            <a:r>
              <a:rPr lang="en-US" sz="1477" dirty="0"/>
              <a:t>, </a:t>
            </a:r>
            <a:r>
              <a:rPr lang="en-US" sz="1477" dirty="0" err="1"/>
              <a:t>kebutuhan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harapan</a:t>
            </a:r>
            <a:r>
              <a:rPr lang="en-US" sz="1477" dirty="0"/>
              <a:t>  </a:t>
            </a:r>
            <a:r>
              <a:rPr lang="en-US" sz="1477" dirty="0" err="1"/>
              <a:t>kebutuhan</a:t>
            </a:r>
            <a:r>
              <a:rPr lang="en-US" sz="1477" dirty="0"/>
              <a:t> </a:t>
            </a:r>
            <a:r>
              <a:rPr lang="en-US" sz="1477" dirty="0" err="1"/>
              <a:t>Pelanggan</a:t>
            </a:r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pihak</a:t>
            </a:r>
            <a:r>
              <a:rPr lang="en-US" sz="1477" dirty="0"/>
              <a:t> </a:t>
            </a:r>
            <a:r>
              <a:rPr lang="en-US" sz="1477" dirty="0" err="1"/>
              <a:t>terkait</a:t>
            </a:r>
            <a:r>
              <a:rPr lang="en-US" sz="1477" dirty="0"/>
              <a:t> </a:t>
            </a:r>
            <a:r>
              <a:rPr lang="en-US" sz="1477" dirty="0" err="1"/>
              <a:t>lainnya</a:t>
            </a:r>
            <a:r>
              <a:rPr lang="en-US" sz="1477" dirty="0"/>
              <a:t> (4.2)</a:t>
            </a:r>
          </a:p>
          <a:p>
            <a:pPr marL="156801" indent="-156801" algn="ctr">
              <a:buFont typeface="Arial" pitchFamily="34" charset="0"/>
              <a:buChar char="•"/>
            </a:pPr>
            <a:r>
              <a:rPr lang="en-US" sz="1477" dirty="0" err="1"/>
              <a:t>Menetapkan</a:t>
            </a:r>
            <a:r>
              <a:rPr lang="en-US" sz="1477" dirty="0"/>
              <a:t> </a:t>
            </a:r>
            <a:r>
              <a:rPr lang="en-US" sz="1477" dirty="0" err="1"/>
              <a:t>ruang</a:t>
            </a:r>
            <a:r>
              <a:rPr lang="en-US" sz="1477" dirty="0"/>
              <a:t> </a:t>
            </a:r>
            <a:r>
              <a:rPr lang="en-US" sz="1477" dirty="0" err="1"/>
              <a:t>lingkup</a:t>
            </a:r>
            <a:r>
              <a:rPr lang="en-US" sz="1477" dirty="0"/>
              <a:t> </a:t>
            </a:r>
            <a:r>
              <a:rPr lang="en-US" sz="1477" dirty="0" err="1"/>
              <a:t>dari</a:t>
            </a:r>
            <a:r>
              <a:rPr lang="en-US" sz="1477" dirty="0"/>
              <a:t> Sistem </a:t>
            </a:r>
            <a:r>
              <a:rPr lang="en-US" sz="1477" dirty="0" err="1"/>
              <a:t>Manajemen</a:t>
            </a:r>
            <a:r>
              <a:rPr lang="en-US" sz="1477" dirty="0"/>
              <a:t> </a:t>
            </a:r>
            <a:r>
              <a:rPr lang="en-US" sz="1477" dirty="0" err="1"/>
              <a:t>Mutu</a:t>
            </a:r>
            <a:r>
              <a:rPr lang="en-US" sz="1477" dirty="0"/>
              <a:t> (4.3), </a:t>
            </a:r>
          </a:p>
          <a:p>
            <a:pPr marL="156801" indent="-156801" algn="ctr"/>
            <a:r>
              <a:rPr lang="en-US" sz="1477" u="sng" dirty="0">
                <a:solidFill>
                  <a:srgbClr val="FF0000"/>
                </a:solidFill>
              </a:rPr>
              <a:t>IATF </a:t>
            </a:r>
            <a:r>
              <a:rPr lang="en-US" sz="1477" u="sng" dirty="0" err="1">
                <a:solidFill>
                  <a:srgbClr val="FF0000"/>
                </a:solidFill>
              </a:rPr>
              <a:t>termasuk</a:t>
            </a:r>
            <a:r>
              <a:rPr lang="en-US" sz="1477" u="sng" dirty="0">
                <a:solidFill>
                  <a:srgbClr val="FF0000"/>
                </a:solidFill>
              </a:rPr>
              <a:t> </a:t>
            </a:r>
            <a:r>
              <a:rPr lang="en-US" sz="1477" u="sng" dirty="0" err="1">
                <a:solidFill>
                  <a:srgbClr val="FF0000"/>
                </a:solidFill>
              </a:rPr>
              <a:t>fungsi</a:t>
            </a:r>
            <a:r>
              <a:rPr lang="en-US" sz="1477" u="sng" dirty="0">
                <a:solidFill>
                  <a:srgbClr val="FF0000"/>
                </a:solidFill>
              </a:rPr>
              <a:t> </a:t>
            </a:r>
            <a:r>
              <a:rPr lang="en-US" sz="1477" u="sng" dirty="0" err="1">
                <a:solidFill>
                  <a:srgbClr val="FF0000"/>
                </a:solidFill>
              </a:rPr>
              <a:t>pendukung</a:t>
            </a:r>
            <a:r>
              <a:rPr lang="en-US" sz="1477" u="sng" dirty="0">
                <a:solidFill>
                  <a:srgbClr val="FF0000"/>
                </a:solidFill>
              </a:rPr>
              <a:t> (4.3.1) </a:t>
            </a:r>
            <a:r>
              <a:rPr lang="en-US" sz="1477" u="sng" dirty="0" err="1">
                <a:solidFill>
                  <a:srgbClr val="FF0000"/>
                </a:solidFill>
              </a:rPr>
              <a:t>dan</a:t>
            </a:r>
            <a:r>
              <a:rPr lang="en-US" sz="1477" u="sng" dirty="0">
                <a:solidFill>
                  <a:srgbClr val="FF0000"/>
                </a:solidFill>
              </a:rPr>
              <a:t> </a:t>
            </a:r>
            <a:r>
              <a:rPr lang="en-US" sz="1477" u="sng" dirty="0" err="1">
                <a:solidFill>
                  <a:srgbClr val="FF0000"/>
                </a:solidFill>
              </a:rPr>
              <a:t>persyaratan</a:t>
            </a:r>
            <a:r>
              <a:rPr lang="en-US" sz="1477" u="sng" dirty="0">
                <a:solidFill>
                  <a:srgbClr val="FF0000"/>
                </a:solidFill>
              </a:rPr>
              <a:t> </a:t>
            </a:r>
            <a:r>
              <a:rPr lang="en-US" sz="1477" u="sng" dirty="0" err="1">
                <a:solidFill>
                  <a:srgbClr val="FF0000"/>
                </a:solidFill>
              </a:rPr>
              <a:t>spesifik</a:t>
            </a:r>
            <a:r>
              <a:rPr lang="en-US" sz="1477" u="sng" dirty="0">
                <a:solidFill>
                  <a:srgbClr val="FF0000"/>
                </a:solidFill>
              </a:rPr>
              <a:t> </a:t>
            </a:r>
            <a:r>
              <a:rPr lang="en-US" sz="1477" u="sng" dirty="0" err="1">
                <a:solidFill>
                  <a:srgbClr val="FF0000"/>
                </a:solidFill>
              </a:rPr>
              <a:t>pelanggan</a:t>
            </a:r>
            <a:r>
              <a:rPr lang="en-US" sz="1477" u="sng" dirty="0">
                <a:solidFill>
                  <a:srgbClr val="FF0000"/>
                </a:solidFill>
              </a:rPr>
              <a:t> (4.3.2)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07858" y="1708926"/>
            <a:ext cx="9088612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66707" algn="l"/>
              </a:tabLst>
            </a:pPr>
            <a:r>
              <a:rPr lang="en-US" sz="1662" b="1" u="sng" dirty="0" err="1"/>
              <a:t>Pengembangan</a:t>
            </a:r>
            <a:r>
              <a:rPr lang="en-US" sz="1662" b="1" u="sng" dirty="0"/>
              <a:t> Sistem </a:t>
            </a:r>
            <a:r>
              <a:rPr lang="en-US" sz="1662" b="1" u="sng" dirty="0" err="1"/>
              <a:t>Manajemen</a:t>
            </a:r>
            <a:r>
              <a:rPr lang="en-US" sz="1662" b="1" u="sng" dirty="0"/>
              <a:t> </a:t>
            </a:r>
            <a:r>
              <a:rPr lang="en-US" sz="1662" b="1" u="sng" dirty="0" err="1"/>
              <a:t>Mutu</a:t>
            </a:r>
            <a:r>
              <a:rPr lang="en-US" sz="1662" b="1" u="sng" dirty="0"/>
              <a:t>, </a:t>
            </a:r>
            <a:r>
              <a:rPr lang="en-US" sz="1662" b="1" u="sng" dirty="0" err="1"/>
              <a:t>menggunakan</a:t>
            </a:r>
            <a:r>
              <a:rPr lang="en-US" sz="1662" b="1" u="sng" dirty="0"/>
              <a:t> </a:t>
            </a:r>
            <a:r>
              <a:rPr lang="en-US" sz="1662" b="1" u="sng" dirty="0" err="1"/>
              <a:t>pendekatan</a:t>
            </a:r>
            <a:r>
              <a:rPr lang="en-US" sz="1662" b="1" u="sng" dirty="0"/>
              <a:t> </a:t>
            </a:r>
            <a:r>
              <a:rPr lang="en-US" sz="1662" b="1" u="sng" dirty="0" err="1"/>
              <a:t>proses</a:t>
            </a:r>
            <a:r>
              <a:rPr lang="en-US" sz="1662" b="1" u="sng" dirty="0"/>
              <a:t> (ISO 4.4.1)</a:t>
            </a:r>
          </a:p>
          <a:p>
            <a:pPr algn="ctr">
              <a:tabLst>
                <a:tab pos="266707" algn="l"/>
              </a:tabLst>
            </a:pPr>
            <a:r>
              <a:rPr lang="en-US" sz="1662" b="1" u="sng" dirty="0">
                <a:solidFill>
                  <a:srgbClr val="FF0000"/>
                </a:solidFill>
              </a:rPr>
              <a:t>IATF, </a:t>
            </a:r>
            <a:r>
              <a:rPr lang="en-US" sz="1662" b="1" u="sng" dirty="0" err="1">
                <a:solidFill>
                  <a:srgbClr val="FF0000"/>
                </a:solidFill>
              </a:rPr>
              <a:t>termasuk</a:t>
            </a:r>
            <a:r>
              <a:rPr lang="en-US" sz="1662" b="1" u="sng" dirty="0">
                <a:solidFill>
                  <a:srgbClr val="FF0000"/>
                </a:solidFill>
              </a:rPr>
              <a:t> service part, </a:t>
            </a:r>
            <a:r>
              <a:rPr lang="en-US" sz="1662" b="1" u="sng" dirty="0" err="1">
                <a:solidFill>
                  <a:srgbClr val="FF0000"/>
                </a:solidFill>
              </a:rPr>
              <a:t>dan</a:t>
            </a:r>
            <a:r>
              <a:rPr lang="en-US" sz="1662" b="1" u="sng" dirty="0">
                <a:solidFill>
                  <a:srgbClr val="FF0000"/>
                </a:solidFill>
              </a:rPr>
              <a:t> yang </a:t>
            </a:r>
            <a:r>
              <a:rPr lang="en-US" sz="1662" b="1" u="sng" dirty="0" err="1">
                <a:solidFill>
                  <a:srgbClr val="FF0000"/>
                </a:solidFill>
              </a:rPr>
              <a:t>di</a:t>
            </a:r>
            <a:r>
              <a:rPr lang="en-US" sz="1662" b="1" u="sng" dirty="0">
                <a:solidFill>
                  <a:srgbClr val="FF0000"/>
                </a:solidFill>
              </a:rPr>
              <a:t> </a:t>
            </a:r>
            <a:r>
              <a:rPr lang="en-US" sz="1662" b="1" u="sng" dirty="0" err="1">
                <a:solidFill>
                  <a:srgbClr val="FF0000"/>
                </a:solidFill>
              </a:rPr>
              <a:t>subkan</a:t>
            </a:r>
            <a:r>
              <a:rPr lang="en-US" sz="1662" b="1" u="sng" dirty="0">
                <a:solidFill>
                  <a:srgbClr val="FF0000"/>
                </a:solidFill>
              </a:rPr>
              <a:t> (4.4.1.1), Product Safety (4.4.1.2) </a:t>
            </a:r>
            <a:endParaRPr lang="en-US" sz="1662" u="sng" dirty="0">
              <a:solidFill>
                <a:srgbClr val="FF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2509" y="4090147"/>
            <a:ext cx="1180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Sebelumnya</a:t>
            </a:r>
            <a:endParaRPr lang="en-US" sz="1400" dirty="0"/>
          </a:p>
        </p:txBody>
      </p:sp>
      <p:sp>
        <p:nvSpPr>
          <p:cNvPr id="79" name="Rectangle 78"/>
          <p:cNvSpPr/>
          <p:nvPr/>
        </p:nvSpPr>
        <p:spPr>
          <a:xfrm>
            <a:off x="8120941" y="4132484"/>
            <a:ext cx="1031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Proses</a:t>
            </a:r>
          </a:p>
          <a:p>
            <a:pPr algn="ctr"/>
            <a:r>
              <a:rPr lang="en-US" sz="1400" dirty="0" err="1"/>
              <a:t>Berikutnya</a:t>
            </a:r>
            <a:endParaRPr 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1574463" y="2960905"/>
            <a:ext cx="16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Input yang </a:t>
            </a:r>
          </a:p>
          <a:p>
            <a:pPr algn="ctr"/>
            <a:r>
              <a:rPr lang="en-US" sz="1400" i="1" dirty="0" err="1"/>
              <a:t>diperlukan</a:t>
            </a:r>
            <a:r>
              <a:rPr lang="en-US" sz="1400" i="1" dirty="0"/>
              <a:t> </a:t>
            </a:r>
          </a:p>
          <a:p>
            <a:pPr algn="ctr"/>
            <a:r>
              <a:rPr lang="en-US" sz="1400" i="1" dirty="0"/>
              <a:t>(4.4.1.a 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757980" y="299749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Output yang </a:t>
            </a:r>
            <a:r>
              <a:rPr lang="en-US" sz="1400" i="1" dirty="0" err="1"/>
              <a:t>diharapkan</a:t>
            </a:r>
            <a:endParaRPr lang="en-US" sz="1400" i="1" dirty="0"/>
          </a:p>
          <a:p>
            <a:pPr algn="ctr"/>
            <a:r>
              <a:rPr lang="en-US" sz="1400" i="1" dirty="0"/>
              <a:t>(4.4.1.a)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061140" y="2529662"/>
            <a:ext cx="1828800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Sumber</a:t>
            </a:r>
            <a:r>
              <a:rPr lang="en-US" sz="1477" dirty="0"/>
              <a:t> </a:t>
            </a:r>
            <a:r>
              <a:rPr lang="en-US" sz="1477" dirty="0" err="1"/>
              <a:t>daya</a:t>
            </a:r>
            <a:r>
              <a:rPr lang="en-US" sz="1477" dirty="0"/>
              <a:t> </a:t>
            </a:r>
          </a:p>
          <a:p>
            <a:pPr algn="ctr"/>
            <a:r>
              <a:rPr lang="en-US" sz="1477" dirty="0"/>
              <a:t>yang </a:t>
            </a:r>
            <a:r>
              <a:rPr lang="en-US" sz="1477" dirty="0" err="1"/>
              <a:t>dibutuhkan</a:t>
            </a:r>
            <a:endParaRPr lang="en-US" sz="1477" dirty="0"/>
          </a:p>
          <a:p>
            <a:pPr algn="ctr"/>
            <a:r>
              <a:rPr lang="en-US" sz="1477" dirty="0"/>
              <a:t>(4.4.1.d)</a:t>
            </a:r>
          </a:p>
          <a:p>
            <a:pPr algn="ctr"/>
            <a:r>
              <a:rPr lang="en-US" sz="1477" dirty="0"/>
              <a:t>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36604" y="2528833"/>
            <a:ext cx="2057400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Tanggung</a:t>
            </a:r>
            <a:r>
              <a:rPr lang="en-US" sz="1477" dirty="0"/>
              <a:t> </a:t>
            </a:r>
            <a:r>
              <a:rPr lang="en-US" sz="1477" dirty="0" err="1"/>
              <a:t>jawab</a:t>
            </a:r>
            <a:endParaRPr lang="en-US" sz="1477" dirty="0"/>
          </a:p>
          <a:p>
            <a:pPr algn="ctr"/>
            <a:r>
              <a:rPr lang="en-US" sz="1477" dirty="0"/>
              <a:t>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wewenang</a:t>
            </a:r>
            <a:r>
              <a:rPr lang="en-US" sz="1477" dirty="0"/>
              <a:t>  (4.4.1.e)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763812" y="5317080"/>
            <a:ext cx="2438400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b="1" u="sng" dirty="0" err="1"/>
              <a:t>Resiko</a:t>
            </a:r>
            <a:r>
              <a:rPr lang="en-US" sz="1477" b="1" u="sng" dirty="0"/>
              <a:t> </a:t>
            </a:r>
            <a:r>
              <a:rPr lang="en-US" sz="1477" b="1" u="sng" dirty="0" err="1"/>
              <a:t>dan</a:t>
            </a:r>
            <a:r>
              <a:rPr lang="en-US" sz="1477" b="1" u="sng" dirty="0"/>
              <a:t> </a:t>
            </a:r>
          </a:p>
          <a:p>
            <a:pPr algn="ctr"/>
            <a:r>
              <a:rPr lang="en-US" sz="1477" b="1" u="sng" dirty="0" err="1"/>
              <a:t>Peluang</a:t>
            </a:r>
            <a:r>
              <a:rPr lang="en-US" sz="1477" b="1" u="sng" dirty="0"/>
              <a:t> * </a:t>
            </a:r>
          </a:p>
          <a:p>
            <a:pPr algn="ctr"/>
            <a:r>
              <a:rPr lang="en-US" sz="1477" dirty="0"/>
              <a:t>(4.4.1.f)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713284" y="5254879"/>
            <a:ext cx="2743200" cy="10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dirty="0" err="1"/>
              <a:t>Kriteria</a:t>
            </a:r>
            <a:r>
              <a:rPr lang="en-US" sz="1477" dirty="0"/>
              <a:t>, </a:t>
            </a:r>
            <a:r>
              <a:rPr lang="en-US" sz="1477" dirty="0" err="1"/>
              <a:t>sistem</a:t>
            </a:r>
            <a:r>
              <a:rPr lang="en-US" sz="1477" dirty="0"/>
              <a:t> </a:t>
            </a:r>
          </a:p>
          <a:p>
            <a:pPr algn="ctr"/>
            <a:r>
              <a:rPr lang="en-US" sz="1477" dirty="0" err="1"/>
              <a:t>pengawasan</a:t>
            </a:r>
            <a:r>
              <a:rPr lang="en-US" sz="1477" dirty="0"/>
              <a:t>, </a:t>
            </a:r>
            <a:r>
              <a:rPr lang="en-US" sz="1477" dirty="0" err="1"/>
              <a:t>pengukuran</a:t>
            </a:r>
            <a:r>
              <a:rPr lang="en-US" sz="1477" dirty="0"/>
              <a:t>, </a:t>
            </a:r>
            <a:r>
              <a:rPr lang="en-US" sz="1477" dirty="0" err="1"/>
              <a:t>dan</a:t>
            </a:r>
            <a:r>
              <a:rPr lang="en-US" sz="1477" dirty="0"/>
              <a:t> </a:t>
            </a:r>
            <a:r>
              <a:rPr lang="en-US" sz="1477" dirty="0" err="1"/>
              <a:t>indikator</a:t>
            </a:r>
            <a:r>
              <a:rPr lang="en-US" sz="1477" dirty="0"/>
              <a:t> </a:t>
            </a:r>
            <a:r>
              <a:rPr lang="en-US" sz="1477" dirty="0" err="1"/>
              <a:t>performa</a:t>
            </a:r>
            <a:r>
              <a:rPr lang="en-US" sz="1477" dirty="0"/>
              <a:t> (4.4.1.c)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3791906" y="4668633"/>
            <a:ext cx="1009048" cy="648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7" idx="0"/>
          </p:cNvCxnSpPr>
          <p:nvPr/>
        </p:nvCxnSpPr>
        <p:spPr>
          <a:xfrm flipH="1" flipV="1">
            <a:off x="4967577" y="4648476"/>
            <a:ext cx="1015435" cy="668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938105" y="3307333"/>
            <a:ext cx="825707" cy="609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6" idx="2"/>
          </p:cNvCxnSpPr>
          <p:nvPr/>
        </p:nvCxnSpPr>
        <p:spPr>
          <a:xfrm flipH="1">
            <a:off x="5037597" y="3303084"/>
            <a:ext cx="727707" cy="640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5400000">
            <a:off x="1393533" y="5235926"/>
            <a:ext cx="1432999" cy="29103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3103" y="5966977"/>
            <a:ext cx="4129208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77" i="1" dirty="0" err="1"/>
              <a:t>Urutan</a:t>
            </a:r>
            <a:r>
              <a:rPr lang="en-US" sz="1477" i="1" dirty="0"/>
              <a:t> </a:t>
            </a:r>
            <a:r>
              <a:rPr lang="en-US" sz="1477" i="1" dirty="0" err="1"/>
              <a:t>dan</a:t>
            </a:r>
            <a:r>
              <a:rPr lang="en-US" sz="1477" i="1" dirty="0"/>
              <a:t> </a:t>
            </a:r>
            <a:r>
              <a:rPr lang="en-US" sz="1477" i="1" dirty="0" err="1"/>
              <a:t>Interaksi</a:t>
            </a:r>
            <a:r>
              <a:rPr lang="en-US" sz="1477" i="1" dirty="0"/>
              <a:t> a</a:t>
            </a:r>
          </a:p>
          <a:p>
            <a:pPr algn="ctr"/>
            <a:r>
              <a:rPr lang="en-US" sz="1477" i="1" dirty="0" err="1"/>
              <a:t>ntar</a:t>
            </a:r>
            <a:r>
              <a:rPr lang="en-US" sz="1477" i="1" dirty="0"/>
              <a:t> Proses (4.4.1.b) </a:t>
            </a:r>
          </a:p>
        </p:txBody>
      </p:sp>
      <p:sp>
        <p:nvSpPr>
          <p:cNvPr id="116" name="Flowchart: Alternate Process 115"/>
          <p:cNvSpPr/>
          <p:nvPr/>
        </p:nvSpPr>
        <p:spPr>
          <a:xfrm>
            <a:off x="2957554" y="2384817"/>
            <a:ext cx="3785145" cy="387161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>
            <a:off x="5990705" y="4020042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6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5994596" y="4022377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1925188" y="4051961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6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926268" y="4043753"/>
            <a:ext cx="1728192" cy="664162"/>
          </a:xfrm>
          <a:prstGeom prst="rightArrow">
            <a:avLst>
              <a:gd name="adj1" fmla="val 50000"/>
              <a:gd name="adj2" fmla="val 98761"/>
            </a:avLst>
          </a:prstGeom>
          <a:blipFill>
            <a:blip r:embed="rId7" cstate="print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202212" y="5258258"/>
            <a:ext cx="2590800" cy="122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417" indent="-215417">
              <a:buFont typeface="+mj-lt"/>
              <a:buAutoNum type="arabicPeriod"/>
            </a:pPr>
            <a:r>
              <a:rPr lang="en-US" sz="1477" dirty="0" err="1"/>
              <a:t>Evaluasi</a:t>
            </a:r>
            <a:r>
              <a:rPr lang="en-US" sz="1477" dirty="0"/>
              <a:t> </a:t>
            </a:r>
            <a:r>
              <a:rPr lang="en-US" sz="1477" dirty="0" err="1"/>
              <a:t>proses</a:t>
            </a:r>
            <a:r>
              <a:rPr lang="en-US" sz="1477" dirty="0"/>
              <a:t> , </a:t>
            </a:r>
            <a:r>
              <a:rPr lang="en-US" sz="1477" dirty="0" err="1"/>
              <a:t>melakukan</a:t>
            </a:r>
            <a:r>
              <a:rPr lang="en-US" sz="1477" dirty="0"/>
              <a:t> </a:t>
            </a:r>
            <a:r>
              <a:rPr lang="en-US" sz="1477" dirty="0" err="1"/>
              <a:t>perubahan</a:t>
            </a:r>
            <a:r>
              <a:rPr lang="en-US" sz="1477" dirty="0"/>
              <a:t>  </a:t>
            </a:r>
            <a:r>
              <a:rPr lang="en-US" sz="1477" dirty="0" err="1"/>
              <a:t>untuk</a:t>
            </a:r>
            <a:r>
              <a:rPr lang="en-US" sz="1477" dirty="0"/>
              <a:t> </a:t>
            </a:r>
            <a:r>
              <a:rPr lang="en-US" sz="1477" dirty="0" err="1"/>
              <a:t>mencapai</a:t>
            </a:r>
            <a:r>
              <a:rPr lang="en-US" sz="1477" dirty="0"/>
              <a:t> </a:t>
            </a:r>
            <a:r>
              <a:rPr lang="en-US" sz="1477" dirty="0" err="1"/>
              <a:t>tujuan</a:t>
            </a:r>
            <a:r>
              <a:rPr lang="en-US" sz="1477" dirty="0"/>
              <a:t> </a:t>
            </a:r>
            <a:r>
              <a:rPr lang="en-US" sz="1477" dirty="0" err="1"/>
              <a:t>proses</a:t>
            </a:r>
            <a:r>
              <a:rPr lang="en-US" sz="1477" dirty="0"/>
              <a:t> (4.4.1.g)</a:t>
            </a:r>
          </a:p>
          <a:p>
            <a:pPr marL="215417" indent="-215417">
              <a:buFont typeface="+mj-lt"/>
              <a:buAutoNum type="arabicPeriod"/>
            </a:pPr>
            <a:r>
              <a:rPr lang="en-US" sz="1477" dirty="0"/>
              <a:t>Improve </a:t>
            </a:r>
            <a:r>
              <a:rPr lang="en-US" sz="1477" dirty="0" err="1"/>
              <a:t>proses</a:t>
            </a:r>
            <a:r>
              <a:rPr lang="en-US" sz="1477" dirty="0"/>
              <a:t> (4.4.1.h)</a:t>
            </a:r>
          </a:p>
        </p:txBody>
      </p:sp>
      <p:sp>
        <p:nvSpPr>
          <p:cNvPr id="118" name="Down Arrow 117"/>
          <p:cNvSpPr/>
          <p:nvPr/>
        </p:nvSpPr>
        <p:spPr>
          <a:xfrm>
            <a:off x="4530571" y="1428736"/>
            <a:ext cx="710461" cy="32584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574585-EACE-4FC5-8C03-A501D7A8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49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0" grpId="0" animBg="1"/>
      <p:bldP spid="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1037" y="164598"/>
            <a:ext cx="9906000" cy="1219200"/>
          </a:xfrm>
          <a:noFill/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ysClr val="windowText" lastClr="000000"/>
                </a:solidFill>
              </a:rPr>
              <a:t>       </a:t>
            </a:r>
            <a:r>
              <a:rPr lang="en-US" sz="5400" b="1" dirty="0" err="1">
                <a:solidFill>
                  <a:sysClr val="windowText" lastClr="000000"/>
                </a:solidFill>
              </a:rPr>
              <a:t>Masalah</a:t>
            </a:r>
            <a:r>
              <a:rPr lang="en-US" sz="5400" b="1" dirty="0">
                <a:solidFill>
                  <a:sysClr val="windowText" lastClr="000000"/>
                </a:solidFill>
              </a:rPr>
              <a:t> vs Proses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753277"/>
              </p:ext>
            </p:extLst>
          </p:nvPr>
        </p:nvGraphicFramePr>
        <p:xfrm>
          <a:off x="495300" y="1600200"/>
          <a:ext cx="8915400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Permasalahan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Kemungkinan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 err="1"/>
                        <a:t>Permasalahan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di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proses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Barang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sering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kurang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stok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habis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000" dirty="0"/>
                        <a:t>Material/ production planning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Forecast</a:t>
                      </a:r>
                      <a:r>
                        <a:rPr lang="en-US" sz="2000" baseline="0" dirty="0"/>
                        <a:t> yang </a:t>
                      </a:r>
                      <a:r>
                        <a:rPr lang="en-US" sz="2000" baseline="0" dirty="0" err="1"/>
                        <a:t>kurang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baik</a:t>
                      </a:r>
                      <a:endParaRPr lang="en-US" sz="2000" dirty="0"/>
                    </a:p>
                    <a:p>
                      <a:pPr marL="800100" lvl="1" indent="-342900">
                        <a:buFont typeface="Arial" pitchFamily="34" charset="0"/>
                        <a:buChar char="•"/>
                      </a:pPr>
                      <a:r>
                        <a:rPr lang="en-US" sz="2000" dirty="0" err="1"/>
                        <a:t>Permintaan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kurang</a:t>
                      </a:r>
                      <a:r>
                        <a:rPr lang="en-US" sz="2000" dirty="0"/>
                        <a:t> ? </a:t>
                      </a:r>
                      <a:r>
                        <a:rPr lang="en-US" sz="2000" dirty="0" err="1"/>
                        <a:t>Salah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hitung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tidak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memiliki</a:t>
                      </a:r>
                      <a:r>
                        <a:rPr lang="en-US" sz="2000" dirty="0"/>
                        <a:t> formula </a:t>
                      </a:r>
                      <a:r>
                        <a:rPr lang="en-US" sz="2000" dirty="0" err="1"/>
                        <a:t>perhitungan</a:t>
                      </a:r>
                      <a:r>
                        <a:rPr lang="en-US" sz="2000" baseline="0" dirty="0"/>
                        <a:t> yang </a:t>
                      </a:r>
                      <a:r>
                        <a:rPr lang="en-US" sz="2000" baseline="0" dirty="0" err="1"/>
                        <a:t>akurat</a:t>
                      </a:r>
                      <a:r>
                        <a:rPr lang="en-US" sz="2000" baseline="0" dirty="0"/>
                        <a:t> </a:t>
                      </a:r>
                    </a:p>
                    <a:p>
                      <a:pPr marL="800100" lvl="1" indent="-342900">
                        <a:buFont typeface="Arial" pitchFamily="34" charset="0"/>
                        <a:buChar char="•"/>
                      </a:pPr>
                      <a:r>
                        <a:rPr lang="en-US" sz="2000" baseline="0" dirty="0" err="1"/>
                        <a:t>Belum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ada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sistem</a:t>
                      </a:r>
                      <a:r>
                        <a:rPr lang="en-US" sz="2000" baseline="0" dirty="0"/>
                        <a:t> yang </a:t>
                      </a:r>
                      <a:r>
                        <a:rPr lang="en-US" sz="2000" baseline="0" dirty="0" err="1"/>
                        <a:t>mengatur</a:t>
                      </a:r>
                      <a:r>
                        <a:rPr lang="en-US" sz="2000" baseline="0" dirty="0"/>
                        <a:t>, </a:t>
                      </a:r>
                      <a:r>
                        <a:rPr lang="en-US" sz="2000" baseline="0" dirty="0" err="1"/>
                        <a:t>habis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baru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minta</a:t>
                      </a:r>
                      <a:r>
                        <a:rPr lang="en-US" sz="2000" baseline="0" dirty="0"/>
                        <a:t>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000" dirty="0" err="1"/>
                        <a:t>Pembelian</a:t>
                      </a:r>
                      <a:endParaRPr lang="en-US" sz="2000" dirty="0"/>
                    </a:p>
                    <a:p>
                      <a:pPr marL="800100" lvl="1" indent="-342900">
                        <a:buFont typeface="Arial" pitchFamily="34" charset="0"/>
                        <a:buChar char="•"/>
                      </a:pPr>
                      <a:r>
                        <a:rPr lang="en-US" sz="2000" dirty="0"/>
                        <a:t>Order </a:t>
                      </a:r>
                      <a:r>
                        <a:rPr lang="en-US" sz="2000" dirty="0" err="1"/>
                        <a:t>mendadak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karena</a:t>
                      </a:r>
                      <a:r>
                        <a:rPr lang="en-US" sz="2000" baseline="0" dirty="0"/>
                        <a:t> planning yang </a:t>
                      </a:r>
                      <a:r>
                        <a:rPr lang="en-US" sz="2000" baseline="0" dirty="0" err="1"/>
                        <a:t>kurang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baik</a:t>
                      </a:r>
                      <a:r>
                        <a:rPr lang="en-US" sz="2000" baseline="0" dirty="0"/>
                        <a:t>, </a:t>
                      </a:r>
                      <a:r>
                        <a:rPr lang="en-US" sz="2000" baseline="0" dirty="0" err="1"/>
                        <a:t>atau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masalah</a:t>
                      </a:r>
                      <a:r>
                        <a:rPr lang="en-US" sz="2000" baseline="0" dirty="0"/>
                        <a:t> emergency</a:t>
                      </a:r>
                      <a:endParaRPr lang="en-US" sz="2000" dirty="0"/>
                    </a:p>
                    <a:p>
                      <a:pPr marL="800100" lvl="1" indent="-342900">
                        <a:buFont typeface="Arial" pitchFamily="34" charset="0"/>
                        <a:buChar char="•"/>
                      </a:pPr>
                      <a:r>
                        <a:rPr lang="en-US" sz="2000" dirty="0" err="1"/>
                        <a:t>Barang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terlambat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datang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karena</a:t>
                      </a:r>
                      <a:r>
                        <a:rPr lang="en-US" sz="2000" baseline="0" dirty="0"/>
                        <a:t> lead time </a:t>
                      </a:r>
                      <a:r>
                        <a:rPr lang="en-US" sz="2000" baseline="0" dirty="0" err="1"/>
                        <a:t>permintaan</a:t>
                      </a:r>
                      <a:r>
                        <a:rPr lang="en-US" sz="2000" baseline="0" dirty="0"/>
                        <a:t> &lt; lead time </a:t>
                      </a:r>
                      <a:r>
                        <a:rPr lang="en-US" sz="2000" baseline="0" dirty="0" err="1"/>
                        <a:t>pembelian</a:t>
                      </a:r>
                      <a:endParaRPr lang="en-US" sz="2000" baseline="0" dirty="0"/>
                    </a:p>
                    <a:p>
                      <a:pPr marL="800100" lvl="1" indent="-342900">
                        <a:buFont typeface="Arial" pitchFamily="34" charset="0"/>
                        <a:buChar char="•"/>
                      </a:pPr>
                      <a:r>
                        <a:rPr lang="en-US" sz="2000" baseline="0" dirty="0" err="1"/>
                        <a:t>Barang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terlambat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datang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karena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kinerja</a:t>
                      </a:r>
                      <a:r>
                        <a:rPr lang="en-US" sz="2000" baseline="0" dirty="0"/>
                        <a:t> supplier yang </a:t>
                      </a:r>
                      <a:r>
                        <a:rPr lang="en-US" sz="2000" baseline="0" dirty="0" err="1"/>
                        <a:t>kurang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baik</a:t>
                      </a:r>
                      <a:r>
                        <a:rPr lang="en-US" sz="2000" baseline="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8674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integrasi IATF 16949 dan ISO 14001 1/Rev 01(c) Copyright, Sentral Sistem Des 2017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2286000" y="4132385"/>
            <a:ext cx="2514600" cy="2117267"/>
            <a:chOff x="2286000" y="4132385"/>
            <a:chExt cx="2514600" cy="2117267"/>
          </a:xfrm>
        </p:grpSpPr>
        <p:pic>
          <p:nvPicPr>
            <p:cNvPr id="13" name="Picture 12" descr="media sosial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0" y="4132385"/>
              <a:ext cx="2505808" cy="15474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275" name="TextBox 15"/>
            <p:cNvSpPr txBox="1">
              <a:spLocks noChangeArrowheads="1"/>
            </p:cNvSpPr>
            <p:nvPr/>
          </p:nvSpPr>
          <p:spPr bwMode="auto">
            <a:xfrm>
              <a:off x="2286000" y="5873267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46" dirty="0">
                  <a:solidFill>
                    <a:srgbClr val="0B1E23"/>
                  </a:solidFill>
                </a:rPr>
                <a:t>Media </a:t>
              </a:r>
              <a:r>
                <a:rPr lang="en-US" sz="1846" dirty="0" err="1">
                  <a:solidFill>
                    <a:srgbClr val="0B1E23"/>
                  </a:solidFill>
                </a:rPr>
                <a:t>Sosial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6400800" y="1655890"/>
            <a:ext cx="2667000" cy="2124814"/>
            <a:chOff x="6400800" y="1655890"/>
            <a:chExt cx="2667000" cy="2124814"/>
          </a:xfrm>
        </p:grpSpPr>
        <p:pic>
          <p:nvPicPr>
            <p:cNvPr id="15" name="Picture 14" descr="dem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3" y="2152661"/>
              <a:ext cx="2546838" cy="162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276" name="TextBox 16"/>
            <p:cNvSpPr txBox="1">
              <a:spLocks noChangeArrowheads="1"/>
            </p:cNvSpPr>
            <p:nvPr/>
          </p:nvSpPr>
          <p:spPr bwMode="auto">
            <a:xfrm>
              <a:off x="6400800" y="1655890"/>
              <a:ext cx="26670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46">
                  <a:solidFill>
                    <a:srgbClr val="0B1E23"/>
                  </a:solidFill>
                </a:rPr>
                <a:t>Masyarakat Lebih Kritis</a:t>
              </a:r>
            </a:p>
          </p:txBody>
        </p:sp>
      </p:grpSp>
      <p:grpSp>
        <p:nvGrpSpPr>
          <p:cNvPr id="4" name="Group 2"/>
          <p:cNvGrpSpPr/>
          <p:nvPr/>
        </p:nvGrpSpPr>
        <p:grpSpPr>
          <a:xfrm>
            <a:off x="3657600" y="1655890"/>
            <a:ext cx="2514600" cy="2119678"/>
            <a:chOff x="3657600" y="1655890"/>
            <a:chExt cx="2514600" cy="2119678"/>
          </a:xfrm>
        </p:grpSpPr>
        <p:sp>
          <p:nvSpPr>
            <p:cNvPr id="11277" name="TextBox 17"/>
            <p:cNvSpPr txBox="1">
              <a:spLocks noChangeArrowheads="1"/>
            </p:cNvSpPr>
            <p:nvPr/>
          </p:nvSpPr>
          <p:spPr bwMode="auto">
            <a:xfrm>
              <a:off x="3657600" y="1655890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22041" indent="-422041" algn="ctr">
                <a:defRPr/>
              </a:pPr>
              <a:r>
                <a:rPr lang="en-US" sz="1846" dirty="0" err="1">
                  <a:solidFill>
                    <a:srgbClr val="0B1E23"/>
                  </a:solidFill>
                </a:rPr>
                <a:t>Perubahan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</a:rPr>
                <a:t>Budaya</a:t>
              </a:r>
              <a:r>
                <a:rPr lang="en-US" sz="1846" dirty="0">
                  <a:solidFill>
                    <a:srgbClr val="0B1E23"/>
                  </a:solidFill>
                </a:rPr>
                <a:t> </a:t>
              </a:r>
            </a:p>
          </p:txBody>
        </p:sp>
        <p:pic>
          <p:nvPicPr>
            <p:cNvPr id="21" name="Picture 20" descr="sibuk bbman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3809" y="2157783"/>
              <a:ext cx="2431073" cy="16177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" name="Group 5"/>
          <p:cNvGrpSpPr/>
          <p:nvPr/>
        </p:nvGrpSpPr>
        <p:grpSpPr>
          <a:xfrm>
            <a:off x="5257800" y="4132395"/>
            <a:ext cx="2514600" cy="2117257"/>
            <a:chOff x="5257800" y="4132395"/>
            <a:chExt cx="2514600" cy="2117257"/>
          </a:xfrm>
        </p:grpSpPr>
        <p:sp>
          <p:nvSpPr>
            <p:cNvPr id="11279" name="TextBox 19"/>
            <p:cNvSpPr txBox="1">
              <a:spLocks noChangeArrowheads="1"/>
            </p:cNvSpPr>
            <p:nvPr/>
          </p:nvSpPr>
          <p:spPr bwMode="auto">
            <a:xfrm>
              <a:off x="5257800" y="5873267"/>
              <a:ext cx="251460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22041" indent="-422041" algn="ctr">
                <a:defRPr/>
              </a:pP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Kompetisi</a:t>
              </a:r>
              <a:r>
                <a:rPr lang="en-US" sz="1846" dirty="0">
                  <a:solidFill>
                    <a:srgbClr val="0B1E23"/>
                  </a:solidFill>
                  <a:sym typeface="Wingdings" pitchFamily="2" charset="2"/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Lebih</a:t>
              </a:r>
              <a:r>
                <a:rPr lang="en-US" sz="1846" dirty="0">
                  <a:solidFill>
                    <a:srgbClr val="0B1E23"/>
                  </a:solidFill>
                  <a:sym typeface="Wingdings" pitchFamily="2" charset="2"/>
                </a:rPr>
                <a:t> </a:t>
              </a:r>
              <a:r>
                <a:rPr lang="en-US" sz="1846" dirty="0" err="1">
                  <a:solidFill>
                    <a:srgbClr val="0B1E23"/>
                  </a:solidFill>
                  <a:sym typeface="Wingdings" pitchFamily="2" charset="2"/>
                </a:rPr>
                <a:t>Ketat</a:t>
              </a:r>
              <a:endParaRPr lang="en-US" sz="1846" dirty="0">
                <a:solidFill>
                  <a:srgbClr val="0B1E23"/>
                </a:solidFill>
              </a:endParaRPr>
            </a:p>
          </p:txBody>
        </p:sp>
        <p:pic>
          <p:nvPicPr>
            <p:cNvPr id="22" name="Picture 21" descr="global competitio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7800" y="4132395"/>
              <a:ext cx="2439866" cy="15503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6" name="Group 1"/>
          <p:cNvGrpSpPr/>
          <p:nvPr/>
        </p:nvGrpSpPr>
        <p:grpSpPr>
          <a:xfrm>
            <a:off x="751482" y="1655889"/>
            <a:ext cx="2720280" cy="2124815"/>
            <a:chOff x="751482" y="1655889"/>
            <a:chExt cx="2720280" cy="2124815"/>
          </a:xfrm>
        </p:grpSpPr>
        <p:sp>
          <p:nvSpPr>
            <p:cNvPr id="11278" name="TextBox 18"/>
            <p:cNvSpPr txBox="1">
              <a:spLocks noChangeArrowheads="1"/>
            </p:cNvSpPr>
            <p:nvPr/>
          </p:nvSpPr>
          <p:spPr bwMode="auto">
            <a:xfrm>
              <a:off x="751482" y="1655889"/>
              <a:ext cx="2720280" cy="376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846" dirty="0" err="1">
                  <a:solidFill>
                    <a:srgbClr val="0B1E23"/>
                  </a:solidFill>
                </a:rPr>
                <a:t>Perubahan</a:t>
              </a:r>
              <a:r>
                <a:rPr lang="en-US" sz="1846" dirty="0">
                  <a:solidFill>
                    <a:srgbClr val="0B1E23"/>
                  </a:solidFill>
                </a:rPr>
                <a:t> exponential  </a:t>
              </a:r>
            </a:p>
          </p:txBody>
        </p:sp>
        <p:pic>
          <p:nvPicPr>
            <p:cNvPr id="24" name="Picture 23" descr="eksponential.jpg">
              <a:hlinkClick r:id="rId6" action="ppaction://hlinkfile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203" y="2152661"/>
              <a:ext cx="2546838" cy="16280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6" name="Title 13"/>
          <p:cNvSpPr txBox="1">
            <a:spLocks/>
          </p:cNvSpPr>
          <p:nvPr/>
        </p:nvSpPr>
        <p:spPr bwMode="auto">
          <a:xfrm>
            <a:off x="2" y="0"/>
            <a:ext cx="9905999" cy="11957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62" b="1" kern="0" dirty="0" err="1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Fakta</a:t>
            </a:r>
            <a:r>
              <a:rPr lang="en-US" sz="4062" b="1" kern="0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 </a:t>
            </a:r>
            <a:r>
              <a:rPr lang="en-US" sz="4062" b="1" kern="0" dirty="0" err="1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Perubahan</a:t>
            </a:r>
            <a:endParaRPr lang="en-US" sz="4062" kern="0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BEF4F-276D-4448-BEA6-5232D50AF74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0" y="1124744"/>
            <a:ext cx="990600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ction Button: Forward or Next 22">
            <a:hlinkClick r:id="" action="ppaction://hlinkshowjump?jump=nextslide" highlightClick="1"/>
          </p:cNvPr>
          <p:cNvSpPr/>
          <p:nvPr/>
        </p:nvSpPr>
        <p:spPr>
          <a:xfrm>
            <a:off x="8534400" y="5334000"/>
            <a:ext cx="1042416" cy="10424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B07052-F520-4972-917B-3FC70C50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64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1219200"/>
          </a:xfrm>
          <a:solidFill>
            <a:srgbClr val="0070C0"/>
          </a:solidFill>
        </p:spPr>
        <p:txBody>
          <a:bodyPr>
            <a:normAutofit/>
          </a:bodyPr>
          <a:lstStyle/>
          <a:p>
            <a:pPr marL="180975"/>
            <a:r>
              <a:rPr lang="en-US" sz="2800" b="1" dirty="0">
                <a:solidFill>
                  <a:schemeClr val="bg1"/>
                </a:solidFill>
              </a:rPr>
              <a:t>Workshop :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 err="1">
                <a:solidFill>
                  <a:schemeClr val="bg1"/>
                </a:solidFill>
              </a:rPr>
              <a:t>Identifikasi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Permasalahan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potensi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permasalahan</a:t>
            </a:r>
            <a:r>
              <a:rPr lang="en-US" sz="2800" b="1" dirty="0">
                <a:solidFill>
                  <a:schemeClr val="bg1"/>
                </a:solidFill>
              </a:rPr>
              <a:t> di proses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054030"/>
              </p:ext>
            </p:extLst>
          </p:nvPr>
        </p:nvGraphicFramePr>
        <p:xfrm>
          <a:off x="381000" y="1600200"/>
          <a:ext cx="9144000" cy="276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6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Permasalahan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Kemungkinan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 err="1"/>
                        <a:t>Permasalahan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di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proses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+/- 30% </a:t>
                      </a:r>
                      <a:r>
                        <a:rPr lang="en-US" sz="1800" baseline="0" dirty="0" err="1"/>
                        <a:t>karyawan</a:t>
                      </a:r>
                      <a:r>
                        <a:rPr lang="en-US" sz="1800" baseline="0" dirty="0"/>
                        <a:t> yang </a:t>
                      </a:r>
                      <a:r>
                        <a:rPr lang="en-US" sz="1800" baseline="0" dirty="0" err="1"/>
                        <a:t>direkruit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lolos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masa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percobaan</a:t>
                      </a:r>
                      <a:r>
                        <a:rPr lang="en-US" sz="1800" baseline="0" dirty="0"/>
                        <a:t>,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Beberapa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produk</a:t>
                      </a:r>
                      <a:r>
                        <a:rPr lang="en-US" sz="1800" dirty="0"/>
                        <a:t> yang </a:t>
                      </a:r>
                      <a:r>
                        <a:rPr lang="en-US" sz="1800" dirty="0" err="1"/>
                        <a:t>dipasarkan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tidak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laku</a:t>
                      </a:r>
                      <a:r>
                        <a:rPr lang="en-US" sz="1800" baseline="0" dirty="0"/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8674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integrasi IATF 16949 dan ISO 14001 1/Rev 01(c) Copyright, Sentral Sistem Des 2017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20552" cy="21328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96616" y="457200"/>
            <a:ext cx="6342033" cy="447352"/>
          </a:xfrm>
        </p:spPr>
        <p:txBody>
          <a:bodyPr>
            <a:noAutofit/>
          </a:bodyPr>
          <a:lstStyle/>
          <a:p>
            <a:r>
              <a:rPr lang="en-US" sz="3200" b="1" dirty="0" err="1"/>
              <a:t>Kepemimpinan</a:t>
            </a:r>
            <a:r>
              <a:rPr lang="en-US" sz="3200" b="1" dirty="0"/>
              <a:t> </a:t>
            </a:r>
            <a:r>
              <a:rPr lang="en-US" sz="3200" b="1" dirty="0" err="1"/>
              <a:t>dan</a:t>
            </a:r>
            <a:r>
              <a:rPr lang="en-US" sz="3200" b="1" dirty="0"/>
              <a:t> </a:t>
            </a:r>
            <a:r>
              <a:rPr lang="en-US" sz="3200" b="1" dirty="0" err="1"/>
              <a:t>Komitmen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13666" y="773668"/>
            <a:ext cx="54955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</a:t>
            </a:r>
            <a:r>
              <a:rPr lang="en-US" dirty="0">
                <a:sym typeface="Wingdings" pitchFamily="2" charset="2"/>
              </a:rPr>
              <a:t> Coach, </a:t>
            </a:r>
            <a:r>
              <a:rPr lang="en-US" dirty="0" err="1">
                <a:sym typeface="Wingdings" pitchFamily="2" charset="2"/>
              </a:rPr>
              <a:t>Membawa</a:t>
            </a:r>
            <a:r>
              <a:rPr lang="en-US" dirty="0">
                <a:sym typeface="Wingdings" pitchFamily="2" charset="2"/>
              </a:rPr>
              <a:t> team </a:t>
            </a:r>
            <a:r>
              <a:rPr lang="en-US" dirty="0" err="1">
                <a:sym typeface="Wingdings" pitchFamily="2" charset="2"/>
              </a:rPr>
              <a:t>mencapai</a:t>
            </a:r>
            <a:r>
              <a:rPr lang="en-US" dirty="0">
                <a:sym typeface="Wingdings" pitchFamily="2" charset="2"/>
              </a:rPr>
              <a:t> Goals </a:t>
            </a:r>
            <a:endParaRPr lang="en-US" dirty="0"/>
          </a:p>
        </p:txBody>
      </p:sp>
      <p:grpSp>
        <p:nvGrpSpPr>
          <p:cNvPr id="4" name="Group 7"/>
          <p:cNvGrpSpPr/>
          <p:nvPr/>
        </p:nvGrpSpPr>
        <p:grpSpPr>
          <a:xfrm>
            <a:off x="318495" y="1208440"/>
            <a:ext cx="1682178" cy="708392"/>
            <a:chOff x="5313040" y="2579486"/>
            <a:chExt cx="606242" cy="420360"/>
          </a:xfrm>
        </p:grpSpPr>
        <p:sp>
          <p:nvSpPr>
            <p:cNvPr id="9" name="Pentagon 8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Tanggung</a:t>
              </a:r>
              <a:r>
                <a:rPr lang="en-US" sz="1600" dirty="0"/>
                <a:t> </a:t>
              </a:r>
              <a:r>
                <a:rPr lang="en-US" sz="1600" dirty="0" err="1"/>
                <a:t>jawab</a:t>
              </a:r>
              <a:r>
                <a:rPr lang="en-US" sz="1600" dirty="0"/>
                <a:t> </a:t>
              </a:r>
              <a:r>
                <a:rPr lang="en-US" sz="1600" dirty="0" err="1"/>
                <a:t>penuh</a:t>
              </a:r>
              <a:endParaRPr lang="en-US" sz="16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2132856"/>
            <a:ext cx="920552" cy="23092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442109"/>
            <a:ext cx="920552" cy="10863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18320" y="1220525"/>
            <a:ext cx="7315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Mengambil</a:t>
            </a:r>
            <a:r>
              <a:rPr lang="en-US" sz="1400" b="1" dirty="0"/>
              <a:t> </a:t>
            </a:r>
            <a:r>
              <a:rPr lang="en-US" sz="1400" b="1" dirty="0" err="1"/>
              <a:t>tanggung</a:t>
            </a:r>
            <a:r>
              <a:rPr lang="en-US" sz="1400" b="1" dirty="0"/>
              <a:t> </a:t>
            </a:r>
            <a:r>
              <a:rPr lang="en-US" sz="1400" b="1" dirty="0" err="1"/>
              <a:t>jawab</a:t>
            </a:r>
            <a:r>
              <a:rPr lang="en-US" sz="1400" b="1" dirty="0"/>
              <a:t> </a:t>
            </a:r>
            <a:r>
              <a:rPr lang="en-US" sz="1400" b="1" dirty="0" err="1"/>
              <a:t>atas</a:t>
            </a:r>
            <a:r>
              <a:rPr lang="en-US" sz="1400" b="1" dirty="0"/>
              <a:t> </a:t>
            </a:r>
            <a:r>
              <a:rPr lang="en-US" sz="1400" b="1" dirty="0" err="1"/>
              <a:t>efektifitas</a:t>
            </a:r>
            <a:r>
              <a:rPr lang="en-US" sz="1400" b="1" dirty="0"/>
              <a:t>  SMML  (5.1.1.a) *</a:t>
            </a:r>
          </a:p>
          <a:p>
            <a:endParaRPr lang="en-US" sz="1400" b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2318320" y="1539865"/>
            <a:ext cx="7315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Menjamin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yang </a:t>
            </a:r>
            <a:r>
              <a:rPr lang="en-US" sz="1400" dirty="0" err="1"/>
              <a:t>dibutuhan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SMML </a:t>
            </a:r>
            <a:r>
              <a:rPr lang="en-US" sz="1400" dirty="0" err="1"/>
              <a:t>tersedia</a:t>
            </a:r>
            <a:r>
              <a:rPr lang="en-US" sz="1400" dirty="0"/>
              <a:t> (5.1.1.e)</a:t>
            </a:r>
          </a:p>
        </p:txBody>
      </p:sp>
      <p:grpSp>
        <p:nvGrpSpPr>
          <p:cNvPr id="5" name="Group 20"/>
          <p:cNvGrpSpPr/>
          <p:nvPr/>
        </p:nvGrpSpPr>
        <p:grpSpPr>
          <a:xfrm>
            <a:off x="350946" y="2852936"/>
            <a:ext cx="1682178" cy="708392"/>
            <a:chOff x="5313040" y="2579486"/>
            <a:chExt cx="606242" cy="420360"/>
          </a:xfrm>
        </p:grpSpPr>
        <p:sp>
          <p:nvSpPr>
            <p:cNvPr id="22" name="Pentagon 2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00800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Memberi</a:t>
              </a:r>
              <a:r>
                <a:rPr lang="en-US" sz="1600" dirty="0"/>
                <a:t> </a:t>
              </a:r>
              <a:r>
                <a:rPr lang="en-US" sz="1600" dirty="0" err="1"/>
                <a:t>arahan</a:t>
              </a:r>
              <a:endParaRPr lang="en-US" sz="1600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318320" y="1979896"/>
            <a:ext cx="7315200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u="sng" dirty="0" err="1"/>
              <a:t>Strategi</a:t>
            </a:r>
            <a:r>
              <a:rPr lang="en-US" sz="1400" u="sng" dirty="0"/>
              <a:t> </a:t>
            </a:r>
          </a:p>
          <a:p>
            <a:pPr marL="233363" indent="-180975">
              <a:buFont typeface="Arial" pitchFamily="34" charset="0"/>
              <a:buChar char="•"/>
            </a:pPr>
            <a:r>
              <a:rPr lang="en-US" sz="1400" dirty="0" err="1"/>
              <a:t>Menjamin</a:t>
            </a:r>
            <a:r>
              <a:rPr lang="en-US" sz="1400" dirty="0"/>
              <a:t> </a:t>
            </a:r>
            <a:r>
              <a:rPr lang="en-US" sz="1400" dirty="0" err="1"/>
              <a:t>kebijakan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sasasaran</a:t>
            </a:r>
            <a:r>
              <a:rPr lang="en-US" sz="1400" dirty="0"/>
              <a:t> </a:t>
            </a:r>
            <a:r>
              <a:rPr lang="en-US" sz="1400" dirty="0" err="1"/>
              <a:t>mutu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Lingkungan</a:t>
            </a:r>
            <a:r>
              <a:rPr lang="en-US" sz="1400" dirty="0"/>
              <a:t>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ditetapkan</a:t>
            </a:r>
            <a:r>
              <a:rPr lang="en-US" sz="1400" dirty="0"/>
              <a:t> 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sejalan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arahan</a:t>
            </a:r>
            <a:r>
              <a:rPr lang="en-US" sz="1400" dirty="0"/>
              <a:t> </a:t>
            </a:r>
            <a:r>
              <a:rPr lang="en-US" sz="1400" dirty="0" err="1"/>
              <a:t>strategi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 (5.1.1.b)</a:t>
            </a:r>
          </a:p>
          <a:p>
            <a:r>
              <a:rPr lang="en-US" sz="1400" u="sng" dirty="0" err="1"/>
              <a:t>Pola</a:t>
            </a:r>
            <a:r>
              <a:rPr lang="en-US" sz="1400" u="sng" dirty="0"/>
              <a:t> </a:t>
            </a:r>
            <a:r>
              <a:rPr lang="en-US" sz="1400" u="sng" dirty="0" err="1"/>
              <a:t>Pikir</a:t>
            </a:r>
            <a:r>
              <a:rPr lang="en-US" sz="1400" u="sng" dirty="0"/>
              <a:t>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b="1" dirty="0" err="1"/>
              <a:t>Mempromosikan</a:t>
            </a:r>
            <a:r>
              <a:rPr lang="en-US" sz="1400" b="1" dirty="0"/>
              <a:t> </a:t>
            </a:r>
            <a:r>
              <a:rPr lang="en-US" sz="1400" b="1" dirty="0" err="1"/>
              <a:t>penggunaan</a:t>
            </a:r>
            <a:r>
              <a:rPr lang="en-US" sz="1400" b="1" dirty="0"/>
              <a:t> </a:t>
            </a:r>
            <a:r>
              <a:rPr lang="en-US" sz="1400" b="1" dirty="0" err="1"/>
              <a:t>pendekatan</a:t>
            </a:r>
            <a:r>
              <a:rPr lang="en-US" sz="1400" b="1" dirty="0"/>
              <a:t> proses </a:t>
            </a:r>
            <a:r>
              <a:rPr lang="en-US" sz="1400" b="1" dirty="0" err="1"/>
              <a:t>dan</a:t>
            </a:r>
            <a:r>
              <a:rPr lang="en-US" sz="1400" b="1" dirty="0"/>
              <a:t> </a:t>
            </a:r>
            <a:r>
              <a:rPr lang="en-US" sz="1400" b="1" dirty="0" err="1"/>
              <a:t>Pola</a:t>
            </a:r>
            <a:r>
              <a:rPr lang="en-US" sz="1400" b="1" dirty="0"/>
              <a:t> </a:t>
            </a:r>
            <a:r>
              <a:rPr lang="en-US" sz="1400" b="1" dirty="0" err="1"/>
              <a:t>Pikir</a:t>
            </a:r>
            <a:r>
              <a:rPr lang="en-US" sz="1400" b="1" dirty="0"/>
              <a:t> </a:t>
            </a:r>
            <a:r>
              <a:rPr lang="en-US" sz="1400" b="1" dirty="0" err="1"/>
              <a:t>berdasarkan</a:t>
            </a:r>
            <a:r>
              <a:rPr lang="en-US" sz="1400" b="1" dirty="0"/>
              <a:t> </a:t>
            </a:r>
            <a:r>
              <a:rPr lang="en-US" sz="1400" b="1" dirty="0" err="1"/>
              <a:t>risiko</a:t>
            </a:r>
            <a:r>
              <a:rPr lang="en-US" sz="1400" b="1" dirty="0"/>
              <a:t> (</a:t>
            </a:r>
            <a:r>
              <a:rPr lang="en-US" sz="1400" b="1" i="1" dirty="0"/>
              <a:t>risk based thinking</a:t>
            </a:r>
            <a:r>
              <a:rPr lang="en-US" sz="1400" b="1" dirty="0"/>
              <a:t>)  (5.1.1.d) *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/>
              <a:t>M</a:t>
            </a:r>
            <a:r>
              <a:rPr lang="id-ID" sz="1400" dirty="0"/>
              <a:t>engkomunikasikan pentingnya </a:t>
            </a:r>
            <a:r>
              <a:rPr lang="en-US" sz="1400" dirty="0"/>
              <a:t>SMML y</a:t>
            </a:r>
            <a:r>
              <a:rPr lang="id-ID" sz="1400" dirty="0"/>
              <a:t>ang efektif dan sesuai dengan persyaratan </a:t>
            </a:r>
            <a:r>
              <a:rPr lang="en-US" sz="1400" dirty="0"/>
              <a:t>SMM (5.1.1.f)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dirty="0" err="1"/>
              <a:t>Promosi</a:t>
            </a:r>
            <a:r>
              <a:rPr lang="en-US" sz="1400" dirty="0"/>
              <a:t> </a:t>
            </a:r>
            <a:r>
              <a:rPr lang="en-US" sz="1400" dirty="0" err="1"/>
              <a:t>Peningkatan</a:t>
            </a:r>
            <a:r>
              <a:rPr lang="en-US" sz="1400" dirty="0"/>
              <a:t> </a:t>
            </a:r>
            <a:r>
              <a:rPr lang="en-US" sz="1400" i="1" dirty="0"/>
              <a:t>(improvement</a:t>
            </a:r>
            <a:r>
              <a:rPr lang="en-US" sz="1400" dirty="0"/>
              <a:t>) (5.1.1.i)</a:t>
            </a:r>
          </a:p>
          <a:p>
            <a:r>
              <a:rPr lang="en-US" sz="1400" u="sng" dirty="0"/>
              <a:t>Sistem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b="1" dirty="0" err="1"/>
              <a:t>Menjamin</a:t>
            </a:r>
            <a:r>
              <a:rPr lang="en-US" sz="1400" b="1" dirty="0"/>
              <a:t> </a:t>
            </a:r>
            <a:r>
              <a:rPr lang="en-US" sz="1400" b="1" dirty="0" err="1"/>
              <a:t>integrasi</a:t>
            </a:r>
            <a:r>
              <a:rPr lang="en-US" sz="1400" b="1" dirty="0"/>
              <a:t> </a:t>
            </a:r>
            <a:r>
              <a:rPr lang="en-US" sz="1400" b="1" dirty="0" err="1"/>
              <a:t>persyaratan</a:t>
            </a:r>
            <a:r>
              <a:rPr lang="en-US" sz="1400" b="1" dirty="0"/>
              <a:t> SMM </a:t>
            </a:r>
            <a:r>
              <a:rPr lang="en-US" sz="1400" b="1" dirty="0" err="1"/>
              <a:t>kedalam</a:t>
            </a:r>
            <a:r>
              <a:rPr lang="en-US" sz="1400" b="1" dirty="0"/>
              <a:t> </a:t>
            </a:r>
            <a:r>
              <a:rPr lang="en-US" sz="1400" b="1" dirty="0" err="1"/>
              <a:t>bisnis</a:t>
            </a:r>
            <a:r>
              <a:rPr lang="en-US" sz="1400" b="1" dirty="0"/>
              <a:t> </a:t>
            </a:r>
            <a:r>
              <a:rPr lang="en-US" sz="1400" b="1" dirty="0" err="1"/>
              <a:t>proses</a:t>
            </a:r>
            <a:r>
              <a:rPr lang="en-US" sz="1400" b="1" dirty="0"/>
              <a:t> </a:t>
            </a:r>
            <a:r>
              <a:rPr lang="en-US" sz="1400" b="1" dirty="0" err="1"/>
              <a:t>organisasi</a:t>
            </a:r>
            <a:r>
              <a:rPr lang="en-US" sz="1400" b="1" dirty="0"/>
              <a:t> (5.1.1.c) *</a:t>
            </a:r>
          </a:p>
        </p:txBody>
      </p:sp>
      <p:grpSp>
        <p:nvGrpSpPr>
          <p:cNvPr id="8" name="Group 28671"/>
          <p:cNvGrpSpPr/>
          <p:nvPr/>
        </p:nvGrpSpPr>
        <p:grpSpPr>
          <a:xfrm>
            <a:off x="2044851" y="1266211"/>
            <a:ext cx="194639" cy="571244"/>
            <a:chOff x="2044851" y="1266211"/>
            <a:chExt cx="194639" cy="5712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144688" y="1345041"/>
              <a:ext cx="0" cy="36576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2050092" y="1266211"/>
              <a:ext cx="189398" cy="16915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044851" y="1668302"/>
              <a:ext cx="189398" cy="16915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28672"/>
          <p:cNvGrpSpPr/>
          <p:nvPr/>
        </p:nvGrpSpPr>
        <p:grpSpPr>
          <a:xfrm>
            <a:off x="2044851" y="2060848"/>
            <a:ext cx="194536" cy="2113369"/>
            <a:chOff x="2044851" y="2060848"/>
            <a:chExt cx="194536" cy="2113369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144688" y="2189098"/>
              <a:ext cx="0" cy="1920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049989" y="2060848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044851" y="2755791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044851" y="4005064"/>
              <a:ext cx="189398" cy="1691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5517232"/>
            <a:ext cx="920552" cy="11247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297114" y="4495800"/>
            <a:ext cx="7315200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1400" b="1" dirty="0" err="1"/>
              <a:t>Mengikutsertakan</a:t>
            </a:r>
            <a:r>
              <a:rPr lang="en-US" sz="1400" b="1" dirty="0"/>
              <a:t> (engage)</a:t>
            </a:r>
            <a:r>
              <a:rPr lang="id-ID" sz="1400" b="1" dirty="0"/>
              <a:t>, mengarahkan, dan mendukung orang-orang untuk berkontribusi pada keefektifan sistem manajemen mutu</a:t>
            </a:r>
            <a:r>
              <a:rPr lang="en-US" sz="1400" b="1" dirty="0"/>
              <a:t> </a:t>
            </a:r>
            <a:r>
              <a:rPr lang="en-US" sz="1400" b="1" dirty="0" err="1"/>
              <a:t>dan</a:t>
            </a:r>
            <a:r>
              <a:rPr lang="en-US" sz="1400" b="1" dirty="0"/>
              <a:t> </a:t>
            </a:r>
            <a:r>
              <a:rPr lang="en-US" sz="1400" b="1" dirty="0" err="1"/>
              <a:t>Lingkungan</a:t>
            </a:r>
            <a:r>
              <a:rPr lang="en-US" sz="1400" b="1" dirty="0"/>
              <a:t>(5.1.1.h) *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b="1" dirty="0"/>
              <a:t>M</a:t>
            </a:r>
            <a:r>
              <a:rPr lang="id-ID" sz="1400" b="1" dirty="0"/>
              <a:t>endukung</a:t>
            </a:r>
            <a:r>
              <a:rPr lang="en-US" sz="1400" b="1" dirty="0"/>
              <a:t> </a:t>
            </a:r>
            <a:r>
              <a:rPr lang="en-US" sz="1400" b="1" dirty="0" err="1"/>
              <a:t>peran</a:t>
            </a:r>
            <a:r>
              <a:rPr lang="id-ID" sz="1400" b="1" dirty="0"/>
              <a:t> </a:t>
            </a:r>
            <a:r>
              <a:rPr lang="en-US" sz="1400" b="1" dirty="0" err="1"/>
              <a:t>manajemen</a:t>
            </a:r>
            <a:r>
              <a:rPr lang="en-US" sz="1400" b="1" dirty="0"/>
              <a:t> </a:t>
            </a:r>
            <a:r>
              <a:rPr lang="en-US" sz="1400" b="1" dirty="0" err="1"/>
              <a:t>lainnya</a:t>
            </a:r>
            <a:r>
              <a:rPr lang="en-US" sz="1400" b="1" dirty="0"/>
              <a:t> </a:t>
            </a:r>
            <a:r>
              <a:rPr lang="id-ID" sz="1400" b="1" dirty="0"/>
              <a:t>untuk menunjukkan kepemimpinan</a:t>
            </a:r>
            <a:r>
              <a:rPr lang="en-US" sz="1400" b="1" dirty="0" err="1"/>
              <a:t>nya</a:t>
            </a:r>
            <a:r>
              <a:rPr lang="en-US" sz="1400" b="1" dirty="0"/>
              <a:t> </a:t>
            </a:r>
            <a:r>
              <a:rPr lang="en-US" sz="1400" b="1" dirty="0" err="1"/>
              <a:t>terhadap</a:t>
            </a:r>
            <a:r>
              <a:rPr lang="en-US" sz="1400" b="1" dirty="0"/>
              <a:t> area yang </a:t>
            </a:r>
            <a:r>
              <a:rPr lang="en-US" sz="1400" b="1" dirty="0" err="1"/>
              <a:t>menjadi</a:t>
            </a:r>
            <a:r>
              <a:rPr lang="en-US" sz="1400" b="1" dirty="0"/>
              <a:t> </a:t>
            </a:r>
            <a:r>
              <a:rPr lang="en-US" sz="1400" b="1" dirty="0" err="1"/>
              <a:t>tanggung</a:t>
            </a:r>
            <a:r>
              <a:rPr lang="en-US" sz="1400" b="1" dirty="0"/>
              <a:t> </a:t>
            </a:r>
            <a:r>
              <a:rPr lang="en-US" sz="1400" b="1" dirty="0" err="1"/>
              <a:t>jawabnya</a:t>
            </a:r>
            <a:r>
              <a:rPr lang="en-US" sz="1400" b="1" dirty="0"/>
              <a:t> (5.1.1.j) *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400" b="1" i="1" u="sng" dirty="0" err="1"/>
              <a:t>Mengidentifikasi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pemilik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proses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dan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peanggung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jawabnya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untuk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mencapai</a:t>
            </a:r>
            <a:r>
              <a:rPr lang="en-US" sz="1400" b="1" i="1" u="sng" dirty="0"/>
              <a:t> output, </a:t>
            </a:r>
            <a:r>
              <a:rPr lang="en-US" sz="1400" b="1" i="1" u="sng" dirty="0" err="1"/>
              <a:t>serta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kompetensinya</a:t>
            </a:r>
            <a:r>
              <a:rPr lang="en-US" sz="1400" b="1" i="1" u="sng" dirty="0"/>
              <a:t> (IATF 5.1.1.3)</a:t>
            </a:r>
          </a:p>
        </p:txBody>
      </p:sp>
      <p:grpSp>
        <p:nvGrpSpPr>
          <p:cNvPr id="20" name="Group 28674"/>
          <p:cNvGrpSpPr/>
          <p:nvPr/>
        </p:nvGrpSpPr>
        <p:grpSpPr>
          <a:xfrm>
            <a:off x="2044851" y="4612174"/>
            <a:ext cx="204853" cy="642163"/>
            <a:chOff x="2044851" y="4612174"/>
            <a:chExt cx="204853" cy="642163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2139550" y="4696751"/>
              <a:ext cx="0" cy="4572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044851" y="5085184"/>
              <a:ext cx="189398" cy="16915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060306" y="4612174"/>
              <a:ext cx="189398" cy="16915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36"/>
          <p:cNvGrpSpPr/>
          <p:nvPr/>
        </p:nvGrpSpPr>
        <p:grpSpPr>
          <a:xfrm>
            <a:off x="350945" y="4585119"/>
            <a:ext cx="1646495" cy="708392"/>
            <a:chOff x="5313040" y="2579486"/>
            <a:chExt cx="606242" cy="420360"/>
          </a:xfrm>
        </p:grpSpPr>
        <p:sp>
          <p:nvSpPr>
            <p:cNvPr id="38" name="Pentagon 37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rgbClr val="002060"/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Pemberdayaan</a:t>
              </a:r>
              <a:endParaRPr lang="en-US" sz="1400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grpSp>
        <p:nvGrpSpPr>
          <p:cNvPr id="28672" name="Group 40"/>
          <p:cNvGrpSpPr/>
          <p:nvPr/>
        </p:nvGrpSpPr>
        <p:grpSpPr>
          <a:xfrm>
            <a:off x="331488" y="5791200"/>
            <a:ext cx="1682178" cy="708392"/>
            <a:chOff x="5313040" y="2579486"/>
            <a:chExt cx="606242" cy="420360"/>
          </a:xfrm>
        </p:grpSpPr>
        <p:sp>
          <p:nvSpPr>
            <p:cNvPr id="42" name="Pentagon 41"/>
            <p:cNvSpPr/>
            <p:nvPr/>
          </p:nvSpPr>
          <p:spPr>
            <a:xfrm>
              <a:off x="5324735" y="2579486"/>
              <a:ext cx="594547" cy="42036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5400" dist="38100" dir="5100000" sx="97000" sy="97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Evaluasi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Hasil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313040" y="2579486"/>
              <a:ext cx="0" cy="42036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  <a:effectLst>
              <a:outerShdw blurRad="63500" dist="101600" dir="5400000" sx="123000" sy="123000" rotWithShape="0">
                <a:srgbClr val="000000"/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5334000" y="2607299"/>
              <a:ext cx="552996" cy="356753"/>
            </a:xfrm>
            <a:custGeom>
              <a:avLst/>
              <a:gdLst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381000 w 566057"/>
                <a:gd name="connsiteY3" fmla="*/ 359228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13657 w 566057"/>
                <a:gd name="connsiteY1" fmla="*/ 0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59228"/>
                <a:gd name="connsiteX1" fmla="*/ 493965 w 566057"/>
                <a:gd name="connsiteY1" fmla="*/ 19909 h 359228"/>
                <a:gd name="connsiteX2" fmla="*/ 566057 w 566057"/>
                <a:gd name="connsiteY2" fmla="*/ 174171 h 359228"/>
                <a:gd name="connsiteX3" fmla="*/ 485400 w 566057"/>
                <a:gd name="connsiteY3" fmla="*/ 349274 h 359228"/>
                <a:gd name="connsiteX4" fmla="*/ 0 w 566057"/>
                <a:gd name="connsiteY4" fmla="*/ 359228 h 359228"/>
                <a:gd name="connsiteX0" fmla="*/ 21771 w 566057"/>
                <a:gd name="connsiteY0" fmla="*/ 0 h 369182"/>
                <a:gd name="connsiteX1" fmla="*/ 493965 w 566057"/>
                <a:gd name="connsiteY1" fmla="*/ 19909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93431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9182"/>
                <a:gd name="connsiteX1" fmla="*/ 497980 w 566057"/>
                <a:gd name="connsiteY1" fmla="*/ 9953 h 369182"/>
                <a:gd name="connsiteX2" fmla="*/ 566057 w 566057"/>
                <a:gd name="connsiteY2" fmla="*/ 174171 h 369182"/>
                <a:gd name="connsiteX3" fmla="*/ 469890 w 566057"/>
                <a:gd name="connsiteY3" fmla="*/ 369182 h 369182"/>
                <a:gd name="connsiteX4" fmla="*/ 0 w 566057"/>
                <a:gd name="connsiteY4" fmla="*/ 359228 h 369182"/>
                <a:gd name="connsiteX0" fmla="*/ 21771 w 566057"/>
                <a:gd name="connsiteY0" fmla="*/ 0 h 360912"/>
                <a:gd name="connsiteX1" fmla="*/ 497980 w 566057"/>
                <a:gd name="connsiteY1" fmla="*/ 9953 h 360912"/>
                <a:gd name="connsiteX2" fmla="*/ 566057 w 566057"/>
                <a:gd name="connsiteY2" fmla="*/ 174171 h 360912"/>
                <a:gd name="connsiteX3" fmla="*/ 451057 w 566057"/>
                <a:gd name="connsiteY3" fmla="*/ 360912 h 360912"/>
                <a:gd name="connsiteX4" fmla="*/ 0 w 566057"/>
                <a:gd name="connsiteY4" fmla="*/ 359228 h 360912"/>
                <a:gd name="connsiteX0" fmla="*/ 21771 w 547224"/>
                <a:gd name="connsiteY0" fmla="*/ 0 h 360912"/>
                <a:gd name="connsiteX1" fmla="*/ 497980 w 547224"/>
                <a:gd name="connsiteY1" fmla="*/ 9953 h 360912"/>
                <a:gd name="connsiteX2" fmla="*/ 547224 w 547224"/>
                <a:gd name="connsiteY2" fmla="*/ 182441 h 360912"/>
                <a:gd name="connsiteX3" fmla="*/ 451057 w 547224"/>
                <a:gd name="connsiteY3" fmla="*/ 360912 h 360912"/>
                <a:gd name="connsiteX4" fmla="*/ 0 w 547224"/>
                <a:gd name="connsiteY4" fmla="*/ 359228 h 360912"/>
                <a:gd name="connsiteX0" fmla="*/ 21771 w 547224"/>
                <a:gd name="connsiteY0" fmla="*/ 6587 h 367499"/>
                <a:gd name="connsiteX1" fmla="*/ 455606 w 547224"/>
                <a:gd name="connsiteY1" fmla="*/ 0 h 367499"/>
                <a:gd name="connsiteX2" fmla="*/ 547224 w 547224"/>
                <a:gd name="connsiteY2" fmla="*/ 189028 h 367499"/>
                <a:gd name="connsiteX3" fmla="*/ 451057 w 547224"/>
                <a:gd name="connsiteY3" fmla="*/ 367499 h 367499"/>
                <a:gd name="connsiteX4" fmla="*/ 0 w 547224"/>
                <a:gd name="connsiteY4" fmla="*/ 365815 h 367499"/>
                <a:gd name="connsiteX0" fmla="*/ 21771 w 547224"/>
                <a:gd name="connsiteY0" fmla="*/ 6587 h 365815"/>
                <a:gd name="connsiteX1" fmla="*/ 455606 w 547224"/>
                <a:gd name="connsiteY1" fmla="*/ 0 h 365815"/>
                <a:gd name="connsiteX2" fmla="*/ 547224 w 547224"/>
                <a:gd name="connsiteY2" fmla="*/ 189028 h 365815"/>
                <a:gd name="connsiteX3" fmla="*/ 465182 w 547224"/>
                <a:gd name="connsiteY3" fmla="*/ 359229 h 365815"/>
                <a:gd name="connsiteX4" fmla="*/ 0 w 547224"/>
                <a:gd name="connsiteY4" fmla="*/ 365815 h 365815"/>
                <a:gd name="connsiteX0" fmla="*/ 21771 w 571374"/>
                <a:gd name="connsiteY0" fmla="*/ 6587 h 365815"/>
                <a:gd name="connsiteX1" fmla="*/ 455606 w 571374"/>
                <a:gd name="connsiteY1" fmla="*/ 0 h 365815"/>
                <a:gd name="connsiteX2" fmla="*/ 571374 w 571374"/>
                <a:gd name="connsiteY2" fmla="*/ 195652 h 365815"/>
                <a:gd name="connsiteX3" fmla="*/ 465182 w 571374"/>
                <a:gd name="connsiteY3" fmla="*/ 359229 h 365815"/>
                <a:gd name="connsiteX4" fmla="*/ 0 w 571374"/>
                <a:gd name="connsiteY4" fmla="*/ 365815 h 365815"/>
                <a:gd name="connsiteX0" fmla="*/ 21771 w 567349"/>
                <a:gd name="connsiteY0" fmla="*/ 6587 h 365815"/>
                <a:gd name="connsiteX1" fmla="*/ 455606 w 567349"/>
                <a:gd name="connsiteY1" fmla="*/ 0 h 365815"/>
                <a:gd name="connsiteX2" fmla="*/ 567349 w 567349"/>
                <a:gd name="connsiteY2" fmla="*/ 175781 h 365815"/>
                <a:gd name="connsiteX3" fmla="*/ 465182 w 567349"/>
                <a:gd name="connsiteY3" fmla="*/ 359229 h 365815"/>
                <a:gd name="connsiteX4" fmla="*/ 0 w 567349"/>
                <a:gd name="connsiteY4" fmla="*/ 365815 h 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349" h="365815">
                  <a:moveTo>
                    <a:pt x="21771" y="6587"/>
                  </a:moveTo>
                  <a:lnTo>
                    <a:pt x="455606" y="0"/>
                  </a:lnTo>
                  <a:lnTo>
                    <a:pt x="567349" y="175781"/>
                  </a:lnTo>
                  <a:lnTo>
                    <a:pt x="465182" y="359229"/>
                  </a:lnTo>
                  <a:lnTo>
                    <a:pt x="0" y="365815"/>
                  </a:lnTo>
                </a:path>
              </a:pathLst>
            </a:custGeom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73" name="Group 28676"/>
          <p:cNvGrpSpPr/>
          <p:nvPr/>
        </p:nvGrpSpPr>
        <p:grpSpPr>
          <a:xfrm>
            <a:off x="2071109" y="5836920"/>
            <a:ext cx="189398" cy="640080"/>
            <a:chOff x="2071109" y="5692780"/>
            <a:chExt cx="189398" cy="64008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0353" y="5692780"/>
              <a:ext cx="0" cy="64008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2071109" y="5924143"/>
              <a:ext cx="189398" cy="16915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276792" y="6001435"/>
            <a:ext cx="7315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1500" dirty="0" err="1"/>
              <a:t>Menjamin</a:t>
            </a:r>
            <a:r>
              <a:rPr lang="en-US" sz="1500" dirty="0"/>
              <a:t> SMM </a:t>
            </a:r>
            <a:r>
              <a:rPr lang="en-US" sz="1500" dirty="0" err="1"/>
              <a:t>mencapai</a:t>
            </a:r>
            <a:r>
              <a:rPr lang="en-US" sz="1500" dirty="0"/>
              <a:t> </a:t>
            </a:r>
            <a:r>
              <a:rPr lang="en-US" sz="1500" dirty="0" err="1"/>
              <a:t>hasil</a:t>
            </a:r>
            <a:r>
              <a:rPr lang="en-US" sz="1500" dirty="0"/>
              <a:t> yang </a:t>
            </a:r>
            <a:r>
              <a:rPr lang="en-US" sz="1500" dirty="0" err="1"/>
              <a:t>diinginkan</a:t>
            </a:r>
            <a:r>
              <a:rPr lang="en-US" sz="1500" dirty="0"/>
              <a:t> (5.1.1.g)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20552" y="1143000"/>
            <a:ext cx="63367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678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59" y="-67645"/>
            <a:ext cx="2265052" cy="170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23907-C2AC-4B8E-9DE7-6E34A4B4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87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  <p:bldP spid="35" grpId="0" animBg="1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" y="381000"/>
            <a:ext cx="8839200" cy="5867400"/>
          </a:xfrm>
          <a:prstGeom prst="roundRect">
            <a:avLst>
              <a:gd name="adj" fmla="val 80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4382" y="1632965"/>
            <a:ext cx="81278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u="sng" dirty="0" err="1">
                <a:solidFill>
                  <a:srgbClr val="FF0000"/>
                </a:solidFill>
              </a:rPr>
              <a:t>Organisasi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harus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menetapkan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dan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melaksanakan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kebijakan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tanggung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jawab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perusahaan</a:t>
            </a:r>
            <a:r>
              <a:rPr lang="en-US" sz="2400" b="1" i="1" u="sng" dirty="0">
                <a:solidFill>
                  <a:srgbClr val="FF0000"/>
                </a:solidFill>
              </a:rPr>
              <a:t>, </a:t>
            </a:r>
            <a:r>
              <a:rPr lang="en-US" sz="2400" b="1" i="1" u="sng" dirty="0" err="1">
                <a:solidFill>
                  <a:srgbClr val="FF0000"/>
                </a:solidFill>
              </a:rPr>
              <a:t>termasuk</a:t>
            </a:r>
            <a:r>
              <a:rPr lang="en-US" sz="2400" b="1" i="1" u="sng" dirty="0">
                <a:solidFill>
                  <a:srgbClr val="FF0000"/>
                </a:solidFill>
              </a:rPr>
              <a:t> minimal </a:t>
            </a:r>
            <a:r>
              <a:rPr lang="en-US" sz="2400" b="1" i="1" u="sng" dirty="0" err="1">
                <a:solidFill>
                  <a:srgbClr val="FF0000"/>
                </a:solidFill>
              </a:rPr>
              <a:t>kebijakan</a:t>
            </a:r>
            <a:r>
              <a:rPr lang="en-US" sz="2400" b="1" i="1" u="sng" dirty="0">
                <a:solidFill>
                  <a:srgbClr val="FF0000"/>
                </a:solidFill>
              </a:rPr>
              <a:t> anti-</a:t>
            </a:r>
            <a:r>
              <a:rPr lang="en-US" sz="2400" b="1" i="1" u="sng" dirty="0" err="1">
                <a:solidFill>
                  <a:srgbClr val="FF0000"/>
                </a:solidFill>
              </a:rPr>
              <a:t>suap</a:t>
            </a:r>
            <a:r>
              <a:rPr lang="en-US" sz="2400" b="1" i="1" u="sng" dirty="0">
                <a:solidFill>
                  <a:srgbClr val="FF0000"/>
                </a:solidFill>
              </a:rPr>
              <a:t>, </a:t>
            </a:r>
            <a:r>
              <a:rPr lang="en-US" sz="2400" b="1" i="1" u="sng" dirty="0" err="1">
                <a:solidFill>
                  <a:srgbClr val="FF0000"/>
                </a:solidFill>
              </a:rPr>
              <a:t>kode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karyawan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atau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perilaku</a:t>
            </a:r>
            <a:r>
              <a:rPr lang="en-US" sz="2400" b="1" i="1" u="sng" dirty="0">
                <a:solidFill>
                  <a:srgbClr val="FF0000"/>
                </a:solidFill>
              </a:rPr>
              <a:t>, </a:t>
            </a:r>
            <a:r>
              <a:rPr lang="en-US" sz="2400" b="1" i="1" u="sng" dirty="0" err="1">
                <a:solidFill>
                  <a:srgbClr val="FF0000"/>
                </a:solidFill>
              </a:rPr>
              <a:t>dan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etika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kebijakan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eskalasi</a:t>
            </a:r>
            <a:r>
              <a:rPr lang="en-US" sz="2400" b="1" i="1" u="sng" dirty="0">
                <a:solidFill>
                  <a:srgbClr val="FF0000"/>
                </a:solidFill>
              </a:rPr>
              <a:t> ("whistle-blowing policy").</a:t>
            </a:r>
            <a:endParaRPr lang="en-US" sz="2400" b="1" i="1" u="sng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020688" y="685800"/>
            <a:ext cx="76352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b="1" dirty="0"/>
              <a:t>IATF 5.1.1.1 </a:t>
            </a:r>
            <a:r>
              <a:rPr lang="en-US" sz="2800" b="1" dirty="0" err="1"/>
              <a:t>Tanggung</a:t>
            </a:r>
            <a:r>
              <a:rPr lang="en-US" sz="2800" b="1" dirty="0"/>
              <a:t> </a:t>
            </a:r>
            <a:r>
              <a:rPr lang="en-US" sz="2800" b="1" dirty="0" err="1"/>
              <a:t>jawab</a:t>
            </a:r>
            <a:r>
              <a:rPr lang="en-US" sz="2800" b="1" dirty="0"/>
              <a:t> </a:t>
            </a:r>
            <a:r>
              <a:rPr lang="en-US" sz="2800" b="1" dirty="0" err="1"/>
              <a:t>perusahaan</a:t>
            </a:r>
            <a:endParaRPr lang="en-US" sz="2800" b="1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685800" y="3773489"/>
            <a:ext cx="8191130" cy="2081700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Apa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akan</a:t>
            </a:r>
            <a:r>
              <a:rPr lang="en-US" sz="2400" dirty="0">
                <a:solidFill>
                  <a:schemeClr val="tx1"/>
                </a:solidFill>
              </a:rPr>
              <a:t> auditor </a:t>
            </a:r>
            <a:r>
              <a:rPr lang="en-US" sz="2400" dirty="0" err="1">
                <a:solidFill>
                  <a:schemeClr val="tx1"/>
                </a:solidFill>
              </a:rPr>
              <a:t>cari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terkait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hal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tersebut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Bisa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berbentuk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spanduk</a:t>
            </a:r>
            <a:r>
              <a:rPr lang="en-US" sz="2400" dirty="0">
                <a:solidFill>
                  <a:schemeClr val="tx1"/>
                </a:solidFill>
              </a:rPr>
              <a:t>, banner, </a:t>
            </a:r>
            <a:r>
              <a:rPr lang="en-US" sz="2400" dirty="0" err="1">
                <a:solidFill>
                  <a:schemeClr val="tx1"/>
                </a:solidFill>
              </a:rPr>
              <a:t>tertuang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dalam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kebijakan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perusahaan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peraturan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perusahaan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dll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371600"/>
            <a:ext cx="7987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60027-3B8D-4A0C-BB91-DFC6A56C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7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280" y="9597"/>
            <a:ext cx="5807823" cy="844062"/>
          </a:xfrm>
        </p:spPr>
        <p:txBody>
          <a:bodyPr>
            <a:noAutofit/>
          </a:bodyPr>
          <a:lstStyle/>
          <a:p>
            <a:r>
              <a:rPr lang="en-US" sz="2954" dirty="0" err="1"/>
              <a:t>Kepemimpinan</a:t>
            </a:r>
            <a:r>
              <a:rPr lang="en-US" sz="2954" dirty="0"/>
              <a:t> </a:t>
            </a:r>
            <a:r>
              <a:rPr lang="en-US" sz="2954" dirty="0" err="1"/>
              <a:t>dan</a:t>
            </a:r>
            <a:r>
              <a:rPr lang="en-US" sz="2954" dirty="0"/>
              <a:t> </a:t>
            </a:r>
            <a:r>
              <a:rPr lang="en-US" sz="2954" dirty="0" err="1"/>
              <a:t>Komitmen</a:t>
            </a:r>
            <a:endParaRPr lang="en-US" sz="2954" dirty="0"/>
          </a:p>
        </p:txBody>
      </p:sp>
      <p:sp>
        <p:nvSpPr>
          <p:cNvPr id="6" name="TextBox 5"/>
          <p:cNvSpPr txBox="1"/>
          <p:nvPr/>
        </p:nvSpPr>
        <p:spPr>
          <a:xfrm>
            <a:off x="2427182" y="598883"/>
            <a:ext cx="5284040" cy="3196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>
                <a:solidFill>
                  <a:prstClr val="black"/>
                </a:solidFill>
                <a:latin typeface="Calibri"/>
              </a:rPr>
              <a:t>Leader </a:t>
            </a:r>
            <a:r>
              <a:rPr lang="en-US" sz="1477" dirty="0">
                <a:solidFill>
                  <a:prstClr val="black"/>
                </a:solidFill>
                <a:latin typeface="Calibri"/>
                <a:sym typeface="Wingdings" pitchFamily="2" charset="2"/>
              </a:rPr>
              <a:t> Coach, </a:t>
            </a:r>
            <a:r>
              <a:rPr lang="en-US" sz="1477" dirty="0" err="1">
                <a:solidFill>
                  <a:prstClr val="black"/>
                </a:solidFill>
                <a:latin typeface="Calibri"/>
                <a:sym typeface="Wingdings" pitchFamily="2" charset="2"/>
              </a:rPr>
              <a:t>Membawa</a:t>
            </a:r>
            <a:r>
              <a:rPr lang="en-US" sz="1477" dirty="0">
                <a:solidFill>
                  <a:prstClr val="black"/>
                </a:solidFill>
                <a:latin typeface="Calibri"/>
                <a:sym typeface="Wingdings" pitchFamily="2" charset="2"/>
              </a:rPr>
              <a:t> team </a:t>
            </a:r>
            <a:r>
              <a:rPr lang="en-US" sz="1477" dirty="0" err="1">
                <a:solidFill>
                  <a:prstClr val="black"/>
                </a:solidFill>
                <a:latin typeface="Calibri"/>
                <a:sym typeface="Wingdings" pitchFamily="2" charset="2"/>
              </a:rPr>
              <a:t>mencapai</a:t>
            </a:r>
            <a:r>
              <a:rPr lang="en-US" sz="1477" dirty="0">
                <a:solidFill>
                  <a:prstClr val="black"/>
                </a:solidFill>
                <a:latin typeface="Calibri"/>
                <a:sym typeface="Wingdings" pitchFamily="2" charset="2"/>
              </a:rPr>
              <a:t> Goals </a:t>
            </a:r>
            <a:endParaRPr lang="en-US" sz="1477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2658" y="1720225"/>
            <a:ext cx="2303725" cy="307622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385" dirty="0">
                <a:solidFill>
                  <a:prstClr val="black"/>
                </a:solidFill>
                <a:latin typeface="Calibri"/>
              </a:rPr>
              <a:t>Customer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hukum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peraturan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berlaku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ditetapkan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dipahami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dipenuhi</a:t>
            </a:r>
            <a:endParaRPr lang="en-US" sz="1385" dirty="0">
              <a:solidFill>
                <a:prstClr val="black"/>
              </a:solidFill>
              <a:latin typeface="Calibri"/>
            </a:endParaRP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Resiko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peluang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berpengaruh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pada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kesesuaian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produk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servis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kemampuan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meningkatkan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kepuasan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pelanggan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di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tetapkan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di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b="1" u="sng" dirty="0" err="1">
                <a:solidFill>
                  <a:prstClr val="black"/>
                </a:solidFill>
                <a:latin typeface="Calibri"/>
              </a:rPr>
              <a:t>bahas</a:t>
            </a:r>
            <a:r>
              <a:rPr lang="en-US" sz="1385" b="1" u="sng" dirty="0">
                <a:solidFill>
                  <a:prstClr val="black"/>
                </a:solidFill>
                <a:latin typeface="Calibri"/>
              </a:rPr>
              <a:t> *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id-ID" sz="1385" dirty="0">
                <a:solidFill>
                  <a:prstClr val="black"/>
                </a:solidFill>
                <a:latin typeface="Calibri"/>
              </a:rPr>
              <a:t>Fokus pada peningkatan kepuasan pelanggan dipertahankan</a:t>
            </a:r>
            <a:endParaRPr lang="en-US" sz="138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34078" y="1715743"/>
            <a:ext cx="3003662" cy="353943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Sejalan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tujuan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konteks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sifat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skala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dampak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lingkungan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serta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mendukung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arahan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strategi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 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Kerangka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kerja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sasaran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mutu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lingkungan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Mencakup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komitmen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memenuhi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berlaku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kewajiban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penaatan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Mencakup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komitmen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perlindungan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lingkungan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pencegahan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pencemaran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)  &amp;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komitmen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khusus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lainnya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komitmen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terus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meningkatkan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SMML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sesuai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kinerja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diharapkan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8446" y="5759735"/>
            <a:ext cx="5449293" cy="83099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200" dirty="0" err="1">
                <a:solidFill>
                  <a:prstClr val="black"/>
                </a:solidFill>
                <a:latin typeface="Calibri"/>
              </a:rPr>
              <a:t>Tersedia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dijaga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sebagai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“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Informasi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terdokumentasi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/ Documented Information”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200" dirty="0" err="1">
                <a:solidFill>
                  <a:prstClr val="black"/>
                </a:solidFill>
                <a:latin typeface="Calibri"/>
              </a:rPr>
              <a:t>Dikomunikasikan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dimengerti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diterapkan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200" dirty="0" err="1">
                <a:solidFill>
                  <a:prstClr val="black"/>
                </a:solidFill>
                <a:latin typeface="Calibri"/>
              </a:rPr>
              <a:t>Tersedia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pihak-pihak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berkepentingan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08077" y="1715743"/>
            <a:ext cx="3376246" cy="328936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85" dirty="0" err="1">
                <a:solidFill>
                  <a:prstClr val="black"/>
                </a:solidFill>
                <a:latin typeface="Calibri"/>
              </a:rPr>
              <a:t>Menugaskan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tanggung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wewenang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untuk</a:t>
            </a:r>
            <a:endParaRPr lang="en-US" sz="1385" dirty="0">
              <a:solidFill>
                <a:prstClr val="black"/>
              </a:solidFill>
              <a:latin typeface="Calibri"/>
            </a:endParaRP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385" dirty="0" err="1">
                <a:solidFill>
                  <a:prstClr val="black"/>
                </a:solidFill>
                <a:latin typeface="Calibri"/>
              </a:rPr>
              <a:t>Menjamin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SMML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sesuai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standar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sistem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manajemen</a:t>
            </a:r>
            <a:endParaRPr lang="en-US" sz="1385" dirty="0">
              <a:solidFill>
                <a:prstClr val="black"/>
              </a:solidFill>
              <a:latin typeface="Calibri"/>
            </a:endParaRP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385" dirty="0" err="1">
                <a:solidFill>
                  <a:prstClr val="black"/>
                </a:solidFill>
                <a:latin typeface="Calibri"/>
              </a:rPr>
              <a:t>Menjamin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proses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menghasilkan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output yang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diharapkan</a:t>
            </a:r>
            <a:endParaRPr lang="en-US" sz="1385" dirty="0">
              <a:solidFill>
                <a:prstClr val="black"/>
              </a:solidFill>
              <a:latin typeface="Calibri"/>
            </a:endParaRP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385" dirty="0" err="1">
                <a:solidFill>
                  <a:prstClr val="black"/>
                </a:solidFill>
                <a:latin typeface="Calibri"/>
              </a:rPr>
              <a:t>Melaporkan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kinerja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SMML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peluang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improvement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385" dirty="0" err="1">
                <a:solidFill>
                  <a:prstClr val="black"/>
                </a:solidFill>
                <a:latin typeface="Calibri"/>
              </a:rPr>
              <a:t>Menjamin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adanya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promosi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terkait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fokus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kepada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Customer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385" dirty="0" err="1">
                <a:solidFill>
                  <a:prstClr val="black"/>
                </a:solidFill>
                <a:latin typeface="Calibri"/>
              </a:rPr>
              <a:t>Menjamin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integritas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sistem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terjaga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ketika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perubahan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SMML di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rencanakan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diimplementasikan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156801" indent="-15680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385" dirty="0" err="1">
                <a:solidFill>
                  <a:prstClr val="black"/>
                </a:solidFill>
                <a:latin typeface="Calibri"/>
              </a:rPr>
              <a:t>Memastikan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SMML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sesuai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385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385" dirty="0" err="1">
                <a:solidFill>
                  <a:prstClr val="black"/>
                </a:solidFill>
                <a:latin typeface="Calibri"/>
              </a:rPr>
              <a:t>persyaratan</a:t>
            </a:r>
            <a:endParaRPr lang="en-US" sz="138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6699" y="5442664"/>
            <a:ext cx="3127624" cy="77425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black"/>
                </a:solidFill>
                <a:latin typeface="Calibri"/>
              </a:rPr>
              <a:t>Tanggung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wewenang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ditetapkan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dikomunikasikan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black"/>
                </a:solidFill>
                <a:latin typeface="Calibri"/>
              </a:rPr>
              <a:t>dipahami</a:t>
            </a:r>
            <a:r>
              <a:rPr lang="en-US" sz="1477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7609495" y="5005105"/>
            <a:ext cx="422031" cy="422031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62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73411" y="5978171"/>
            <a:ext cx="2133600" cy="337038"/>
          </a:xfrm>
        </p:spPr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Picture 6" descr="http://northernmichigansports.weebly.com/uploads/2/3/8/2/23824740/5143891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9" y="0"/>
            <a:ext cx="1532520" cy="1151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2658" y="1156337"/>
            <a:ext cx="2303724" cy="5262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10" dirty="0">
                <a:solidFill>
                  <a:prstClr val="white"/>
                </a:solidFill>
                <a:latin typeface="Calibri"/>
              </a:rPr>
              <a:t>Customer Focus  5.1.2 (ISO 9001)</a:t>
            </a:r>
          </a:p>
        </p:txBody>
      </p:sp>
      <p:sp>
        <p:nvSpPr>
          <p:cNvPr id="5" name="Rectangle 4"/>
          <p:cNvSpPr/>
          <p:nvPr/>
        </p:nvSpPr>
        <p:spPr>
          <a:xfrm>
            <a:off x="2934079" y="1145186"/>
            <a:ext cx="3003661" cy="5232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prstClr val="white"/>
                </a:solidFill>
                <a:latin typeface="Calibri"/>
              </a:rPr>
              <a:t>Menetapkan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Kebijakan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 5.2.1 (ISO 9001) &amp; 5.2 (ISO 14001)</a:t>
            </a:r>
          </a:p>
        </p:txBody>
      </p:sp>
      <p:sp>
        <p:nvSpPr>
          <p:cNvPr id="7" name="Rectangle 6"/>
          <p:cNvSpPr/>
          <p:nvPr/>
        </p:nvSpPr>
        <p:spPr>
          <a:xfrm>
            <a:off x="6008077" y="1142839"/>
            <a:ext cx="3376246" cy="5469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Calibri"/>
              </a:rPr>
              <a:t>Peran</a:t>
            </a:r>
            <a:r>
              <a:rPr lang="en-US" sz="1477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77" dirty="0" err="1">
                <a:solidFill>
                  <a:prstClr val="white"/>
                </a:solidFill>
                <a:latin typeface="Calibri"/>
              </a:rPr>
              <a:t>Tanggung</a:t>
            </a:r>
            <a:r>
              <a:rPr lang="en-US" sz="1477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Calibri"/>
              </a:rPr>
              <a:t>Jawab</a:t>
            </a:r>
            <a:r>
              <a:rPr lang="en-US" sz="1477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Calibri"/>
              </a:rPr>
              <a:t>dan</a:t>
            </a:r>
            <a:r>
              <a:rPr lang="en-US" sz="1477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Calibri"/>
              </a:rPr>
              <a:t>Wewenang</a:t>
            </a:r>
            <a:r>
              <a:rPr lang="en-US" sz="1477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Calibri"/>
              </a:rPr>
              <a:t>Organisasi</a:t>
            </a:r>
            <a:r>
              <a:rPr lang="en-US" sz="1477" dirty="0">
                <a:solidFill>
                  <a:prstClr val="white"/>
                </a:solidFill>
                <a:latin typeface="Calibri"/>
              </a:rPr>
              <a:t> 5.3 (ISO 9001 &amp; 14001)</a:t>
            </a:r>
          </a:p>
        </p:txBody>
      </p:sp>
      <p:sp>
        <p:nvSpPr>
          <p:cNvPr id="8" name="Rectangle 7"/>
          <p:cNvSpPr/>
          <p:nvPr/>
        </p:nvSpPr>
        <p:spPr>
          <a:xfrm>
            <a:off x="488447" y="5401959"/>
            <a:ext cx="5449291" cy="319639"/>
          </a:xfrm>
          <a:prstGeom prst="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77" dirty="0" err="1">
                <a:solidFill>
                  <a:prstClr val="white"/>
                </a:solidFill>
                <a:latin typeface="Calibri"/>
              </a:rPr>
              <a:t>Pengendalian</a:t>
            </a:r>
            <a:r>
              <a:rPr lang="en-US" sz="1477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77" dirty="0" err="1">
                <a:solidFill>
                  <a:prstClr val="white"/>
                </a:solidFill>
                <a:latin typeface="Calibri"/>
              </a:rPr>
              <a:t>Kebijakan</a:t>
            </a:r>
            <a:r>
              <a:rPr lang="en-US" sz="1477" dirty="0">
                <a:solidFill>
                  <a:prstClr val="white"/>
                </a:solidFill>
                <a:latin typeface="Calibri"/>
              </a:rPr>
              <a:t> 5.2.1 (ISO 9001) &amp; 5.2 (ISO 14001)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4970584" y="4993908"/>
            <a:ext cx="422032" cy="408051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62">
              <a:solidFill>
                <a:prstClr val="white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E53FF54-5270-481A-831F-AAA22E6ED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53911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9258" y="1276349"/>
            <a:ext cx="6074100" cy="5219701"/>
          </a:xfrm>
        </p:spPr>
        <p:txBody>
          <a:bodyPr>
            <a:normAutofit/>
          </a:bodyPr>
          <a:lstStyle/>
          <a:p>
            <a:pPr algn="just"/>
            <a:r>
              <a:rPr lang="en-US" sz="1846" i="1" dirty="0" err="1"/>
              <a:t>Puncak</a:t>
            </a:r>
            <a:r>
              <a:rPr lang="en-US" sz="1846" i="1" dirty="0"/>
              <a:t> </a:t>
            </a:r>
            <a:r>
              <a:rPr lang="en-US" sz="1846" i="1" dirty="0" err="1"/>
              <a:t>pimpinan</a:t>
            </a:r>
            <a:r>
              <a:rPr lang="en-US" sz="1846" i="1" dirty="0"/>
              <a:t> </a:t>
            </a:r>
            <a:r>
              <a:rPr lang="en-US" sz="1846" i="1" dirty="0" err="1"/>
              <a:t>harus</a:t>
            </a:r>
            <a:r>
              <a:rPr lang="en-US" sz="1846" i="1" dirty="0"/>
              <a:t> </a:t>
            </a:r>
            <a:r>
              <a:rPr lang="en-US" sz="1846" i="1" dirty="0" err="1"/>
              <a:t>menetapkan</a:t>
            </a:r>
            <a:r>
              <a:rPr lang="en-US" sz="1846" i="1" dirty="0"/>
              <a:t> </a:t>
            </a:r>
            <a:r>
              <a:rPr lang="en-US" sz="1846" i="1" dirty="0" err="1"/>
              <a:t>personel</a:t>
            </a:r>
            <a:r>
              <a:rPr lang="en-US" sz="1846" i="1" dirty="0"/>
              <a:t> </a:t>
            </a:r>
            <a:r>
              <a:rPr lang="en-US" sz="1846" i="1" dirty="0" err="1"/>
              <a:t>dengan</a:t>
            </a:r>
            <a:r>
              <a:rPr lang="en-US" sz="1846" i="1" dirty="0"/>
              <a:t> </a:t>
            </a:r>
            <a:r>
              <a:rPr lang="en-US" sz="1846" i="1" dirty="0" err="1"/>
              <a:t>wewenang</a:t>
            </a:r>
            <a:r>
              <a:rPr lang="en-US" sz="1846" i="1" dirty="0"/>
              <a:t> </a:t>
            </a:r>
            <a:r>
              <a:rPr lang="en-US" sz="1846" i="1" dirty="0" err="1"/>
              <a:t>untuk</a:t>
            </a:r>
            <a:r>
              <a:rPr lang="en-US" sz="1846" i="1" dirty="0"/>
              <a:t> </a:t>
            </a:r>
            <a:r>
              <a:rPr lang="en-US" sz="1846" i="1" dirty="0" err="1"/>
              <a:t>memastikan</a:t>
            </a:r>
            <a:r>
              <a:rPr lang="en-US" sz="1846" i="1" dirty="0"/>
              <a:t> </a:t>
            </a:r>
            <a:r>
              <a:rPr lang="en-US" sz="1846" i="1" dirty="0" err="1"/>
              <a:t>bahwa</a:t>
            </a:r>
            <a:r>
              <a:rPr lang="en-US" sz="1846" i="1" dirty="0"/>
              <a:t> </a:t>
            </a:r>
            <a:r>
              <a:rPr lang="en-US" sz="1846" i="1" dirty="0" err="1"/>
              <a:t>persyaratan</a:t>
            </a:r>
            <a:r>
              <a:rPr lang="en-US" sz="1846" i="1" dirty="0"/>
              <a:t> </a:t>
            </a:r>
            <a:r>
              <a:rPr lang="en-US" sz="1846" i="1" dirty="0" err="1"/>
              <a:t>pelanggan</a:t>
            </a:r>
            <a:r>
              <a:rPr lang="en-US" sz="1846" i="1" dirty="0"/>
              <a:t> </a:t>
            </a:r>
            <a:r>
              <a:rPr lang="en-US" sz="1846" i="1" dirty="0" err="1"/>
              <a:t>terpenuhi</a:t>
            </a:r>
            <a:r>
              <a:rPr lang="en-US" sz="1846" i="1" dirty="0"/>
              <a:t> (IATF 5.3.1). </a:t>
            </a:r>
          </a:p>
          <a:p>
            <a:pPr lvl="1" algn="just"/>
            <a:r>
              <a:rPr lang="en-US" sz="1477" i="1" dirty="0" err="1"/>
              <a:t>Seperti</a:t>
            </a:r>
            <a:r>
              <a:rPr lang="en-US" sz="1477" i="1" dirty="0"/>
              <a:t> : </a:t>
            </a:r>
            <a:r>
              <a:rPr lang="en-US" sz="1477" i="1" dirty="0" err="1"/>
              <a:t>penetapan</a:t>
            </a:r>
            <a:r>
              <a:rPr lang="en-US" sz="1477" i="1" dirty="0"/>
              <a:t> Special </a:t>
            </a:r>
            <a:r>
              <a:rPr lang="en-US" sz="1477" i="1" dirty="0" err="1"/>
              <a:t>Karakteristik</a:t>
            </a:r>
            <a:r>
              <a:rPr lang="en-US" sz="1477" i="1" dirty="0"/>
              <a:t>, </a:t>
            </a:r>
            <a:r>
              <a:rPr lang="en-US" sz="1477" i="1" dirty="0" err="1"/>
              <a:t>penetapan</a:t>
            </a:r>
            <a:r>
              <a:rPr lang="en-US" sz="1477" i="1" dirty="0"/>
              <a:t> </a:t>
            </a:r>
            <a:r>
              <a:rPr lang="en-US" sz="1477" i="1" dirty="0" err="1"/>
              <a:t>sasaran</a:t>
            </a:r>
            <a:r>
              <a:rPr lang="en-US" sz="1477" i="1" dirty="0"/>
              <a:t> </a:t>
            </a:r>
            <a:r>
              <a:rPr lang="en-US" sz="1477" i="1" dirty="0" err="1"/>
              <a:t>mutu</a:t>
            </a:r>
            <a:r>
              <a:rPr lang="en-US" sz="1477" i="1" dirty="0"/>
              <a:t> </a:t>
            </a:r>
            <a:r>
              <a:rPr lang="en-US" sz="1477" i="1" dirty="0" err="1"/>
              <a:t>dan</a:t>
            </a:r>
            <a:r>
              <a:rPr lang="en-US" sz="1477" i="1" dirty="0"/>
              <a:t> </a:t>
            </a:r>
            <a:r>
              <a:rPr lang="en-US" sz="1477" i="1" dirty="0" err="1"/>
              <a:t>pelatihan</a:t>
            </a:r>
            <a:r>
              <a:rPr lang="en-US" sz="1477" i="1" dirty="0"/>
              <a:t> </a:t>
            </a:r>
            <a:r>
              <a:rPr lang="en-US" sz="1477" i="1" dirty="0" err="1"/>
              <a:t>terkait</a:t>
            </a:r>
            <a:r>
              <a:rPr lang="en-US" sz="1477" i="1" dirty="0"/>
              <a:t>, </a:t>
            </a:r>
            <a:r>
              <a:rPr lang="en-US" sz="1477" i="1" dirty="0" err="1"/>
              <a:t>tindakan</a:t>
            </a:r>
            <a:r>
              <a:rPr lang="en-US" sz="1477" i="1" dirty="0"/>
              <a:t> </a:t>
            </a:r>
            <a:r>
              <a:rPr lang="en-US" sz="1477" i="1" dirty="0" err="1"/>
              <a:t>perbaikan</a:t>
            </a:r>
            <a:r>
              <a:rPr lang="en-US" sz="1477" i="1" dirty="0"/>
              <a:t> </a:t>
            </a:r>
            <a:r>
              <a:rPr lang="en-US" sz="1477" i="1" dirty="0" err="1"/>
              <a:t>dan</a:t>
            </a:r>
            <a:r>
              <a:rPr lang="en-US" sz="1477" i="1" dirty="0"/>
              <a:t> </a:t>
            </a:r>
            <a:r>
              <a:rPr lang="en-US" sz="1477" i="1" dirty="0" err="1"/>
              <a:t>pencegahan</a:t>
            </a:r>
            <a:r>
              <a:rPr lang="en-US" sz="1477" i="1" dirty="0"/>
              <a:t>, </a:t>
            </a:r>
            <a:r>
              <a:rPr lang="en-US" sz="1477" i="1" dirty="0" err="1"/>
              <a:t>desain</a:t>
            </a:r>
            <a:r>
              <a:rPr lang="en-US" sz="1477" i="1" dirty="0"/>
              <a:t> </a:t>
            </a:r>
            <a:r>
              <a:rPr lang="en-US" sz="1477" i="1" dirty="0" err="1"/>
              <a:t>produk</a:t>
            </a:r>
            <a:r>
              <a:rPr lang="en-US" sz="1477" i="1" dirty="0"/>
              <a:t> </a:t>
            </a:r>
            <a:r>
              <a:rPr lang="en-US" sz="1477" i="1" dirty="0" err="1"/>
              <a:t>dan</a:t>
            </a:r>
            <a:r>
              <a:rPr lang="en-US" sz="1477" i="1" dirty="0"/>
              <a:t> </a:t>
            </a:r>
            <a:r>
              <a:rPr lang="en-US" sz="1477" i="1" dirty="0" err="1"/>
              <a:t>pengembangan</a:t>
            </a:r>
            <a:r>
              <a:rPr lang="en-US" sz="1477" i="1" dirty="0"/>
              <a:t>, </a:t>
            </a:r>
            <a:r>
              <a:rPr lang="en-US" sz="1477" i="1" dirty="0" err="1"/>
              <a:t>analisis</a:t>
            </a:r>
            <a:r>
              <a:rPr lang="en-US" sz="1477" i="1" dirty="0"/>
              <a:t> </a:t>
            </a:r>
            <a:r>
              <a:rPr lang="en-US" sz="1477" i="1" dirty="0" err="1"/>
              <a:t>kapasitas</a:t>
            </a:r>
            <a:r>
              <a:rPr lang="en-US" sz="1477" i="1" dirty="0"/>
              <a:t>, </a:t>
            </a:r>
            <a:r>
              <a:rPr lang="en-US" sz="1477" i="1" dirty="0" err="1"/>
              <a:t>informasi</a:t>
            </a:r>
            <a:r>
              <a:rPr lang="en-US" sz="1477" i="1" dirty="0"/>
              <a:t> </a:t>
            </a:r>
            <a:r>
              <a:rPr lang="en-US" sz="1477" i="1" dirty="0" err="1"/>
              <a:t>logistik</a:t>
            </a:r>
            <a:r>
              <a:rPr lang="en-US" sz="1477" i="1" dirty="0"/>
              <a:t>, Scorecard </a:t>
            </a:r>
            <a:r>
              <a:rPr lang="en-US" sz="1477" i="1" dirty="0" err="1"/>
              <a:t>pelanggan</a:t>
            </a:r>
            <a:r>
              <a:rPr lang="en-US" sz="1477" i="1" dirty="0"/>
              <a:t>, </a:t>
            </a:r>
            <a:r>
              <a:rPr lang="en-US" sz="1477" i="1" dirty="0" err="1"/>
              <a:t>dan</a:t>
            </a:r>
            <a:r>
              <a:rPr lang="en-US" sz="1477" i="1" dirty="0"/>
              <a:t> portal </a:t>
            </a:r>
            <a:r>
              <a:rPr lang="en-US" sz="1477" i="1" dirty="0" err="1"/>
              <a:t>milik</a:t>
            </a:r>
            <a:r>
              <a:rPr lang="en-US" sz="1477" i="1" dirty="0"/>
              <a:t> </a:t>
            </a:r>
            <a:r>
              <a:rPr lang="en-US" sz="1477" i="1" dirty="0" err="1"/>
              <a:t>pelanggan</a:t>
            </a:r>
            <a:r>
              <a:rPr lang="en-US" sz="1477" i="1" dirty="0"/>
              <a:t>.</a:t>
            </a:r>
          </a:p>
          <a:p>
            <a:pPr algn="just"/>
            <a:r>
              <a:rPr lang="en-US" sz="1846" i="1" dirty="0" err="1"/>
              <a:t>Tanggung</a:t>
            </a:r>
            <a:r>
              <a:rPr lang="en-US" sz="1846" i="1" dirty="0"/>
              <a:t> </a:t>
            </a:r>
            <a:r>
              <a:rPr lang="en-US" sz="1846" i="1" dirty="0" err="1"/>
              <a:t>jawab</a:t>
            </a:r>
            <a:r>
              <a:rPr lang="en-US" sz="1846" i="1" dirty="0"/>
              <a:t> </a:t>
            </a:r>
            <a:r>
              <a:rPr lang="en-US" sz="1846" i="1" dirty="0" err="1"/>
              <a:t>dan</a:t>
            </a:r>
            <a:r>
              <a:rPr lang="en-US" sz="1846" i="1" dirty="0"/>
              <a:t> </a:t>
            </a:r>
            <a:r>
              <a:rPr lang="en-US" sz="1846" i="1" dirty="0" err="1"/>
              <a:t>wewenang</a:t>
            </a:r>
            <a:r>
              <a:rPr lang="en-US" sz="1846" i="1" dirty="0"/>
              <a:t> </a:t>
            </a:r>
            <a:r>
              <a:rPr lang="en-US" sz="1846" i="1" dirty="0" err="1"/>
              <a:t>untuk</a:t>
            </a:r>
            <a:r>
              <a:rPr lang="en-US" sz="1846" i="1" dirty="0"/>
              <a:t> </a:t>
            </a:r>
            <a:r>
              <a:rPr lang="en-US" sz="1846" i="1" dirty="0" err="1"/>
              <a:t>persyaratan</a:t>
            </a:r>
            <a:r>
              <a:rPr lang="en-US" sz="1846" i="1" dirty="0"/>
              <a:t> </a:t>
            </a:r>
            <a:r>
              <a:rPr lang="en-US" sz="1846" i="1" dirty="0" err="1"/>
              <a:t>produk</a:t>
            </a:r>
            <a:r>
              <a:rPr lang="en-US" sz="1846" i="1" dirty="0"/>
              <a:t> </a:t>
            </a:r>
            <a:r>
              <a:rPr lang="en-US" sz="1846" i="1" dirty="0" err="1"/>
              <a:t>dan</a:t>
            </a:r>
            <a:r>
              <a:rPr lang="en-US" sz="1846" i="1" dirty="0"/>
              <a:t> </a:t>
            </a:r>
            <a:r>
              <a:rPr lang="en-US" sz="1846" i="1" dirty="0" err="1"/>
              <a:t>tindakan</a:t>
            </a:r>
            <a:r>
              <a:rPr lang="en-US" sz="1846" i="1" dirty="0"/>
              <a:t> </a:t>
            </a:r>
            <a:r>
              <a:rPr lang="en-US" sz="1846" i="1" dirty="0" err="1"/>
              <a:t>korektif</a:t>
            </a:r>
            <a:r>
              <a:rPr lang="en-US" sz="1846" i="1" dirty="0"/>
              <a:t> (IATF 5.3.2).</a:t>
            </a:r>
          </a:p>
          <a:p>
            <a:pPr lvl="1" algn="just"/>
            <a:r>
              <a:rPr lang="en-US" altLang="en-US" sz="1477" i="1" dirty="0" err="1"/>
              <a:t>Jika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produk</a:t>
            </a:r>
            <a:r>
              <a:rPr lang="en-US" altLang="en-US" sz="1477" i="1" dirty="0"/>
              <a:t>/ proses </a:t>
            </a:r>
            <a:r>
              <a:rPr lang="en-US" altLang="en-US" sz="1477" i="1" dirty="0" err="1"/>
              <a:t>tidak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sesuai</a:t>
            </a:r>
            <a:r>
              <a:rPr lang="en-US" altLang="en-US" sz="1477" i="1" dirty="0"/>
              <a:t>, </a:t>
            </a:r>
            <a:r>
              <a:rPr lang="en-US" altLang="en-US" sz="1477" i="1" dirty="0" err="1"/>
              <a:t>Manajemen</a:t>
            </a:r>
            <a:r>
              <a:rPr lang="en-US" altLang="en-US" sz="1477" i="1" dirty="0"/>
              <a:t> yang </a:t>
            </a:r>
            <a:r>
              <a:rPr lang="en-US" altLang="en-US" sz="1477" i="1" dirty="0" err="1"/>
              <a:t>mempunyai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tanggung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jawab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dan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wewenang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untuk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tindakan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perbaikan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harus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segera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diinformasikan</a:t>
            </a:r>
            <a:r>
              <a:rPr lang="en-US" altLang="en-US" sz="1477" i="1" dirty="0"/>
              <a:t>.</a:t>
            </a:r>
          </a:p>
          <a:p>
            <a:pPr lvl="1" algn="just"/>
            <a:r>
              <a:rPr lang="en-US" altLang="en-US" sz="1477" i="1" dirty="0" err="1"/>
              <a:t>Karyawan</a:t>
            </a:r>
            <a:r>
              <a:rPr lang="en-US" altLang="en-US" sz="1477" i="1" dirty="0"/>
              <a:t> yang </a:t>
            </a:r>
            <a:r>
              <a:rPr lang="en-US" altLang="en-US" sz="1477" i="1" dirty="0" err="1"/>
              <a:t>bertanggung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jawab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terhadap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kesesuaian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persyaratan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produk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mempunyai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wewenang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menghentikan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produksi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untuk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memperbaiki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masalah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kualitas</a:t>
            </a:r>
            <a:r>
              <a:rPr lang="en-US" altLang="en-US" sz="1477" i="1" dirty="0"/>
              <a:t>.</a:t>
            </a:r>
          </a:p>
          <a:p>
            <a:pPr lvl="1" algn="just"/>
            <a:r>
              <a:rPr lang="en-US" altLang="en-US" sz="1477" i="1" dirty="0"/>
              <a:t>Proses </a:t>
            </a:r>
            <a:r>
              <a:rPr lang="en-US" altLang="en-US" sz="1477" i="1" dirty="0" err="1"/>
              <a:t>produksi</a:t>
            </a:r>
            <a:r>
              <a:rPr lang="en-US" altLang="en-US" sz="1477" i="1" dirty="0"/>
              <a:t> yang </a:t>
            </a:r>
            <a:r>
              <a:rPr lang="en-US" altLang="en-US" sz="1477" i="1" dirty="0" err="1"/>
              <a:t>terdiri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dari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beberapa</a:t>
            </a:r>
            <a:r>
              <a:rPr lang="en-US" altLang="en-US" sz="1477" i="1" dirty="0"/>
              <a:t> shift </a:t>
            </a:r>
            <a:r>
              <a:rPr lang="en-US" altLang="en-US" sz="1477" i="1" dirty="0" err="1"/>
              <a:t>harus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disertai</a:t>
            </a:r>
            <a:r>
              <a:rPr lang="en-US" altLang="en-US" sz="1477" i="1" dirty="0"/>
              <a:t> orang yang </a:t>
            </a:r>
            <a:r>
              <a:rPr lang="en-US" altLang="en-US" sz="1477" i="1" dirty="0" err="1"/>
              <a:t>bertanggung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jawab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terhadap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pemenuhan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persyaratan</a:t>
            </a:r>
            <a:r>
              <a:rPr lang="en-US" altLang="en-US" sz="1477" i="1" dirty="0"/>
              <a:t> </a:t>
            </a:r>
            <a:r>
              <a:rPr lang="en-US" altLang="en-US" sz="1477" i="1" dirty="0" err="1"/>
              <a:t>produk</a:t>
            </a:r>
            <a:r>
              <a:rPr lang="en-US" altLang="en-US" sz="1477" i="1" dirty="0"/>
              <a:t>.</a:t>
            </a:r>
          </a:p>
          <a:p>
            <a:pPr algn="just"/>
            <a:endParaRPr lang="en-US" sz="1662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E1FDF5-B044-45C3-994C-5896DF95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335217" y="184272"/>
            <a:ext cx="5286573" cy="84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215" b="1" kern="0" dirty="0" err="1">
                <a:solidFill>
                  <a:srgbClr val="000000"/>
                </a:solidFill>
              </a:rPr>
              <a:t>Tanggung</a:t>
            </a:r>
            <a:r>
              <a:rPr lang="en-US" sz="2215" b="1" kern="0" dirty="0">
                <a:solidFill>
                  <a:srgbClr val="000000"/>
                </a:solidFill>
              </a:rPr>
              <a:t> </a:t>
            </a:r>
            <a:r>
              <a:rPr lang="en-US" sz="2215" b="1" kern="0" dirty="0" err="1">
                <a:solidFill>
                  <a:srgbClr val="000000"/>
                </a:solidFill>
              </a:rPr>
              <a:t>Jawab</a:t>
            </a:r>
            <a:r>
              <a:rPr lang="en-US" sz="2215" b="1" kern="0" dirty="0">
                <a:solidFill>
                  <a:srgbClr val="000000"/>
                </a:solidFill>
              </a:rPr>
              <a:t> </a:t>
            </a:r>
            <a:r>
              <a:rPr lang="en-US" sz="2215" b="1" kern="0" dirty="0" err="1">
                <a:solidFill>
                  <a:srgbClr val="000000"/>
                </a:solidFill>
              </a:rPr>
              <a:t>dan</a:t>
            </a:r>
            <a:r>
              <a:rPr lang="en-US" sz="2215" b="1" kern="0" dirty="0">
                <a:solidFill>
                  <a:srgbClr val="000000"/>
                </a:solidFill>
              </a:rPr>
              <a:t> </a:t>
            </a:r>
            <a:r>
              <a:rPr lang="en-US" sz="2215" b="1" kern="0" dirty="0" err="1">
                <a:solidFill>
                  <a:srgbClr val="000000"/>
                </a:solidFill>
              </a:rPr>
              <a:t>Wewenang</a:t>
            </a:r>
            <a:r>
              <a:rPr lang="en-US" sz="2215" b="1" kern="0" dirty="0">
                <a:solidFill>
                  <a:srgbClr val="000000"/>
                </a:solidFill>
              </a:rPr>
              <a:t> (</a:t>
            </a:r>
            <a:r>
              <a:rPr lang="en-US" sz="2215" b="1" kern="0" dirty="0" err="1">
                <a:solidFill>
                  <a:srgbClr val="000000"/>
                </a:solidFill>
              </a:rPr>
              <a:t>Tambahan</a:t>
            </a:r>
            <a:r>
              <a:rPr lang="en-US" sz="2215" b="1" kern="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352" r="23944"/>
          <a:stretch/>
        </p:blipFill>
        <p:spPr>
          <a:xfrm>
            <a:off x="388605" y="254978"/>
            <a:ext cx="2665257" cy="3385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87771" y="3358663"/>
            <a:ext cx="1065533" cy="1055077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9364" y="3886201"/>
            <a:ext cx="844062" cy="773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2881" y="4051789"/>
            <a:ext cx="373197" cy="361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89304" y="3705225"/>
            <a:ext cx="373197" cy="361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rgbClr val="FFFFFF"/>
              </a:solidFill>
            </a:endParaRPr>
          </a:p>
        </p:txBody>
      </p:sp>
      <p:pic>
        <p:nvPicPr>
          <p:cNvPr id="13" name="Picture 2" descr="D:\H_Miscelleneous\File dari shared doc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4" y="6183924"/>
            <a:ext cx="1617785" cy="55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90DC75-8511-401D-90CA-B77A1D71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2238937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ning 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75659" y="69291"/>
            <a:ext cx="5240908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95014" y="69291"/>
            <a:ext cx="41641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8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mpact"/>
                <a:cs typeface="Impact"/>
              </a:rPr>
              <a:t>PLANNING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6" y="69291"/>
            <a:ext cx="1319714" cy="45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31719" y="1518466"/>
            <a:ext cx="50907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b="1" dirty="0"/>
              <a:t>Planning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menangani</a:t>
            </a:r>
            <a:r>
              <a:rPr lang="en-US" b="1" dirty="0"/>
              <a:t> RISIKO &amp;PELUANG</a:t>
            </a:r>
          </a:p>
          <a:p>
            <a:pPr marL="282575" lvl="1"/>
            <a:r>
              <a:rPr lang="en-US" dirty="0"/>
              <a:t>Goal :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PENCEGAHAN</a:t>
            </a:r>
          </a:p>
          <a:p>
            <a:pPr marL="282575"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Planning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menjadi</a:t>
            </a:r>
            <a:r>
              <a:rPr lang="en-US" b="1" dirty="0"/>
              <a:t>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baik</a:t>
            </a:r>
            <a:endParaRPr lang="en-US" b="1" dirty="0"/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tingkatan</a:t>
            </a:r>
            <a:r>
              <a:rPr lang="en-US" dirty="0"/>
              <a:t> </a:t>
            </a:r>
            <a:r>
              <a:rPr lang="en-US" dirty="0" err="1"/>
              <a:t>terkait</a:t>
            </a:r>
            <a:endParaRPr lang="en-US" dirty="0"/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Membuat</a:t>
            </a:r>
            <a:r>
              <a:rPr lang="en-US" dirty="0"/>
              <a:t> program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endParaRPr lang="en-US" dirty="0"/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lingkungan</a:t>
            </a:r>
            <a:endParaRPr lang="en-US" dirty="0"/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kewajiban</a:t>
            </a:r>
            <a:r>
              <a:rPr lang="en-US" dirty="0"/>
              <a:t> </a:t>
            </a:r>
            <a:r>
              <a:rPr lang="en-US" dirty="0" err="1"/>
              <a:t>penaatan</a:t>
            </a:r>
            <a:endParaRPr lang="en-US" dirty="0"/>
          </a:p>
          <a:p>
            <a:pPr marL="571500" indent="-285750">
              <a:buFont typeface="Wingdings" charset="2"/>
              <a:buChar char="§"/>
            </a:pPr>
            <a:endParaRPr lang="en-US" dirty="0"/>
          </a:p>
          <a:p>
            <a:pPr marL="285750" indent="-285750">
              <a:buFont typeface="+mj-lt"/>
              <a:buAutoNum type="arabicPeriod" startAt="3"/>
            </a:pPr>
            <a:r>
              <a:rPr lang="en-US" b="1" dirty="0" err="1"/>
              <a:t>Rencana</a:t>
            </a:r>
            <a:r>
              <a:rPr lang="en-US" b="1" dirty="0"/>
              <a:t> </a:t>
            </a:r>
            <a:r>
              <a:rPr lang="en-US" b="1" dirty="0" err="1"/>
              <a:t>tindakan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mengatasi</a:t>
            </a:r>
            <a:r>
              <a:rPr lang="en-US" b="1" dirty="0"/>
              <a:t> :</a:t>
            </a:r>
          </a:p>
          <a:p>
            <a:pPr marL="577850" lvl="1" indent="-285750">
              <a:buFont typeface="Arial"/>
              <a:buChar char="•"/>
            </a:pP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  <a:p>
            <a:pPr marL="577850" lvl="1" indent="-285750">
              <a:buFont typeface="Arial"/>
              <a:buChar char="•"/>
            </a:pPr>
            <a:r>
              <a:rPr lang="en-US" dirty="0" err="1"/>
              <a:t>Kewajiban</a:t>
            </a:r>
            <a:r>
              <a:rPr lang="en-US" dirty="0"/>
              <a:t> </a:t>
            </a:r>
            <a:r>
              <a:rPr lang="en-US" dirty="0" err="1"/>
              <a:t>penaatan</a:t>
            </a:r>
            <a:endParaRPr lang="en-US" dirty="0"/>
          </a:p>
          <a:p>
            <a:pPr marL="571500" indent="-285750">
              <a:buFont typeface="Wingdings" charset="2"/>
              <a:buChar char="§"/>
            </a:pP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peluang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79A41-A06E-4921-88F5-8376ABB1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731FF3-8160-4A96-A59D-F8185668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92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5408357" cy="1089660"/>
          </a:xfrm>
        </p:spPr>
        <p:txBody>
          <a:bodyPr>
            <a:normAutofit/>
          </a:bodyPr>
          <a:lstStyle/>
          <a:p>
            <a:r>
              <a:rPr lang="en-US" sz="4000" dirty="0" err="1"/>
              <a:t>Apakah</a:t>
            </a:r>
            <a:r>
              <a:rPr lang="en-US" sz="4000" dirty="0"/>
              <a:t> </a:t>
            </a:r>
            <a:r>
              <a:rPr lang="en-US" sz="4000" dirty="0" err="1"/>
              <a:t>risiko</a:t>
            </a:r>
            <a:r>
              <a:rPr lang="en-US" sz="4000" dirty="0"/>
              <a:t> </a:t>
            </a:r>
            <a:r>
              <a:rPr lang="en-US" sz="4000" dirty="0" err="1"/>
              <a:t>itu</a:t>
            </a:r>
            <a:r>
              <a:rPr lang="en-US" sz="4000" dirty="0"/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33512" y="1140760"/>
            <a:ext cx="6686550" cy="764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Konsep</a:t>
            </a:r>
            <a:r>
              <a:rPr lang="en-US" sz="2800" dirty="0"/>
              <a:t> “Problem” versus “Risk”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248400"/>
            <a:ext cx="990600" cy="401638"/>
          </a:xfrm>
        </p:spPr>
        <p:txBody>
          <a:bodyPr/>
          <a:lstStyle/>
          <a:p>
            <a:fld id="{7589D4B7-21C6-42E7-8889-C9226445732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187" y="1724561"/>
            <a:ext cx="373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Problem/</a:t>
            </a:r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Krisis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Terjadi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masa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lalu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0587" y="1724561"/>
            <a:ext cx="4900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000" dirty="0">
                <a:solidFill>
                  <a:srgbClr val="FF0000"/>
                </a:solidFill>
                <a:ea typeface="Helvetica Neue Light" pitchFamily="2" charset="2"/>
                <a:cs typeface="Helvetica Neue Light" pitchFamily="2" charset="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Berdampak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pada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masa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depan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Akibat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keputusan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/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aktivitas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saat</a:t>
            </a:r>
            <a:r>
              <a:rPr lang="en-US" sz="20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000" dirty="0" err="1">
                <a:ea typeface="Helvetica Neue Light" pitchFamily="2" charset="2"/>
                <a:cs typeface="Helvetica Neue Light" pitchFamily="2" charset="2"/>
              </a:rPr>
              <a:t>ini</a:t>
            </a:r>
            <a:endParaRPr lang="en-US" sz="2000" dirty="0">
              <a:ea typeface="Helvetica Neue Light" pitchFamily="2" charset="2"/>
              <a:cs typeface="Helvetica Neue Light" pitchFamily="2" charset="2"/>
            </a:endParaRPr>
          </a:p>
        </p:txBody>
      </p:sp>
      <p:pic>
        <p:nvPicPr>
          <p:cNvPr id="252929" name="Picture 1" descr="E:\RIZAL DESIGN\CRMS\Presentation Template\ISO 31000 Fundamental\Other\Table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6379" y="3315211"/>
            <a:ext cx="6468415" cy="2872581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D6E33E-CB8C-4F61-B86F-4AE21524564E}"/>
              </a:ext>
            </a:extLst>
          </p:cNvPr>
          <p:cNvSpPr/>
          <p:nvPr/>
        </p:nvSpPr>
        <p:spPr>
          <a:xfrm>
            <a:off x="273269" y="913091"/>
            <a:ext cx="73152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333AE-C0B6-409A-BD28-117EE5323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26" y="236743"/>
            <a:ext cx="1820874" cy="664488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8674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integrasi IATF 16949 dan ISO 14001 1/Rev 01(c) Copyright, Sentral Sistem Des 2017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3"/>
          <p:cNvSpPr>
            <a:spLocks noGrp="1"/>
          </p:cNvSpPr>
          <p:nvPr>
            <p:ph type="title"/>
          </p:nvPr>
        </p:nvSpPr>
        <p:spPr>
          <a:xfrm>
            <a:off x="459043" y="282002"/>
            <a:ext cx="5408357" cy="9906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C00000"/>
                </a:solidFill>
              </a:rPr>
              <a:t>Apakah</a:t>
            </a:r>
            <a:r>
              <a:rPr lang="en-US" sz="5400" b="1" dirty="0">
                <a:solidFill>
                  <a:srgbClr val="C00000"/>
                </a:solidFill>
              </a:rPr>
              <a:t> </a:t>
            </a:r>
            <a:r>
              <a:rPr lang="en-US" sz="5400" b="1" dirty="0" err="1">
                <a:solidFill>
                  <a:srgbClr val="C00000"/>
                </a:solidFill>
              </a:rPr>
              <a:t>risiko</a:t>
            </a:r>
            <a:r>
              <a:rPr lang="en-US" sz="5400" b="1" dirty="0">
                <a:solidFill>
                  <a:srgbClr val="C00000"/>
                </a:solidFill>
              </a:rPr>
              <a:t> </a:t>
            </a:r>
            <a:r>
              <a:rPr lang="en-US" sz="5400" b="1" dirty="0" err="1">
                <a:solidFill>
                  <a:srgbClr val="C00000"/>
                </a:solidFill>
              </a:rPr>
              <a:t>itu</a:t>
            </a:r>
            <a:r>
              <a:rPr lang="en-US" sz="5400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7671038" cy="852478"/>
          </a:xfrm>
          <a:ln w="952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2400" dirty="0"/>
              <a:t>Keterkaitan antara Sasaran, Ketidakpastian dan Risiko</a:t>
            </a:r>
            <a:r>
              <a:rPr lang="en-US" sz="2400" dirty="0"/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D4B7-21C6-42E7-8889-C9226445732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5052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400" b="1" dirty="0">
                <a:ea typeface="Helvetica Neue Light" pitchFamily="2" charset="2"/>
                <a:cs typeface="Helvetica Neue Light" pitchFamily="2" charset="2"/>
              </a:rPr>
              <a:t>ISU/ PERISTIWA SAAT INI</a:t>
            </a:r>
          </a:p>
          <a:p>
            <a:pPr algn="ctr">
              <a:lnSpc>
                <a:spcPts val="2400"/>
              </a:lnSpc>
            </a:pPr>
            <a:r>
              <a:rPr lang="en-US" sz="1400" b="1" dirty="0">
                <a:ea typeface="Helvetica Neue Light" pitchFamily="2" charset="2"/>
                <a:cs typeface="Helvetica Neue Light" pitchFamily="2" charset="2"/>
              </a:rPr>
              <a:t>DAN </a:t>
            </a:r>
          </a:p>
          <a:p>
            <a:pPr algn="ctr">
              <a:lnSpc>
                <a:spcPts val="2400"/>
              </a:lnSpc>
            </a:pPr>
            <a:r>
              <a:rPr lang="en-US" sz="1400" b="1" dirty="0">
                <a:ea typeface="Helvetica Neue Light" pitchFamily="2" charset="2"/>
                <a:cs typeface="Helvetica Neue Light" pitchFamily="2" charset="2"/>
              </a:rPr>
              <a:t>BEBERAPA TAHUN KEDEPAN </a:t>
            </a:r>
            <a:endParaRPr lang="id-ID" sz="1400" b="1" dirty="0">
              <a:ea typeface="Helvetica Neue Light" pitchFamily="2" charset="2"/>
              <a:cs typeface="Helvetica Neue Light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12453" y="4082618"/>
            <a:ext cx="4287245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12453" y="3007393"/>
            <a:ext cx="4287245" cy="2078172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0" y="51054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ea typeface="Helvetica Neue Light" pitchFamily="2" charset="2"/>
                <a:cs typeface="Helvetica Neue Light" pitchFamily="2" charset="2"/>
              </a:rPr>
              <a:t>Ketidakpastian</a:t>
            </a:r>
            <a:endParaRPr lang="id-ID" dirty="0">
              <a:ea typeface="Helvetica Neue Light" pitchFamily="2" charset="2"/>
              <a:cs typeface="Helvetica Neue Light" pitchFamily="2" charset="2"/>
            </a:endParaRPr>
          </a:p>
        </p:txBody>
      </p:sp>
      <p:grpSp>
        <p:nvGrpSpPr>
          <p:cNvPr id="2" name="Group 73"/>
          <p:cNvGrpSpPr/>
          <p:nvPr/>
        </p:nvGrpSpPr>
        <p:grpSpPr>
          <a:xfrm>
            <a:off x="4224376" y="4314632"/>
            <a:ext cx="1033424" cy="719831"/>
            <a:chOff x="3779558" y="4351731"/>
            <a:chExt cx="1301789" cy="798141"/>
          </a:xfrm>
        </p:grpSpPr>
        <p:grpSp>
          <p:nvGrpSpPr>
            <p:cNvPr id="4" name="Group 72"/>
            <p:cNvGrpSpPr/>
            <p:nvPr/>
          </p:nvGrpSpPr>
          <p:grpSpPr>
            <a:xfrm>
              <a:off x="3949445" y="4351731"/>
              <a:ext cx="433974" cy="533170"/>
              <a:chOff x="3949445" y="4351731"/>
              <a:chExt cx="433974" cy="533170"/>
            </a:xfrm>
          </p:grpSpPr>
          <p:sp>
            <p:nvSpPr>
              <p:cNvPr id="14" name="TextBox 13"/>
              <p:cNvSpPr txBox="1"/>
              <p:nvPr/>
            </p:nvSpPr>
            <p:spPr>
              <a:xfrm rot="10800000">
                <a:off x="4021564" y="4373012"/>
                <a:ext cx="361855" cy="511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400" b="1" dirty="0">
                    <a:solidFill>
                      <a:srgbClr val="FF0000"/>
                    </a:solidFill>
                    <a:ea typeface="Helvetica Neue Light" pitchFamily="2" charset="2"/>
                    <a:cs typeface="Helvetica Neue Light" pitchFamily="2" charset="2"/>
                  </a:rPr>
                  <a:t>-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49445" y="4351731"/>
                <a:ext cx="432048" cy="45121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779558" y="4774487"/>
              <a:ext cx="1301789" cy="37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DAMPAK</a:t>
              </a:r>
              <a:endParaRPr lang="id-ID" sz="1600" dirty="0">
                <a:ea typeface="Helvetica Neue Light" pitchFamily="2" charset="2"/>
                <a:cs typeface="Helvetica Neue Light" pitchFamily="2" charset="2"/>
              </a:endParaRPr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4191668" y="3048002"/>
            <a:ext cx="1033424" cy="803651"/>
            <a:chOff x="3702050" y="2947303"/>
            <a:chExt cx="1301789" cy="891080"/>
          </a:xfrm>
        </p:grpSpPr>
        <p:sp>
          <p:nvSpPr>
            <p:cNvPr id="17" name="TextBox 16"/>
            <p:cNvSpPr txBox="1"/>
            <p:nvPr/>
          </p:nvSpPr>
          <p:spPr>
            <a:xfrm>
              <a:off x="3702050" y="2947303"/>
              <a:ext cx="1301789" cy="37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DAMPAK</a:t>
              </a:r>
              <a:endParaRPr lang="id-ID" sz="1600" dirty="0">
                <a:ea typeface="Helvetica Neue Light" pitchFamily="2" charset="2"/>
                <a:cs typeface="Helvetica Neue Light" pitchFamily="2" charset="2"/>
              </a:endParaRPr>
            </a:p>
          </p:txBody>
        </p:sp>
        <p:grpSp>
          <p:nvGrpSpPr>
            <p:cNvPr id="11" name="Group 70"/>
            <p:cNvGrpSpPr/>
            <p:nvPr/>
          </p:nvGrpSpPr>
          <p:grpSpPr>
            <a:xfrm>
              <a:off x="3949445" y="3285262"/>
              <a:ext cx="468512" cy="553121"/>
              <a:chOff x="3949445" y="3285262"/>
              <a:chExt cx="468512" cy="55312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959177" y="3285262"/>
                <a:ext cx="458780" cy="511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400" b="1" dirty="0">
                    <a:solidFill>
                      <a:schemeClr val="accent1">
                        <a:lumMod val="75000"/>
                      </a:schemeClr>
                    </a:solidFill>
                    <a:ea typeface="Helvetica Neue Light" pitchFamily="2" charset="2"/>
                    <a:cs typeface="Helvetica Neue Light" pitchFamily="2" charset="2"/>
                  </a:rPr>
                  <a:t>+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49445" y="3380852"/>
                <a:ext cx="432048" cy="4575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</p:grpSp>
      <p:sp>
        <p:nvSpPr>
          <p:cNvPr id="21" name="Freeform 20"/>
          <p:cNvSpPr/>
          <p:nvPr/>
        </p:nvSpPr>
        <p:spPr>
          <a:xfrm>
            <a:off x="2137783" y="3024830"/>
            <a:ext cx="2247926" cy="678549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prstDash val="sysDash"/>
            <a:headEnd type="triangl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138432" y="4407019"/>
            <a:ext cx="2247926" cy="678549"/>
          </a:xfrm>
          <a:custGeom>
            <a:avLst/>
            <a:gdLst>
              <a:gd name="connsiteX0" fmla="*/ 2831690 w 2831690"/>
              <a:gd name="connsiteY0" fmla="*/ 693375 h 752368"/>
              <a:gd name="connsiteX1" fmla="*/ 1076632 w 2831690"/>
              <a:gd name="connsiteY1" fmla="*/ 201 h 752368"/>
              <a:gd name="connsiteX2" fmla="*/ 0 w 2831690"/>
              <a:gd name="connsiteY2" fmla="*/ 752368 h 7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1690" h="752368">
                <a:moveTo>
                  <a:pt x="2831690" y="693375"/>
                </a:moveTo>
                <a:cubicBezTo>
                  <a:pt x="2190135" y="341872"/>
                  <a:pt x="1548580" y="-9631"/>
                  <a:pt x="1076632" y="201"/>
                </a:cubicBezTo>
                <a:cubicBezTo>
                  <a:pt x="604684" y="10033"/>
                  <a:pt x="302342" y="381200"/>
                  <a:pt x="0" y="752368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 rot="2637726">
            <a:off x="1870265" y="4750520"/>
            <a:ext cx="1031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ea typeface="Helvetica Neue Light" pitchFamily="2" charset="2"/>
                <a:cs typeface="Helvetica Neue Light" pitchFamily="2" charset="2"/>
              </a:rPr>
              <a:t>Identifikasi</a:t>
            </a:r>
            <a:endParaRPr lang="id-ID" sz="14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 rot="18829117">
            <a:off x="1880370" y="2937025"/>
            <a:ext cx="1031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ea typeface="Helvetica Neue Light" pitchFamily="2" charset="2"/>
                <a:cs typeface="Helvetica Neue Light" pitchFamily="2" charset="2"/>
              </a:rPr>
              <a:t>Identifikasi</a:t>
            </a:r>
            <a:endParaRPr lang="id-ID" sz="14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725242" y="2663533"/>
            <a:ext cx="2318174" cy="973343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prstDash val="sysDash"/>
            <a:headEnd type="none" w="med" len="med"/>
            <a:tailEnd type="triangle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 rot="1211222">
            <a:off x="6187297" y="2831006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ea typeface="Helvetica Neue Light" pitchFamily="2" charset="2"/>
                <a:cs typeface="Helvetica Neue Light" pitchFamily="2" charset="2"/>
              </a:rPr>
              <a:t>Diukur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86600" y="3124200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KPI/ Project Delivery/ </a:t>
            </a:r>
          </a:p>
          <a:p>
            <a:pPr algn="ctr"/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Visi/ dll</a:t>
            </a:r>
          </a:p>
        </p:txBody>
      </p:sp>
      <p:sp>
        <p:nvSpPr>
          <p:cNvPr id="28" name="Freeform 27"/>
          <p:cNvSpPr/>
          <p:nvPr/>
        </p:nvSpPr>
        <p:spPr>
          <a:xfrm>
            <a:off x="4736301" y="4501886"/>
            <a:ext cx="2318174" cy="973343"/>
          </a:xfrm>
          <a:custGeom>
            <a:avLst/>
            <a:gdLst>
              <a:gd name="connsiteX0" fmla="*/ 0 w 2920181"/>
              <a:gd name="connsiteY0" fmla="*/ 1079233 h 1079233"/>
              <a:gd name="connsiteX1" fmla="*/ 1489587 w 2920181"/>
              <a:gd name="connsiteY1" fmla="*/ 32098 h 1079233"/>
              <a:gd name="connsiteX2" fmla="*/ 2920181 w 2920181"/>
              <a:gd name="connsiteY2" fmla="*/ 371311 h 107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1" h="1079233">
                <a:moveTo>
                  <a:pt x="0" y="1079233"/>
                </a:moveTo>
                <a:cubicBezTo>
                  <a:pt x="501445" y="614659"/>
                  <a:pt x="1002890" y="150085"/>
                  <a:pt x="1489587" y="32098"/>
                </a:cubicBezTo>
                <a:cubicBezTo>
                  <a:pt x="1976284" y="-85889"/>
                  <a:pt x="2448232" y="142711"/>
                  <a:pt x="2920181" y="371311"/>
                </a:cubicBezTo>
              </a:path>
            </a:pathLst>
          </a:custGeom>
          <a:noFill/>
          <a:ln w="9525">
            <a:solidFill>
              <a:srgbClr val="FF0000"/>
            </a:solidFill>
            <a:prstDash val="sysDash"/>
            <a:headEnd type="none" w="med" len="med"/>
            <a:tailEnd type="triangle" w="med" len="med"/>
          </a:ln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2600" y="5867400"/>
            <a:ext cx="2837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ƒ(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Likelihood</a:t>
            </a:r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,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Consequence)</a:t>
            </a:r>
            <a:r>
              <a:rPr lang="id-ID" sz="1600" dirty="0">
                <a:ea typeface="Helvetica Neue Light" pitchFamily="2" charset="2"/>
                <a:cs typeface="Helvetica Neue Light" pitchFamily="2" charset="2"/>
              </a:rPr>
              <a:t> ?</a:t>
            </a:r>
          </a:p>
        </p:txBody>
      </p:sp>
      <p:grpSp>
        <p:nvGrpSpPr>
          <p:cNvPr id="12" name="Group 14"/>
          <p:cNvGrpSpPr/>
          <p:nvPr/>
        </p:nvGrpSpPr>
        <p:grpSpPr>
          <a:xfrm>
            <a:off x="6842560" y="3656825"/>
            <a:ext cx="1082348" cy="830343"/>
            <a:chOff x="7416263" y="3388931"/>
            <a:chExt cx="1363424" cy="920676"/>
          </a:xfrm>
        </p:grpSpPr>
        <p:sp>
          <p:nvSpPr>
            <p:cNvPr id="31" name="TextBox 30"/>
            <p:cNvSpPr txBox="1"/>
            <p:nvPr/>
          </p:nvSpPr>
          <p:spPr>
            <a:xfrm>
              <a:off x="7416263" y="3388931"/>
              <a:ext cx="1363424" cy="416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1" dirty="0" err="1">
                  <a:solidFill>
                    <a:srgbClr val="C00000"/>
                  </a:solidFill>
                  <a:ea typeface="Helvetica Neue Light" pitchFamily="2" charset="2"/>
                  <a:cs typeface="Helvetica Neue Light" pitchFamily="2" charset="2"/>
                </a:rPr>
                <a:t>Sasaran</a:t>
              </a:r>
              <a:endParaRPr lang="id-ID" b="1" dirty="0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34545" y="3645025"/>
              <a:ext cx="975720" cy="416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1" dirty="0">
                  <a:solidFill>
                    <a:srgbClr val="C00000"/>
                  </a:solidFill>
                  <a:ea typeface="Helvetica Neue Light" pitchFamily="2" charset="2"/>
                  <a:cs typeface="Helvetica Neue Light" pitchFamily="2" charset="2"/>
                </a:rPr>
                <a:t>masa</a:t>
              </a:r>
              <a:endParaRPr lang="id-ID" b="1" dirty="0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09422" y="3892986"/>
              <a:ext cx="1088800" cy="416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1" dirty="0" err="1">
                  <a:solidFill>
                    <a:srgbClr val="C00000"/>
                  </a:solidFill>
                  <a:ea typeface="Helvetica Neue Light" pitchFamily="2" charset="2"/>
                  <a:cs typeface="Helvetica Neue Light" pitchFamily="2" charset="2"/>
                </a:rPr>
                <a:t>depan</a:t>
              </a:r>
              <a:endParaRPr lang="id-ID" b="1" dirty="0">
                <a:solidFill>
                  <a:srgbClr val="C00000"/>
                </a:solidFill>
                <a:ea typeface="Helvetica Neue Light" pitchFamily="2" charset="2"/>
                <a:cs typeface="Helvetica Neue Light" pitchFamily="2" charset="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 rot="20447347">
            <a:off x="6355678" y="536479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ea typeface="Helvetica Neue Light" pitchFamily="2" charset="2"/>
                <a:cs typeface="Helvetica Neue Light" pitchFamily="2" charset="2"/>
              </a:rPr>
              <a:t>Diukur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7134972" y="4542604"/>
            <a:ext cx="48100" cy="41039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12188" y="3810000"/>
            <a:ext cx="1564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Proses </a:t>
            </a:r>
            <a:endParaRPr lang="id-ID" sz="1600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3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8674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integrasi IATF 16949 dan ISO 14001 1/Rev 01(c) Copyright, Sentral Sistem Des 2017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BB7C7-0613-4503-BAE0-77F601FD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21" y="0"/>
            <a:ext cx="2273434" cy="14777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3C8E99-E0CB-4FFD-B7C4-7BEF740EEDB2}"/>
              </a:ext>
            </a:extLst>
          </p:cNvPr>
          <p:cNvSpPr/>
          <p:nvPr/>
        </p:nvSpPr>
        <p:spPr>
          <a:xfrm>
            <a:off x="301789" y="1272914"/>
            <a:ext cx="744872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576" y="201328"/>
            <a:ext cx="5408357" cy="990600"/>
          </a:xfrm>
        </p:spPr>
        <p:txBody>
          <a:bodyPr>
            <a:normAutofit/>
          </a:bodyPr>
          <a:lstStyle/>
          <a:p>
            <a:r>
              <a:rPr lang="en-US" sz="4000" dirty="0" err="1"/>
              <a:t>Apakah</a:t>
            </a:r>
            <a:r>
              <a:rPr lang="en-US" sz="4000" dirty="0"/>
              <a:t> </a:t>
            </a:r>
            <a:r>
              <a:rPr lang="en-US" sz="4000" dirty="0" err="1"/>
              <a:t>risiko</a:t>
            </a:r>
            <a:r>
              <a:rPr lang="en-US" sz="4000" dirty="0"/>
              <a:t> </a:t>
            </a:r>
            <a:r>
              <a:rPr lang="en-US" sz="4000" dirty="0" err="1"/>
              <a:t>itu</a:t>
            </a:r>
            <a:r>
              <a:rPr lang="en-US" sz="4000" dirty="0"/>
              <a:t>?</a:t>
            </a:r>
            <a:endParaRPr lang="id-ID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590B-1480-4409-A097-C4475AB35F63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69742" y="2300410"/>
            <a:ext cx="10441985" cy="4135279"/>
            <a:chOff x="364894" y="1447800"/>
            <a:chExt cx="9672707" cy="5436631"/>
          </a:xfrm>
        </p:grpSpPr>
        <p:grpSp>
          <p:nvGrpSpPr>
            <p:cNvPr id="5" name="Group 11"/>
            <p:cNvGrpSpPr/>
            <p:nvPr/>
          </p:nvGrpSpPr>
          <p:grpSpPr>
            <a:xfrm flipH="1">
              <a:off x="4899931" y="1447800"/>
              <a:ext cx="3932919" cy="3581400"/>
              <a:chOff x="990600" y="1828800"/>
              <a:chExt cx="3630387" cy="35814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90600" y="1828800"/>
                <a:ext cx="457200" cy="358140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400" b="1" dirty="0">
                    <a:ea typeface="Helvetica Neue Light" pitchFamily="2" charset="2"/>
                    <a:cs typeface="Helvetica Neue Light" pitchFamily="2" charset="2"/>
                  </a:rPr>
                  <a:t>DAMPAK NEGATIF/ POSITIF</a:t>
                </a: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1268187" y="2057400"/>
                <a:ext cx="3581400" cy="3124200"/>
              </a:xfrm>
              <a:prstGeom prst="triangle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grpSp>
          <p:nvGrpSpPr>
            <p:cNvPr id="6" name="Group 10"/>
            <p:cNvGrpSpPr/>
            <p:nvPr/>
          </p:nvGrpSpPr>
          <p:grpSpPr>
            <a:xfrm>
              <a:off x="1073151" y="1447800"/>
              <a:ext cx="3932919" cy="3581400"/>
              <a:chOff x="990600" y="1828800"/>
              <a:chExt cx="3630387" cy="35814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990600" y="1828800"/>
                <a:ext cx="457200" cy="3581400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400" b="1" dirty="0">
                    <a:ea typeface="Helvetica Neue Light" pitchFamily="2" charset="2"/>
                    <a:cs typeface="Helvetica Neue Light" pitchFamily="2" charset="2"/>
                  </a:rPr>
                  <a:t>SUMBER PENYEBAB</a:t>
                </a:r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1268187" y="2057400"/>
                <a:ext cx="3581400" cy="3124200"/>
              </a:xfrm>
              <a:prstGeom prst="triangle">
                <a:avLst>
                  <a:gd name="adj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a typeface="Helvetica Neue Light" pitchFamily="2" charset="2"/>
                  <a:cs typeface="Helvetica Neue Light" pitchFamily="2" charset="2"/>
                </a:endParaRPr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4457700" y="2667000"/>
              <a:ext cx="107315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7701" y="2831372"/>
              <a:ext cx="1073151" cy="68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Risk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EVENT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76620" y="2731193"/>
              <a:ext cx="2188172" cy="971118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Barrier, </a:t>
              </a:r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penghalang</a:t>
              </a:r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 </a:t>
              </a:r>
            </a:p>
            <a:p>
              <a:pPr algn="ctr"/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Untuk</a:t>
              </a:r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tidak</a:t>
              </a:r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terjadi</a:t>
              </a:r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 risk even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83782" y="2731193"/>
              <a:ext cx="2386771" cy="971118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Penghalang</a:t>
              </a:r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, </a:t>
              </a:r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untuk</a:t>
              </a:r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mengurangi</a:t>
              </a:r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dampak</a:t>
              </a:r>
              <a:r>
                <a:rPr lang="en-US" sz="1400" b="1" dirty="0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 yang </a:t>
              </a:r>
              <a:r>
                <a:rPr lang="en-US" sz="1400" b="1" dirty="0" err="1">
                  <a:solidFill>
                    <a:schemeClr val="bg1"/>
                  </a:solidFill>
                  <a:ea typeface="Helvetica Neue Light" pitchFamily="2" charset="2"/>
                  <a:cs typeface="Helvetica Neue Light" pitchFamily="2" charset="2"/>
                </a:rPr>
                <a:t>ditimbulkan</a:t>
              </a:r>
              <a:endParaRPr lang="en-US" sz="1400" b="1" dirty="0">
                <a:solidFill>
                  <a:schemeClr val="bg1"/>
                </a:solidFill>
                <a:ea typeface="Helvetica Neue Light" pitchFamily="2" charset="2"/>
                <a:cs typeface="Helvetica Neue Light" pitchFamily="2" charset="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8963" y="4243359"/>
              <a:ext cx="1962566" cy="109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Perlakuan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/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Mitigasi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/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untuk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mengendalikan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penyebab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94241" y="1529036"/>
              <a:ext cx="4235174" cy="76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Peristiwa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yang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memiliki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risiko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(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positif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/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negatif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) yang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berdampak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pada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</a:t>
              </a:r>
              <a:r>
                <a:rPr lang="en-US" sz="1600" dirty="0" err="1">
                  <a:ea typeface="Helvetica Neue Light" pitchFamily="2" charset="2"/>
                  <a:cs typeface="Helvetica Neue Light" pitchFamily="2" charset="2"/>
                </a:rPr>
                <a:t>tujuan</a:t>
              </a:r>
              <a:r>
                <a:rPr lang="en-US" sz="1600" dirty="0">
                  <a:ea typeface="Helvetica Neue Light" pitchFamily="2" charset="2"/>
                  <a:cs typeface="Helvetica Neue Light" pitchFamily="2" charset="2"/>
                </a:rPr>
                <a:t>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4894" y="5498071"/>
              <a:ext cx="1905828" cy="971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FREKUENSI  MUNCULNYA PENYEBAB</a:t>
              </a:r>
            </a:p>
          </p:txBody>
        </p:sp>
        <p:cxnSp>
          <p:nvCxnSpPr>
            <p:cNvPr id="18" name="Straight Arrow Connector 17"/>
            <p:cNvCxnSpPr>
              <a:stCxn id="17" idx="0"/>
              <a:endCxn id="22" idx="2"/>
            </p:cNvCxnSpPr>
            <p:nvPr/>
          </p:nvCxnSpPr>
          <p:spPr>
            <a:xfrm rot="5400000" flipH="1" flipV="1">
              <a:off x="1084869" y="5262140"/>
              <a:ext cx="468870" cy="299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847034" y="5511226"/>
              <a:ext cx="1488293" cy="68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Helvetica Neue Light" pitchFamily="2" charset="2"/>
                  <a:cs typeface="Helvetica Neue Light" pitchFamily="2" charset="2"/>
                </a:rPr>
                <a:t>KESERIUSAN DAMPAK</a:t>
              </a:r>
            </a:p>
          </p:txBody>
        </p:sp>
        <p:cxnSp>
          <p:nvCxnSpPr>
            <p:cNvPr id="20" name="Straight Arrow Connector 19"/>
            <p:cNvCxnSpPr>
              <a:stCxn id="19" idx="0"/>
              <a:endCxn id="24" idx="2"/>
            </p:cNvCxnSpPr>
            <p:nvPr/>
          </p:nvCxnSpPr>
          <p:spPr>
            <a:xfrm rot="16200000" flipV="1">
              <a:off x="8347177" y="5267222"/>
              <a:ext cx="482025" cy="598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653050" y="6437844"/>
              <a:ext cx="3384551" cy="4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6"/>
                  </a:solidFill>
                  <a:ea typeface="Helvetica Neue Light" pitchFamily="2" charset="2"/>
                  <a:cs typeface="Helvetica Neue Light" pitchFamily="2" charset="2"/>
                </a:rPr>
                <a:t>THE BOWTIE MODEL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905000" y="1524000"/>
            <a:ext cx="60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a typeface="Helvetica Neue Light" pitchFamily="2" charset="2"/>
                <a:cs typeface="Helvetica Neue Light" pitchFamily="2" charset="2"/>
              </a:rPr>
              <a:t>Multi </a:t>
            </a:r>
            <a:r>
              <a:rPr lang="en-US" sz="2000" b="1" dirty="0" err="1">
                <a:ea typeface="Helvetica Neue Light" pitchFamily="2" charset="2"/>
                <a:cs typeface="Helvetica Neue Light" pitchFamily="2" charset="2"/>
              </a:rPr>
              <a:t>sebab</a:t>
            </a:r>
            <a:r>
              <a:rPr lang="en-US" sz="2000" b="1" dirty="0">
                <a:ea typeface="Helvetica Neue Light" pitchFamily="2" charset="2"/>
                <a:cs typeface="Helvetica Neue Light" pitchFamily="2" charset="2"/>
              </a:rPr>
              <a:t> &amp; multi </a:t>
            </a:r>
            <a:r>
              <a:rPr lang="en-US" sz="2000" b="1" dirty="0" err="1">
                <a:ea typeface="Helvetica Neue Light" pitchFamily="2" charset="2"/>
                <a:cs typeface="Helvetica Neue Light" pitchFamily="2" charset="2"/>
              </a:rPr>
              <a:t>dampak</a:t>
            </a:r>
            <a:endParaRPr lang="en-US" sz="2000" b="1" dirty="0">
              <a:ea typeface="Helvetica Neue Light" pitchFamily="2" charset="2"/>
              <a:cs typeface="Helvetica Neue Light" pitchFamily="2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5400" y="1066800"/>
            <a:ext cx="756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 err="1">
                <a:ea typeface="Helvetica Neue Light" pitchFamily="2" charset="2"/>
                <a:cs typeface="Helvetica Neue Light" pitchFamily="2" charset="2"/>
              </a:rPr>
              <a:t>Definisi</a:t>
            </a:r>
            <a:r>
              <a:rPr lang="en-US" sz="2400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400" b="1" dirty="0" err="1">
                <a:ea typeface="Helvetica Neue Light" pitchFamily="2" charset="2"/>
                <a:cs typeface="Helvetica Neue Light" pitchFamily="2" charset="2"/>
              </a:rPr>
              <a:t>risiko</a:t>
            </a:r>
            <a:r>
              <a:rPr lang="en-US" sz="2400" b="1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2400" b="1" dirty="0" err="1">
                <a:ea typeface="Helvetica Neue Light" pitchFamily="2" charset="2"/>
                <a:cs typeface="Helvetica Neue Light" pitchFamily="2" charset="2"/>
              </a:rPr>
              <a:t>berdasarkan</a:t>
            </a:r>
            <a:r>
              <a:rPr lang="en-US" sz="2400" b="1" dirty="0">
                <a:ea typeface="Helvetica Neue Light" pitchFamily="2" charset="2"/>
                <a:cs typeface="Helvetica Neue Light" pitchFamily="2" charset="2"/>
              </a:rPr>
              <a:t> SNI ISO 31000</a:t>
            </a:r>
          </a:p>
        </p:txBody>
      </p:sp>
      <p:sp>
        <p:nvSpPr>
          <p:cNvPr id="2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8674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integrasi IATF 16949 dan ISO 14001 1/Rev 01(c) Copyright, Sentral Sistem Des 2017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3A4B1-E820-4EAE-87E5-C95D9A2DD0E1}"/>
              </a:ext>
            </a:extLst>
          </p:cNvPr>
          <p:cNvSpPr/>
          <p:nvPr/>
        </p:nvSpPr>
        <p:spPr>
          <a:xfrm>
            <a:off x="0" y="0"/>
            <a:ext cx="609600" cy="190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867400" y="4419600"/>
            <a:ext cx="21336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ea typeface="Helvetica Neue Light" pitchFamily="2" charset="2"/>
                <a:cs typeface="Helvetica Neue Light" pitchFamily="2" charset="2"/>
              </a:rPr>
              <a:t>Perlakuan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 / </a:t>
            </a:r>
            <a:r>
              <a:rPr lang="en-US" sz="1600" dirty="0" err="1">
                <a:ea typeface="Helvetica Neue Light" pitchFamily="2" charset="2"/>
                <a:cs typeface="Helvetica Neue Light" pitchFamily="2" charset="2"/>
              </a:rPr>
              <a:t>Mitigasi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 / </a:t>
            </a:r>
            <a:r>
              <a:rPr lang="en-US" sz="1600" dirty="0" err="1">
                <a:ea typeface="Helvetica Neue Light" pitchFamily="2" charset="2"/>
                <a:cs typeface="Helvetica Neue Light" pitchFamily="2" charset="2"/>
              </a:rPr>
              <a:t>untuk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600" dirty="0" err="1">
                <a:ea typeface="Helvetica Neue Light" pitchFamily="2" charset="2"/>
                <a:cs typeface="Helvetica Neue Light" pitchFamily="2" charset="2"/>
              </a:rPr>
              <a:t>mengendalikan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 </a:t>
            </a:r>
            <a:r>
              <a:rPr lang="en-US" sz="1600" dirty="0" err="1">
                <a:ea typeface="Helvetica Neue Light" pitchFamily="2" charset="2"/>
                <a:cs typeface="Helvetica Neue Light" pitchFamily="2" charset="2"/>
              </a:rPr>
              <a:t>penyebab</a:t>
            </a:r>
            <a:r>
              <a:rPr lang="en-US" sz="1600" dirty="0">
                <a:ea typeface="Helvetica Neue Light" pitchFamily="2" charset="2"/>
                <a:cs typeface="Helvetica Neue Light" pitchFamily="2" charset="2"/>
              </a:rPr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63248" y="563880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err="1"/>
              <a:t>Diintegrasikan</a:t>
            </a:r>
            <a:r>
              <a:rPr lang="en-US" u="sng" dirty="0"/>
              <a:t> </a:t>
            </a:r>
            <a:r>
              <a:rPr lang="en-US" u="sng" dirty="0" err="1"/>
              <a:t>ke</a:t>
            </a:r>
            <a:r>
              <a:rPr lang="en-US" u="sng" dirty="0"/>
              <a:t> </a:t>
            </a:r>
            <a:r>
              <a:rPr lang="en-US" u="sng" dirty="0" err="1"/>
              <a:t>dalam</a:t>
            </a:r>
            <a:r>
              <a:rPr lang="en-US" u="sng" dirty="0"/>
              <a:t> </a:t>
            </a:r>
            <a:r>
              <a:rPr lang="en-US" u="sng" dirty="0" err="1"/>
              <a:t>sistem</a:t>
            </a:r>
            <a:endParaRPr lang="en-US" u="sng" dirty="0"/>
          </a:p>
          <a:p>
            <a:pPr algn="ctr"/>
            <a:r>
              <a:rPr lang="en-US" u="sng" dirty="0" err="1"/>
              <a:t>Atau</a:t>
            </a:r>
            <a:r>
              <a:rPr lang="en-US" u="sng" dirty="0"/>
              <a:t> </a:t>
            </a:r>
            <a:r>
              <a:rPr lang="en-US" u="sng" dirty="0" err="1"/>
              <a:t>masuk</a:t>
            </a:r>
            <a:r>
              <a:rPr lang="en-US" u="sng" dirty="0"/>
              <a:t> </a:t>
            </a:r>
            <a:r>
              <a:rPr lang="en-US" u="sng" dirty="0" err="1"/>
              <a:t>dalam</a:t>
            </a:r>
            <a:r>
              <a:rPr lang="en-US" u="sng" dirty="0"/>
              <a:t> program </a:t>
            </a:r>
            <a:r>
              <a:rPr lang="en-US" u="sng" dirty="0" err="1"/>
              <a:t>kerja</a:t>
            </a:r>
            <a:r>
              <a:rPr lang="en-US" u="sng" dirty="0"/>
              <a:t>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810000" y="5334000"/>
            <a:ext cx="5334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 flipV="1">
            <a:off x="5791200" y="5334000"/>
            <a:ext cx="4572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Up Arrow 37"/>
          <p:cNvSpPr/>
          <p:nvPr/>
        </p:nvSpPr>
        <p:spPr>
          <a:xfrm>
            <a:off x="4876800" y="2895600"/>
            <a:ext cx="381000" cy="304800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4800" y="2133600"/>
            <a:ext cx="9372600" cy="426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TETAPKAN BARRIER/ PENGHALANG UNTUK RISK EVENT GANGGUAN SISTEM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 descr="http://ivan.lanin.org/blog/wp-content/uploads/2012/11/Contoh-analisis-bowtie-1024x501.png">
            <a:hlinkClick r:id="rId2"/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7696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14600" y="2057400"/>
            <a:ext cx="141577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Barier</a:t>
            </a:r>
            <a:r>
              <a:rPr lang="en-US" dirty="0"/>
              <a:t>, </a:t>
            </a:r>
          </a:p>
          <a:p>
            <a:pPr algn="ctr"/>
            <a:r>
              <a:rPr lang="en-US" dirty="0" err="1"/>
              <a:t>Penghalang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2057400"/>
            <a:ext cx="141577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Barier</a:t>
            </a:r>
            <a:r>
              <a:rPr lang="en-US" dirty="0"/>
              <a:t>, </a:t>
            </a:r>
          </a:p>
          <a:p>
            <a:pPr algn="ctr"/>
            <a:r>
              <a:rPr lang="en-US" dirty="0" err="1"/>
              <a:t>Penghalang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24200" y="55626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05CA7-4FE7-4613-8AD7-1B4FE22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"/>
            <a:ext cx="9906000" cy="6858001"/>
          </a:xfrm>
          <a:prstGeom prst="rect">
            <a:avLst/>
          </a:prstGeom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4605" y="4437111"/>
            <a:ext cx="2822658" cy="228436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BEF4F-276D-4448-BEA6-5232D50AF74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5600" y="152400"/>
            <a:ext cx="2956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6000" dirty="0" err="1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Kenapa</a:t>
            </a:r>
            <a:r>
              <a:rPr lang="en-US" sz="6000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 GAJAH </a:t>
            </a:r>
            <a:r>
              <a:rPr lang="en-US" sz="6000" dirty="0" err="1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tidak</a:t>
            </a:r>
            <a:r>
              <a:rPr lang="en-US" sz="6000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 </a:t>
            </a:r>
            <a:r>
              <a:rPr lang="en-US" sz="6000" dirty="0" err="1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lari</a:t>
            </a:r>
            <a:r>
              <a:rPr lang="en-US" sz="6000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Browallia New" panose="020B0604020202020204" pitchFamily="34" charset="-34"/>
              </a:rPr>
              <a:t> ? </a:t>
            </a:r>
            <a:endParaRPr lang="en-US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459F5E-DD35-487B-AB9A-D1EACCF2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0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535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u="sng" dirty="0"/>
              <a:t>T</a:t>
            </a:r>
            <a:r>
              <a:rPr lang="id-ID" sz="2800" u="sng" dirty="0"/>
              <a:t>indakan untuk mengatasi </a:t>
            </a:r>
            <a:r>
              <a:rPr lang="en-US" sz="2800" u="sng" dirty="0"/>
              <a:t>Re</a:t>
            </a:r>
            <a:r>
              <a:rPr lang="id-ID" sz="2800" u="sng" dirty="0"/>
              <a:t>siko dan </a:t>
            </a:r>
            <a:r>
              <a:rPr lang="en-US" sz="2800" u="sng" dirty="0"/>
              <a:t>P</a:t>
            </a:r>
            <a:r>
              <a:rPr lang="id-ID" sz="2800" u="sng" dirty="0"/>
              <a:t>eluang</a:t>
            </a:r>
            <a:r>
              <a:rPr lang="en-US" sz="2800" u="sng" dirty="0"/>
              <a:t> (6.1)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9554" y="1268762"/>
            <a:ext cx="8302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latin typeface="Calibri"/>
              </a:rPr>
              <a:t>Memahami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situasi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saat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merencanakan</a:t>
            </a:r>
            <a:r>
              <a:rPr lang="en-US" sz="1600" b="1" u="sng" dirty="0">
                <a:latin typeface="Calibri"/>
              </a:rPr>
              <a:t> SMML *</a:t>
            </a:r>
          </a:p>
          <a:p>
            <a:pPr marL="169863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latin typeface="Calibri"/>
              </a:rPr>
              <a:t>Organisasi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keterkaitannya</a:t>
            </a:r>
            <a:r>
              <a:rPr lang="en-US" sz="1600" dirty="0">
                <a:latin typeface="Calibri"/>
              </a:rPr>
              <a:t> (4.1)</a:t>
            </a:r>
          </a:p>
          <a:p>
            <a:pPr marL="169863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latin typeface="Calibri"/>
              </a:rPr>
              <a:t>Persyaratan</a:t>
            </a:r>
            <a:r>
              <a:rPr lang="en-US" sz="1600" dirty="0">
                <a:latin typeface="Calibri"/>
              </a:rPr>
              <a:t>, </a:t>
            </a:r>
            <a:r>
              <a:rPr lang="en-US" sz="1600" dirty="0" err="1">
                <a:latin typeface="Calibri"/>
              </a:rPr>
              <a:t>kebutuhan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harapan</a:t>
            </a:r>
            <a:r>
              <a:rPr lang="en-US" sz="1600" dirty="0">
                <a:latin typeface="Calibri"/>
              </a:rPr>
              <a:t>  </a:t>
            </a:r>
            <a:r>
              <a:rPr lang="en-US" sz="1600" dirty="0" err="1">
                <a:latin typeface="Calibri"/>
              </a:rPr>
              <a:t>kebutuhan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Pelanggan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pihak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terkait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lainnya</a:t>
            </a:r>
            <a:r>
              <a:rPr lang="en-US" sz="1600" dirty="0">
                <a:latin typeface="Calibri"/>
              </a:rPr>
              <a:t> (4.2)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4098" y="2171766"/>
            <a:ext cx="66402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latin typeface="Calibri"/>
              </a:rPr>
              <a:t>Mempertimbangkan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Resiko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dan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Peluang</a:t>
            </a:r>
            <a:r>
              <a:rPr lang="en-US" sz="1600" b="1" u="sng" dirty="0">
                <a:latin typeface="Calibri"/>
              </a:rPr>
              <a:t>  yang </a:t>
            </a:r>
            <a:r>
              <a:rPr lang="en-US" sz="1600" b="1" u="sng" dirty="0" err="1">
                <a:latin typeface="Calibri"/>
              </a:rPr>
              <a:t>perlu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ditujukan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untuk</a:t>
            </a:r>
            <a:r>
              <a:rPr lang="en-US" sz="1600" b="1" u="sng" dirty="0">
                <a:latin typeface="Calibri"/>
              </a:rPr>
              <a:t>  *</a:t>
            </a:r>
          </a:p>
          <a:p>
            <a:pPr marL="457200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latin typeface="Calibri"/>
              </a:rPr>
              <a:t>Memberi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jaminan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bahwa</a:t>
            </a:r>
            <a:r>
              <a:rPr lang="en-US" sz="1600" dirty="0">
                <a:latin typeface="Calibri"/>
              </a:rPr>
              <a:t> SMML </a:t>
            </a:r>
            <a:r>
              <a:rPr lang="en-US" sz="1600" dirty="0" err="1">
                <a:latin typeface="Calibri"/>
              </a:rPr>
              <a:t>dapat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mencapai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hasil</a:t>
            </a:r>
            <a:r>
              <a:rPr lang="en-US" sz="1600" dirty="0">
                <a:latin typeface="Calibri"/>
              </a:rPr>
              <a:t> yang </a:t>
            </a:r>
            <a:r>
              <a:rPr lang="en-US" sz="1600" dirty="0" err="1">
                <a:latin typeface="Calibri"/>
              </a:rPr>
              <a:t>diinginkan</a:t>
            </a:r>
            <a:r>
              <a:rPr lang="en-US" sz="1600" dirty="0">
                <a:latin typeface="Calibri"/>
              </a:rPr>
              <a:t> </a:t>
            </a:r>
          </a:p>
          <a:p>
            <a:pPr marL="457200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latin typeface="Calibri"/>
              </a:rPr>
              <a:t>Meningkatkan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dampak</a:t>
            </a:r>
            <a:r>
              <a:rPr lang="en-US" sz="1600" dirty="0">
                <a:latin typeface="Calibri"/>
              </a:rPr>
              <a:t> yang </a:t>
            </a:r>
            <a:r>
              <a:rPr lang="en-US" sz="1600" dirty="0" err="1">
                <a:latin typeface="Calibri"/>
              </a:rPr>
              <a:t>diharapkan</a:t>
            </a:r>
            <a:endParaRPr lang="en-US" sz="1600" dirty="0">
              <a:latin typeface="Calibri"/>
            </a:endParaRPr>
          </a:p>
          <a:p>
            <a:pPr marL="465138" indent="-182563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 err="1">
                <a:latin typeface="Calibri"/>
              </a:rPr>
              <a:t>Isu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lingkungan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potensi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kondisi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darurat</a:t>
            </a:r>
            <a:endParaRPr lang="en-US" sz="1600" dirty="0">
              <a:latin typeface="Calibri"/>
            </a:endParaRPr>
          </a:p>
          <a:p>
            <a:pPr marL="457200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latin typeface="Calibri"/>
              </a:rPr>
              <a:t>Mencegah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atau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mengurangi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dampak</a:t>
            </a:r>
            <a:r>
              <a:rPr lang="en-US" sz="1600" dirty="0">
                <a:latin typeface="Calibri"/>
              </a:rPr>
              <a:t> yang </a:t>
            </a:r>
            <a:r>
              <a:rPr lang="en-US" sz="1600" dirty="0" err="1">
                <a:latin typeface="Calibri"/>
              </a:rPr>
              <a:t>tidak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diharapkan</a:t>
            </a:r>
            <a:endParaRPr lang="en-US" sz="1600" dirty="0">
              <a:latin typeface="Calibri"/>
            </a:endParaRPr>
          </a:p>
          <a:p>
            <a:pPr marL="457200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latin typeface="Calibri"/>
              </a:rPr>
              <a:t>Mencapai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peningkatan</a:t>
            </a:r>
            <a:r>
              <a:rPr lang="en-US" sz="1600" dirty="0">
                <a:latin typeface="Calibri"/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6795" y="3857979"/>
            <a:ext cx="6333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latin typeface="Calibri"/>
              </a:rPr>
              <a:t>Menetapkan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tindakan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terhadap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resiko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dan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peluang</a:t>
            </a:r>
            <a:r>
              <a:rPr lang="en-US" sz="1600" b="1" u="sng" dirty="0">
                <a:latin typeface="Calibri"/>
              </a:rPr>
              <a:t> *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Calibri"/>
              </a:rPr>
              <a:t>Tindakan</a:t>
            </a:r>
            <a:r>
              <a:rPr lang="en-US" sz="1600" dirty="0">
                <a:latin typeface="Calibri"/>
              </a:rPr>
              <a:t> yang </a:t>
            </a:r>
            <a:r>
              <a:rPr lang="en-US" sz="1600" dirty="0" err="1">
                <a:latin typeface="Calibri"/>
              </a:rPr>
              <a:t>diambil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proporsional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sesuai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potensi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dampaknya</a:t>
            </a:r>
            <a:r>
              <a:rPr lang="en-US" sz="1600" dirty="0">
                <a:latin typeface="Calibri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Calibri"/>
              </a:rPr>
              <a:t>terhadap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kesesuaian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produk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dan</a:t>
            </a:r>
            <a:r>
              <a:rPr lang="en-US" sz="1600" dirty="0">
                <a:latin typeface="Calibri"/>
              </a:rPr>
              <a:t> </a:t>
            </a:r>
            <a:r>
              <a:rPr lang="en-US" sz="1600" dirty="0" err="1">
                <a:latin typeface="Calibri"/>
              </a:rPr>
              <a:t>jasa</a:t>
            </a:r>
            <a:endParaRPr lang="en-US" sz="1600" dirty="0"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4654" y="4755344"/>
            <a:ext cx="630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latin typeface="Calibri"/>
              </a:rPr>
              <a:t>Tindakan</a:t>
            </a:r>
            <a:r>
              <a:rPr lang="en-US" sz="1600" b="1" u="sng" dirty="0">
                <a:latin typeface="Calibri"/>
              </a:rPr>
              <a:t> yang </a:t>
            </a:r>
            <a:r>
              <a:rPr lang="en-US" sz="1600" b="1" u="sng" dirty="0" err="1">
                <a:latin typeface="Calibri"/>
              </a:rPr>
              <a:t>diambil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diintegrasikan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dan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diterapkan</a:t>
            </a:r>
            <a:r>
              <a:rPr lang="en-US" sz="1600" b="1" u="sng" dirty="0">
                <a:latin typeface="Calibri"/>
              </a:rPr>
              <a:t> </a:t>
            </a:r>
            <a:r>
              <a:rPr lang="en-US" sz="1600" b="1" u="sng" dirty="0" err="1">
                <a:latin typeface="Calibri"/>
              </a:rPr>
              <a:t>kedalam</a:t>
            </a:r>
            <a:r>
              <a:rPr lang="en-US" sz="1600" b="1" u="sng" dirty="0">
                <a:latin typeface="Calibri"/>
              </a:rPr>
              <a:t> proses </a:t>
            </a:r>
            <a:r>
              <a:rPr lang="en-US" sz="1600" b="1" u="sng" dirty="0" err="1">
                <a:latin typeface="Calibri"/>
              </a:rPr>
              <a:t>pada</a:t>
            </a:r>
            <a:r>
              <a:rPr lang="en-US" sz="1600" b="1" u="sng" dirty="0">
                <a:latin typeface="Calibri"/>
              </a:rPr>
              <a:t> SMML  *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1694" y="5762873"/>
            <a:ext cx="196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 err="1">
                <a:solidFill>
                  <a:prstClr val="black"/>
                </a:solidFill>
                <a:latin typeface="Calibri"/>
              </a:rPr>
              <a:t>Evaluasi</a:t>
            </a:r>
            <a:r>
              <a:rPr lang="en-US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b="1" u="sng" dirty="0" err="1">
                <a:solidFill>
                  <a:prstClr val="black"/>
                </a:solidFill>
                <a:latin typeface="Calibri"/>
              </a:rPr>
              <a:t>efektifitas</a:t>
            </a:r>
            <a:endParaRPr lang="en-US" b="1" u="sng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9" name="Bent Arrow 48"/>
          <p:cNvSpPr/>
          <p:nvPr/>
        </p:nvSpPr>
        <p:spPr>
          <a:xfrm rot="5400000">
            <a:off x="244252" y="1138456"/>
            <a:ext cx="1008112" cy="149661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643065" y="1848658"/>
            <a:ext cx="1008112" cy="2294245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 rot="5400000">
            <a:off x="908941" y="2702984"/>
            <a:ext cx="1008112" cy="2825994"/>
          </a:xfrm>
          <a:prstGeom prst="ben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Bent Arrow 51"/>
          <p:cNvSpPr/>
          <p:nvPr/>
        </p:nvSpPr>
        <p:spPr>
          <a:xfrm rot="5400000">
            <a:off x="1148172" y="3586812"/>
            <a:ext cx="1008112" cy="3304459"/>
          </a:xfrm>
          <a:prstGeom prst="ben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0" y="5743100"/>
            <a:ext cx="3693433" cy="44541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57DDD-DD35-4665-A7B8-2CD0C8B3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281436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52400" y="76200"/>
            <a:ext cx="9601200" cy="6705600"/>
          </a:xfrm>
          <a:prstGeom prst="roundRect">
            <a:avLst>
              <a:gd name="adj" fmla="val 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41357" y="1461198"/>
            <a:ext cx="885698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/>
              <a:t>Contingency Plan </a:t>
            </a:r>
            <a:r>
              <a:rPr lang="en-US" sz="2200" i="1" dirty="0" err="1"/>
              <a:t>harus</a:t>
            </a:r>
            <a:r>
              <a:rPr lang="en-US" sz="2200" i="1" dirty="0"/>
              <a:t> 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b="1" i="1" u="sng" dirty="0" err="1">
                <a:solidFill>
                  <a:srgbClr val="FF0000"/>
                </a:solidFill>
              </a:rPr>
              <a:t>Ditentukan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sesuai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dengan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risiko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dampak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kepada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pelanggan</a:t>
            </a:r>
            <a:r>
              <a:rPr lang="en-US" sz="2000" i="1" u="sng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b="1" i="1" u="sng" dirty="0" err="1">
                <a:solidFill>
                  <a:srgbClr val="FF0000"/>
                </a:solidFill>
              </a:rPr>
              <a:t>Secara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periodik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menguji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rencana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darurat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untuk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efektivitas</a:t>
            </a:r>
            <a:r>
              <a:rPr lang="en-US" sz="2000" b="1" i="1" u="sng" dirty="0">
                <a:solidFill>
                  <a:srgbClr val="FF0000"/>
                </a:solidFill>
              </a:rPr>
              <a:t> (</a:t>
            </a:r>
            <a:r>
              <a:rPr lang="en-US" sz="2000" b="1" i="1" u="sng" dirty="0" err="1">
                <a:solidFill>
                  <a:srgbClr val="FF0000"/>
                </a:solidFill>
              </a:rPr>
              <a:t>misalnya</a:t>
            </a:r>
            <a:r>
              <a:rPr lang="en-US" sz="2000" b="1" i="1" u="sng" dirty="0">
                <a:solidFill>
                  <a:srgbClr val="FF0000"/>
                </a:solidFill>
              </a:rPr>
              <a:t>, </a:t>
            </a:r>
            <a:r>
              <a:rPr lang="en-US" sz="2000" b="1" i="1" u="sng" dirty="0" err="1">
                <a:solidFill>
                  <a:srgbClr val="FF0000"/>
                </a:solidFill>
              </a:rPr>
              <a:t>simulasi</a:t>
            </a:r>
            <a:r>
              <a:rPr lang="en-US" sz="2000" b="1" i="1" u="sng" dirty="0">
                <a:solidFill>
                  <a:srgbClr val="FF0000"/>
                </a:solidFill>
              </a:rPr>
              <a:t> yang </a:t>
            </a:r>
            <a:r>
              <a:rPr lang="en-US" sz="2000" b="1" i="1" u="sng" dirty="0" err="1">
                <a:solidFill>
                  <a:srgbClr val="FF0000"/>
                </a:solidFill>
              </a:rPr>
              <a:t>sesuai</a:t>
            </a:r>
            <a:r>
              <a:rPr lang="en-US" sz="2000" b="1" i="1" u="sng" dirty="0">
                <a:solidFill>
                  <a:srgbClr val="FF0000"/>
                </a:solidFill>
              </a:rPr>
              <a:t>);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b="1" i="1" u="sng" dirty="0" err="1">
                <a:solidFill>
                  <a:srgbClr val="FF0000"/>
                </a:solidFill>
              </a:rPr>
              <a:t>Melakukan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tinjauan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rencana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darurat</a:t>
            </a:r>
            <a:r>
              <a:rPr lang="en-US" sz="2000" b="1" i="1" u="sng" dirty="0">
                <a:solidFill>
                  <a:srgbClr val="FF0000"/>
                </a:solidFill>
              </a:rPr>
              <a:t> (minimal </a:t>
            </a:r>
            <a:r>
              <a:rPr lang="en-US" sz="2000" b="1" i="1" u="sng" dirty="0" err="1">
                <a:solidFill>
                  <a:srgbClr val="FF0000"/>
                </a:solidFill>
              </a:rPr>
              <a:t>setiap</a:t>
            </a:r>
            <a:r>
              <a:rPr lang="en-US" sz="2000" b="1" i="1" u="sng" dirty="0">
                <a:solidFill>
                  <a:srgbClr val="FF0000"/>
                </a:solidFill>
              </a:rPr>
              <a:t> </a:t>
            </a:r>
            <a:r>
              <a:rPr lang="en-US" sz="2000" b="1" i="1" u="sng" dirty="0" err="1">
                <a:solidFill>
                  <a:srgbClr val="FF0000"/>
                </a:solidFill>
              </a:rPr>
              <a:t>tahun</a:t>
            </a:r>
            <a:r>
              <a:rPr lang="en-US" sz="2000" b="1" i="1" u="sng" dirty="0">
                <a:solidFill>
                  <a:srgbClr val="FF0000"/>
                </a:solidFill>
              </a:rPr>
              <a:t>) </a:t>
            </a:r>
            <a:r>
              <a:rPr lang="en-US" sz="2000" i="1" dirty="0" err="1"/>
              <a:t>menggunakan</a:t>
            </a:r>
            <a:r>
              <a:rPr lang="en-US" sz="2000" i="1" dirty="0"/>
              <a:t> </a:t>
            </a:r>
            <a:r>
              <a:rPr lang="en-US" sz="2000" i="1" dirty="0" err="1"/>
              <a:t>tim</a:t>
            </a:r>
            <a:r>
              <a:rPr lang="en-US" sz="2000" i="1" dirty="0"/>
              <a:t> yang </a:t>
            </a:r>
            <a:r>
              <a:rPr lang="en-US" sz="2000" i="1" dirty="0" err="1"/>
              <a:t>multidisiplin</a:t>
            </a:r>
            <a:r>
              <a:rPr lang="en-US" sz="2000" i="1" dirty="0"/>
              <a:t> </a:t>
            </a:r>
            <a:r>
              <a:rPr lang="en-US" sz="2000" i="1" dirty="0" err="1"/>
              <a:t>termasuk</a:t>
            </a:r>
            <a:r>
              <a:rPr lang="en-US" sz="2000" i="1" dirty="0"/>
              <a:t> top </a:t>
            </a:r>
            <a:r>
              <a:rPr lang="en-US" sz="2000" i="1" dirty="0" err="1"/>
              <a:t>manajemen</a:t>
            </a:r>
            <a:r>
              <a:rPr lang="en-US" sz="2000" i="1" dirty="0"/>
              <a:t>, </a:t>
            </a:r>
            <a:r>
              <a:rPr lang="en-US" sz="2000" i="1" dirty="0" err="1"/>
              <a:t>dan</a:t>
            </a:r>
            <a:r>
              <a:rPr lang="en-US" sz="2000" i="1" dirty="0"/>
              <a:t> </a:t>
            </a:r>
            <a:r>
              <a:rPr lang="en-US" sz="2000" i="1" dirty="0" err="1"/>
              <a:t>memperbarui</a:t>
            </a:r>
            <a:r>
              <a:rPr lang="en-US" sz="2000" i="1" dirty="0"/>
              <a:t> </a:t>
            </a:r>
            <a:r>
              <a:rPr lang="en-US" sz="2000" i="1" dirty="0" err="1"/>
              <a:t>jika</a:t>
            </a:r>
            <a:r>
              <a:rPr lang="en-US" sz="2000" i="1" dirty="0"/>
              <a:t> </a:t>
            </a:r>
            <a:r>
              <a:rPr lang="en-US" sz="2000" i="1" dirty="0" err="1"/>
              <a:t>diperlukan</a:t>
            </a:r>
            <a:endParaRPr lang="en-US" sz="2000" i="1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-152400" y="537569"/>
            <a:ext cx="90098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800" i="1" dirty="0"/>
              <a:t>IATF 6.1.2.3 </a:t>
            </a:r>
            <a:r>
              <a:rPr lang="en-US" sz="2800" i="1" dirty="0" err="1"/>
              <a:t>Rencana</a:t>
            </a:r>
            <a:r>
              <a:rPr lang="en-US" sz="2800" i="1" dirty="0"/>
              <a:t> </a:t>
            </a:r>
            <a:r>
              <a:rPr lang="en-US" sz="2800" i="1" dirty="0" err="1"/>
              <a:t>Darurat</a:t>
            </a:r>
            <a:r>
              <a:rPr lang="en-US" sz="2800" i="1" dirty="0"/>
              <a:t> (Contingency Plan)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848544" y="3933056"/>
            <a:ext cx="8191130" cy="2517623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Catatan</a:t>
            </a:r>
            <a:r>
              <a:rPr lang="en-US" sz="2000" dirty="0">
                <a:solidFill>
                  <a:schemeClr val="tx1"/>
                </a:solidFill>
              </a:rPr>
              <a:t>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Dibeberapa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tempat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mungkin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terjadi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gempa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bumi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atau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bencana</a:t>
            </a:r>
            <a:r>
              <a:rPr lang="en-US" sz="2000" dirty="0">
                <a:solidFill>
                  <a:schemeClr val="tx1"/>
                </a:solidFill>
              </a:rPr>
              <a:t> lain yang </a:t>
            </a:r>
            <a:r>
              <a:rPr lang="en-US" sz="2000" dirty="0" err="1">
                <a:solidFill>
                  <a:schemeClr val="tx1"/>
                </a:solidFill>
              </a:rPr>
              <a:t>sering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terjadi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lokasi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perusahaan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maka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rencana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darurat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disesuaikan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</a:rPr>
              <a:t>Simulasi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dilakukan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memastikan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rencana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darurat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sudah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ditetapkan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dapat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terlaksana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baik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harus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ditinjau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secara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berkala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A6538-CE39-47BB-A76A-224492D6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96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7527307" y="654760"/>
            <a:ext cx="2088240" cy="39172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Klasifikasi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Aspek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Lingkungan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4043" y="635000"/>
            <a:ext cx="2017865" cy="393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Aktifitas</a:t>
            </a:r>
            <a:r>
              <a:rPr lang="en-US" sz="1600" b="1" dirty="0">
                <a:solidFill>
                  <a:schemeClr val="tx1"/>
                </a:solidFill>
              </a:rPr>
              <a:t>, </a:t>
            </a:r>
            <a:r>
              <a:rPr lang="en-US" sz="1600" b="1" dirty="0" err="1">
                <a:solidFill>
                  <a:schemeClr val="tx1"/>
                </a:solidFill>
              </a:rPr>
              <a:t>produk</a:t>
            </a:r>
            <a:r>
              <a:rPr lang="en-US" sz="1600" b="1" dirty="0">
                <a:solidFill>
                  <a:schemeClr val="tx1"/>
                </a:solidFill>
              </a:rPr>
              <a:t> &amp; </a:t>
            </a:r>
            <a:r>
              <a:rPr lang="en-US" sz="1600" b="1" dirty="0" err="1">
                <a:solidFill>
                  <a:schemeClr val="tx1"/>
                </a:solidFill>
              </a:rPr>
              <a:t>jasa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" y="10"/>
            <a:ext cx="3627621" cy="4277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54" y="-4653"/>
            <a:ext cx="3078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 Narrow" pitchFamily="34" charset="0"/>
              </a:rPr>
              <a:t>SML 6.1.2 </a:t>
            </a:r>
            <a:r>
              <a:rPr lang="en-US" sz="2000" b="1" dirty="0" err="1">
                <a:latin typeface="Arial Narrow" pitchFamily="34" charset="0"/>
              </a:rPr>
              <a:t>Aspek</a:t>
            </a:r>
            <a:r>
              <a:rPr lang="en-US" sz="2000" b="1" dirty="0">
                <a:latin typeface="Arial Narrow" pitchFamily="34" charset="0"/>
              </a:rPr>
              <a:t> </a:t>
            </a:r>
            <a:r>
              <a:rPr lang="en-US" sz="2000" b="1" dirty="0" err="1">
                <a:latin typeface="Arial Narrow" pitchFamily="34" charset="0"/>
              </a:rPr>
              <a:t>Lingkungan</a:t>
            </a:r>
            <a:endParaRPr lang="en-US" sz="2000" b="1" dirty="0">
              <a:latin typeface="Arial Narrow" pitchFamily="34" charset="0"/>
            </a:endParaRPr>
          </a:p>
        </p:txBody>
      </p:sp>
      <p:sp>
        <p:nvSpPr>
          <p:cNvPr id="38" name="Half Frame 37"/>
          <p:cNvSpPr/>
          <p:nvPr/>
        </p:nvSpPr>
        <p:spPr>
          <a:xfrm rot="7845393">
            <a:off x="8899513" y="57777"/>
            <a:ext cx="295610" cy="312156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Half Frame 39"/>
          <p:cNvSpPr/>
          <p:nvPr/>
        </p:nvSpPr>
        <p:spPr>
          <a:xfrm rot="7845393">
            <a:off x="9081892" y="45287"/>
            <a:ext cx="295610" cy="312156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Half Frame 40"/>
          <p:cNvSpPr/>
          <p:nvPr/>
        </p:nvSpPr>
        <p:spPr>
          <a:xfrm rot="7845393">
            <a:off x="9264272" y="32797"/>
            <a:ext cx="295610" cy="312156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3627622" y="209862"/>
            <a:ext cx="5354874" cy="3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7462" y="1326454"/>
            <a:ext cx="1657114" cy="9510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rgbClr val="000000"/>
                </a:solidFill>
              </a:rPr>
              <a:t>Aktifitas</a:t>
            </a:r>
            <a:r>
              <a:rPr lang="en-US" sz="1400" dirty="0">
                <a:solidFill>
                  <a:srgbClr val="000000"/>
                </a:solidFill>
              </a:rPr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solidFill>
                  <a:srgbClr val="000000"/>
                </a:solidFill>
              </a:rPr>
              <a:t>Penggantian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oli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mesin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berkala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4406" y="2381958"/>
            <a:ext cx="1657114" cy="9510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rgbClr val="000000"/>
                </a:solidFill>
              </a:rPr>
              <a:t>Produk</a:t>
            </a:r>
            <a:r>
              <a:rPr lang="en-US" sz="1400" dirty="0">
                <a:solidFill>
                  <a:srgbClr val="000000"/>
                </a:solidFill>
              </a:rPr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solidFill>
                  <a:srgbClr val="000000"/>
                </a:solidFill>
              </a:rPr>
              <a:t>Produk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utama</a:t>
            </a: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solidFill>
                  <a:srgbClr val="000000"/>
                </a:solidFill>
              </a:rPr>
              <a:t>Kemasan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produk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1349" y="3409245"/>
            <a:ext cx="1657114" cy="9510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rgbClr val="000000"/>
                </a:solidFill>
              </a:rPr>
              <a:t>Jasa</a:t>
            </a:r>
            <a:r>
              <a:rPr lang="en-US" sz="1400" dirty="0">
                <a:solidFill>
                  <a:srgbClr val="000000"/>
                </a:solidFill>
              </a:rPr>
              <a:t> 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>
                <a:solidFill>
                  <a:srgbClr val="000000"/>
                </a:solidFill>
              </a:rPr>
              <a:t>Jasa</a:t>
            </a:r>
            <a:r>
              <a:rPr lang="en-US" sz="1400" dirty="0">
                <a:solidFill>
                  <a:srgbClr val="000000"/>
                </a:solidFill>
              </a:rPr>
              <a:t> service </a:t>
            </a:r>
            <a:r>
              <a:rPr lang="en-US" sz="1400" dirty="0" err="1">
                <a:solidFill>
                  <a:srgbClr val="000000"/>
                </a:solidFill>
              </a:rPr>
              <a:t>mesin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dll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65171" y="635000"/>
            <a:ext cx="2097377" cy="393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Aspek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Lingkungan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48591" y="1354666"/>
            <a:ext cx="1761086" cy="29633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chemeClr val="tx1"/>
                </a:solidFill>
              </a:rPr>
              <a:t>Ceceran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oli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kelantai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chemeClr val="tx1"/>
                </a:solidFill>
              </a:rPr>
              <a:t>Sisa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majun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erkontaminasi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chemeClr val="tx1"/>
                </a:solidFill>
              </a:rPr>
              <a:t>Emisi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sumber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tidak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bergerak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chemeClr val="tx1"/>
                </a:solidFill>
              </a:rPr>
              <a:t>Tetesan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oli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mesin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produksi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chemeClr val="tx1"/>
                </a:solidFill>
              </a:rPr>
              <a:t>Intensitas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kebisingan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diluar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stanar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Striped Right Arrow 5"/>
          <p:cNvSpPr/>
          <p:nvPr/>
        </p:nvSpPr>
        <p:spPr>
          <a:xfrm>
            <a:off x="2323633" y="2201328"/>
            <a:ext cx="168155" cy="1298222"/>
          </a:xfrm>
          <a:prstGeom prst="striped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008022" y="643469"/>
            <a:ext cx="2069876" cy="39285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Dampak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Lingkungan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176155" y="1320812"/>
            <a:ext cx="1718299" cy="29971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Pencemaran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tanah</a:t>
            </a: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Pencemaran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udara</a:t>
            </a: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Eksploitasi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sumberdaya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alam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tidak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terbarukan</a:t>
            </a: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Penurunan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fungsi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pendengaran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741318" y="1501428"/>
            <a:ext cx="1690784" cy="925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Aspek</a:t>
            </a:r>
            <a:r>
              <a:rPr lang="en-US" sz="1400" b="1" dirty="0">
                <a:solidFill>
                  <a:schemeClr val="tx1"/>
                </a:solidFill>
              </a:rPr>
              <a:t> Significant/</a:t>
            </a:r>
            <a:r>
              <a:rPr lang="en-US" sz="1400" b="1" dirty="0" err="1">
                <a:solidFill>
                  <a:schemeClr val="tx1"/>
                </a:solidFill>
              </a:rPr>
              <a:t>aspek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lingkungan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penting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53548" y="2726272"/>
            <a:ext cx="1690784" cy="999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Aspek</a:t>
            </a:r>
            <a:r>
              <a:rPr lang="en-US" sz="1400" b="1" dirty="0">
                <a:solidFill>
                  <a:schemeClr val="tx1"/>
                </a:solidFill>
              </a:rPr>
              <a:t> Non Significant/</a:t>
            </a:r>
            <a:r>
              <a:rPr lang="en-US" sz="1400" b="1" dirty="0" err="1">
                <a:solidFill>
                  <a:schemeClr val="tx1"/>
                </a:solidFill>
              </a:rPr>
              <a:t>aspek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lingkungan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tidak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penting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Striped Right Arrow 53"/>
          <p:cNvSpPr/>
          <p:nvPr/>
        </p:nvSpPr>
        <p:spPr>
          <a:xfrm>
            <a:off x="4751215" y="2184397"/>
            <a:ext cx="168155" cy="1298222"/>
          </a:xfrm>
          <a:prstGeom prst="striped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triped Right Arrow 54"/>
          <p:cNvSpPr/>
          <p:nvPr/>
        </p:nvSpPr>
        <p:spPr>
          <a:xfrm>
            <a:off x="7178796" y="2068686"/>
            <a:ext cx="296564" cy="1298222"/>
          </a:xfrm>
          <a:prstGeom prst="striped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551796" y="4913495"/>
            <a:ext cx="2048463" cy="505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Dampak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Positif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548740" y="5700890"/>
            <a:ext cx="2048463" cy="505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Dampak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Negatif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>
            <a:stCxn id="48" idx="2"/>
            <a:endCxn id="56" idx="1"/>
          </p:cNvCxnSpPr>
          <p:nvPr/>
        </p:nvCxnSpPr>
        <p:spPr>
          <a:xfrm rot="16200000" flipH="1">
            <a:off x="6500337" y="4114623"/>
            <a:ext cx="594080" cy="1508835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48" idx="2"/>
            <a:endCxn id="57" idx="1"/>
          </p:cNvCxnSpPr>
          <p:nvPr/>
        </p:nvCxnSpPr>
        <p:spPr>
          <a:xfrm rot="16200000" flipH="1">
            <a:off x="6105113" y="4509848"/>
            <a:ext cx="1381475" cy="1505779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625F24-5265-4684-9A2B-8B24B4A5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F0223-10F4-41EB-A92B-55482CEC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88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735" name="Group 670734">
            <a:extLst>
              <a:ext uri="{FF2B5EF4-FFF2-40B4-BE49-F238E27FC236}">
                <a16:creationId xmlns:a16="http://schemas.microsoft.com/office/drawing/2014/main" id="{2E63F0F4-B27F-4796-A45E-E9A399A970B6}"/>
              </a:ext>
            </a:extLst>
          </p:cNvPr>
          <p:cNvGrpSpPr/>
          <p:nvPr/>
        </p:nvGrpSpPr>
        <p:grpSpPr>
          <a:xfrm>
            <a:off x="-47625" y="-26988"/>
            <a:ext cx="9877425" cy="6484938"/>
            <a:chOff x="-47625" y="-26988"/>
            <a:chExt cx="9877425" cy="6484938"/>
          </a:xfrm>
        </p:grpSpPr>
        <p:sp>
          <p:nvSpPr>
            <p:cNvPr id="37" name="Flowchart: Alternate Process 36"/>
            <p:cNvSpPr/>
            <p:nvPr/>
          </p:nvSpPr>
          <p:spPr>
            <a:xfrm>
              <a:off x="6429375" y="152400"/>
              <a:ext cx="1615036" cy="412551"/>
            </a:xfrm>
            <a:prstGeom prst="flowChartAlternateProcess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6.1.2 &amp; 8.1</a:t>
              </a:r>
            </a:p>
          </p:txBody>
        </p:sp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7BB10D1D-748D-447F-BC45-EA29E284ED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47625" y="-26988"/>
              <a:ext cx="9877425" cy="6484938"/>
              <a:chOff x="18" y="96"/>
              <a:chExt cx="6222" cy="4085"/>
            </a:xfrm>
          </p:grpSpPr>
          <p:sp>
            <p:nvSpPr>
              <p:cNvPr id="3" name="AutoShape 3">
                <a:extLst>
                  <a:ext uri="{FF2B5EF4-FFF2-40B4-BE49-F238E27FC236}">
                    <a16:creationId xmlns:a16="http://schemas.microsoft.com/office/drawing/2014/main" id="{113A0094-9687-4CC1-AE0F-100A7BE0AE1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8" y="96"/>
                <a:ext cx="6222" cy="4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19205" name="Picture 5">
                <a:extLst>
                  <a:ext uri="{FF2B5EF4-FFF2-40B4-BE49-F238E27FC236}">
                    <a16:creationId xmlns:a16="http://schemas.microsoft.com/office/drawing/2014/main" id="{C93DCD2B-8199-4FC5-9573-67BECDC6F1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" y="1103"/>
                <a:ext cx="1016" cy="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206" name="Picture 6">
                <a:extLst>
                  <a:ext uri="{FF2B5EF4-FFF2-40B4-BE49-F238E27FC236}">
                    <a16:creationId xmlns:a16="http://schemas.microsoft.com/office/drawing/2014/main" id="{F3B02264-7D9C-4C04-AA64-EB80EFA2D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" y="419"/>
                <a:ext cx="708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8">
                <a:extLst>
                  <a:ext uri="{FF2B5EF4-FFF2-40B4-BE49-F238E27FC236}">
                    <a16:creationId xmlns:a16="http://schemas.microsoft.com/office/drawing/2014/main" id="{D3EAB69F-1CB9-45C3-9158-AAD505DFE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" y="479"/>
                <a:ext cx="579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INPUT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09" name="Picture 9">
                <a:extLst>
                  <a:ext uri="{FF2B5EF4-FFF2-40B4-BE49-F238E27FC236}">
                    <a16:creationId xmlns:a16="http://schemas.microsoft.com/office/drawing/2014/main" id="{B57A36A3-0C92-4903-8622-344220FD1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5" y="424"/>
                <a:ext cx="1268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Rectangle 11">
                <a:extLst>
                  <a:ext uri="{FF2B5EF4-FFF2-40B4-BE49-F238E27FC236}">
                    <a16:creationId xmlns:a16="http://schemas.microsoft.com/office/drawing/2014/main" id="{A4709C1B-A1E7-4022-B1C2-1ED1572A3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" y="466"/>
                <a:ext cx="1168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OPERASIONAL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12" name="Picture 12">
                <a:extLst>
                  <a:ext uri="{FF2B5EF4-FFF2-40B4-BE49-F238E27FC236}">
                    <a16:creationId xmlns:a16="http://schemas.microsoft.com/office/drawing/2014/main" id="{F5B4CB18-EF07-4204-A4BF-4157A3C79B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5" y="405"/>
                <a:ext cx="850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14">
                <a:extLst>
                  <a:ext uri="{FF2B5EF4-FFF2-40B4-BE49-F238E27FC236}">
                    <a16:creationId xmlns:a16="http://schemas.microsoft.com/office/drawing/2014/main" id="{D69F6402-233A-4AC2-8889-D5C4F1452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1" y="458"/>
                <a:ext cx="727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OUTPUT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15" name="Picture 15">
                <a:extLst>
                  <a:ext uri="{FF2B5EF4-FFF2-40B4-BE49-F238E27FC236}">
                    <a16:creationId xmlns:a16="http://schemas.microsoft.com/office/drawing/2014/main" id="{986E15DB-A097-42D4-9BA2-F83562E96E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" y="2613"/>
                <a:ext cx="1059" cy="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216" name="Picture 16">
                <a:extLst>
                  <a:ext uri="{FF2B5EF4-FFF2-40B4-BE49-F238E27FC236}">
                    <a16:creationId xmlns:a16="http://schemas.microsoft.com/office/drawing/2014/main" id="{50EC3956-EEBA-44B8-8549-6C7D215B0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" y="666"/>
                <a:ext cx="938" cy="22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18">
                <a:extLst>
                  <a:ext uri="{FF2B5EF4-FFF2-40B4-BE49-F238E27FC236}">
                    <a16:creationId xmlns:a16="http://schemas.microsoft.com/office/drawing/2014/main" id="{752FF025-2D35-4BA3-8DF3-3727912DE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" y="721"/>
                <a:ext cx="789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Extraction Material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19" name="Picture 19">
                <a:extLst>
                  <a:ext uri="{FF2B5EF4-FFF2-40B4-BE49-F238E27FC236}">
                    <a16:creationId xmlns:a16="http://schemas.microsoft.com/office/drawing/2014/main" id="{866158F4-551E-4340-8397-42F8CC845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0" y="666"/>
                <a:ext cx="957" cy="22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21">
                <a:extLst>
                  <a:ext uri="{FF2B5EF4-FFF2-40B4-BE49-F238E27FC236}">
                    <a16:creationId xmlns:a16="http://schemas.microsoft.com/office/drawing/2014/main" id="{5E2C7ED5-46FF-43CD-87DF-F0ADFFC25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721"/>
                <a:ext cx="309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Design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22" name="Picture 22">
                <a:extLst>
                  <a:ext uri="{FF2B5EF4-FFF2-40B4-BE49-F238E27FC236}">
                    <a16:creationId xmlns:a16="http://schemas.microsoft.com/office/drawing/2014/main" id="{5B1B25CE-5D03-4436-80A2-04945E58D4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4" y="666"/>
                <a:ext cx="921" cy="22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24">
                <a:extLst>
                  <a:ext uri="{FF2B5EF4-FFF2-40B4-BE49-F238E27FC236}">
                    <a16:creationId xmlns:a16="http://schemas.microsoft.com/office/drawing/2014/main" id="{E9404172-4FE4-4460-A18A-5A5FC834B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" y="721"/>
                <a:ext cx="622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Manufacturing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25" name="Picture 25">
                <a:extLst>
                  <a:ext uri="{FF2B5EF4-FFF2-40B4-BE49-F238E27FC236}">
                    <a16:creationId xmlns:a16="http://schemas.microsoft.com/office/drawing/2014/main" id="{D7AFA7BF-C2B2-41C3-A67A-31DA6038D7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5" y="666"/>
                <a:ext cx="1074" cy="22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27">
                <a:extLst>
                  <a:ext uri="{FF2B5EF4-FFF2-40B4-BE49-F238E27FC236}">
                    <a16:creationId xmlns:a16="http://schemas.microsoft.com/office/drawing/2014/main" id="{9B0D957F-A96C-48FF-B5C6-AFEA48CF8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8" y="721"/>
                <a:ext cx="423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Trasnport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28">
                <a:extLst>
                  <a:ext uri="{FF2B5EF4-FFF2-40B4-BE49-F238E27FC236}">
                    <a16:creationId xmlns:a16="http://schemas.microsoft.com/office/drawing/2014/main" id="{F591E9D6-5352-4470-9F03-5438732DF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1" y="721"/>
                <a:ext cx="352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Product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29" name="Picture 29">
                <a:extLst>
                  <a:ext uri="{FF2B5EF4-FFF2-40B4-BE49-F238E27FC236}">
                    <a16:creationId xmlns:a16="http://schemas.microsoft.com/office/drawing/2014/main" id="{1AD5095B-D075-4A14-BD2C-16E5B9A93E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1" y="666"/>
                <a:ext cx="1073" cy="22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31">
                <a:extLst>
                  <a:ext uri="{FF2B5EF4-FFF2-40B4-BE49-F238E27FC236}">
                    <a16:creationId xmlns:a16="http://schemas.microsoft.com/office/drawing/2014/main" id="{405A2B71-F394-4B27-8C42-3B04F069B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" y="721"/>
                <a:ext cx="51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Use Product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32" name="Picture 32">
                <a:extLst>
                  <a:ext uri="{FF2B5EF4-FFF2-40B4-BE49-F238E27FC236}">
                    <a16:creationId xmlns:a16="http://schemas.microsoft.com/office/drawing/2014/main" id="{ACB421E4-93AB-49E5-884E-43EA6092A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6" y="666"/>
                <a:ext cx="1073" cy="22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34">
                <a:extLst>
                  <a:ext uri="{FF2B5EF4-FFF2-40B4-BE49-F238E27FC236}">
                    <a16:creationId xmlns:a16="http://schemas.microsoft.com/office/drawing/2014/main" id="{906FE272-D230-4D56-B939-2E57D657B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4" y="721"/>
                <a:ext cx="69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Disposal Product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35" name="Picture 35">
                <a:extLst>
                  <a:ext uri="{FF2B5EF4-FFF2-40B4-BE49-F238E27FC236}">
                    <a16:creationId xmlns:a16="http://schemas.microsoft.com/office/drawing/2014/main" id="{3D38AB39-4C98-4968-8FE9-FCC2D413E3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" y="923"/>
                <a:ext cx="883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37">
                <a:extLst>
                  <a:ext uri="{FF2B5EF4-FFF2-40B4-BE49-F238E27FC236}">
                    <a16:creationId xmlns:a16="http://schemas.microsoft.com/office/drawing/2014/main" id="{0D3AF9EF-32E3-42B5-BB31-97DE80717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" y="934"/>
                <a:ext cx="827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Tambak</a:t>
                </a: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Garam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38" name="Picture 38">
                <a:extLst>
                  <a:ext uri="{FF2B5EF4-FFF2-40B4-BE49-F238E27FC236}">
                    <a16:creationId xmlns:a16="http://schemas.microsoft.com/office/drawing/2014/main" id="{F9B5403D-2C26-4BDA-9AB9-028D4243D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" y="2395"/>
                <a:ext cx="110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239" name="Picture 39">
                <a:extLst>
                  <a:ext uri="{FF2B5EF4-FFF2-40B4-BE49-F238E27FC236}">
                    <a16:creationId xmlns:a16="http://schemas.microsoft.com/office/drawing/2014/main" id="{14F74F0E-A2EB-4BDB-8F84-97CE3EAFD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" y="2395"/>
                <a:ext cx="1107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40">
                <a:extLst>
                  <a:ext uri="{FF2B5EF4-FFF2-40B4-BE49-F238E27FC236}">
                    <a16:creationId xmlns:a16="http://schemas.microsoft.com/office/drawing/2014/main" id="{EACE4704-8954-4DCA-838C-794694BE4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" y="2439"/>
                <a:ext cx="1054" cy="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Tambang Batu Bara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241" name="Picture 41">
                <a:extLst>
                  <a:ext uri="{FF2B5EF4-FFF2-40B4-BE49-F238E27FC236}">
                    <a16:creationId xmlns:a16="http://schemas.microsoft.com/office/drawing/2014/main" id="{D1812A29-6F6C-44BA-8EA1-D4D2E2FFCE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" y="3326"/>
                <a:ext cx="1966" cy="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243" name="Picture 43">
                <a:extLst>
                  <a:ext uri="{FF2B5EF4-FFF2-40B4-BE49-F238E27FC236}">
                    <a16:creationId xmlns:a16="http://schemas.microsoft.com/office/drawing/2014/main" id="{6F9CC50F-1883-4430-A696-35B5B5EE3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" y="3440"/>
                <a:ext cx="1221" cy="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249" name="Picture 49">
                <a:extLst>
                  <a:ext uri="{FF2B5EF4-FFF2-40B4-BE49-F238E27FC236}">
                    <a16:creationId xmlns:a16="http://schemas.microsoft.com/office/drawing/2014/main" id="{312454D9-D3B9-4562-A5B0-C150897B1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" y="3468"/>
                <a:ext cx="1135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258" name="Picture 58">
                <a:extLst>
                  <a:ext uri="{FF2B5EF4-FFF2-40B4-BE49-F238E27FC236}">
                    <a16:creationId xmlns:a16="http://schemas.microsoft.com/office/drawing/2014/main" id="{E47B2F0B-D177-426A-95DE-22E005E7B5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4" y="3316"/>
                <a:ext cx="1966" cy="8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260" name="Picture 60">
                <a:extLst>
                  <a:ext uri="{FF2B5EF4-FFF2-40B4-BE49-F238E27FC236}">
                    <a16:creationId xmlns:a16="http://schemas.microsoft.com/office/drawing/2014/main" id="{0185EC94-3B64-4A1A-A1C9-6F6D4C054B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1" y="3473"/>
                <a:ext cx="1348" cy="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62">
                <a:extLst>
                  <a:ext uri="{FF2B5EF4-FFF2-40B4-BE49-F238E27FC236}">
                    <a16:creationId xmlns:a16="http://schemas.microsoft.com/office/drawing/2014/main" id="{E6079D6B-C908-4A25-850D-8C2D0A344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3371"/>
                <a:ext cx="1938" cy="695"/>
              </a:xfrm>
              <a:custGeom>
                <a:avLst/>
                <a:gdLst>
                  <a:gd name="T0" fmla="*/ 665 w 6530"/>
                  <a:gd name="T1" fmla="*/ 782 h 2341"/>
                  <a:gd name="T2" fmla="*/ 1508 w 6530"/>
                  <a:gd name="T3" fmla="*/ 245 h 2341"/>
                  <a:gd name="T4" fmla="*/ 2139 w 6530"/>
                  <a:gd name="T5" fmla="*/ 306 h 2341"/>
                  <a:gd name="T6" fmla="*/ 2139 w 6530"/>
                  <a:gd name="T7" fmla="*/ 306 h 2341"/>
                  <a:gd name="T8" fmla="*/ 3192 w 6530"/>
                  <a:gd name="T9" fmla="*/ 150 h 2341"/>
                  <a:gd name="T10" fmla="*/ 3372 w 6530"/>
                  <a:gd name="T11" fmla="*/ 214 h 2341"/>
                  <a:gd name="T12" fmla="*/ 3372 w 6530"/>
                  <a:gd name="T13" fmla="*/ 214 h 2341"/>
                  <a:gd name="T14" fmla="*/ 4227 w 6530"/>
                  <a:gd name="T15" fmla="*/ 76 h 2341"/>
                  <a:gd name="T16" fmla="*/ 4449 w 6530"/>
                  <a:gd name="T17" fmla="*/ 165 h 2341"/>
                  <a:gd name="T18" fmla="*/ 4449 w 6530"/>
                  <a:gd name="T19" fmla="*/ 165 h 2341"/>
                  <a:gd name="T20" fmla="*/ 5448 w 6530"/>
                  <a:gd name="T21" fmla="*/ 125 h 2341"/>
                  <a:gd name="T22" fmla="*/ 5687 w 6530"/>
                  <a:gd name="T23" fmla="*/ 326 h 2341"/>
                  <a:gd name="T24" fmla="*/ 5687 w 6530"/>
                  <a:gd name="T25" fmla="*/ 326 h 2341"/>
                  <a:gd name="T26" fmla="*/ 6233 w 6530"/>
                  <a:gd name="T27" fmla="*/ 789 h 2341"/>
                  <a:gd name="T28" fmla="*/ 6198 w 6530"/>
                  <a:gd name="T29" fmla="*/ 838 h 2341"/>
                  <a:gd name="T30" fmla="*/ 6198 w 6530"/>
                  <a:gd name="T31" fmla="*/ 838 h 2341"/>
                  <a:gd name="T32" fmla="*/ 6016 w 6530"/>
                  <a:gd name="T33" fmla="*/ 1508 h 2341"/>
                  <a:gd name="T34" fmla="*/ 5554 w 6530"/>
                  <a:gd name="T35" fmla="*/ 1603 h 2341"/>
                  <a:gd name="T36" fmla="*/ 5554 w 6530"/>
                  <a:gd name="T37" fmla="*/ 1603 h 2341"/>
                  <a:gd name="T38" fmla="*/ 4703 w 6530"/>
                  <a:gd name="T39" fmla="*/ 2007 h 2341"/>
                  <a:gd name="T40" fmla="*/ 4263 w 6530"/>
                  <a:gd name="T41" fmla="*/ 1945 h 2341"/>
                  <a:gd name="T42" fmla="*/ 4263 w 6530"/>
                  <a:gd name="T43" fmla="*/ 1945 h 2341"/>
                  <a:gd name="T44" fmla="*/ 3034 w 6530"/>
                  <a:gd name="T45" fmla="*/ 2264 h 2341"/>
                  <a:gd name="T46" fmla="*/ 2500 w 6530"/>
                  <a:gd name="T47" fmla="*/ 2072 h 2341"/>
                  <a:gd name="T48" fmla="*/ 2500 w 6530"/>
                  <a:gd name="T49" fmla="*/ 2072 h 2341"/>
                  <a:gd name="T50" fmla="*/ 954 w 6530"/>
                  <a:gd name="T51" fmla="*/ 1885 h 2341"/>
                  <a:gd name="T52" fmla="*/ 943 w 6530"/>
                  <a:gd name="T53" fmla="*/ 1876 h 2341"/>
                  <a:gd name="T54" fmla="*/ 943 w 6530"/>
                  <a:gd name="T55" fmla="*/ 1876 h 2341"/>
                  <a:gd name="T56" fmla="*/ 236 w 6530"/>
                  <a:gd name="T57" fmla="*/ 1607 h 2341"/>
                  <a:gd name="T58" fmla="*/ 404 w 6530"/>
                  <a:gd name="T59" fmla="*/ 1361 h 2341"/>
                  <a:gd name="T60" fmla="*/ 404 w 6530"/>
                  <a:gd name="T61" fmla="*/ 1361 h 2341"/>
                  <a:gd name="T62" fmla="*/ 177 w 6530"/>
                  <a:gd name="T63" fmla="*/ 939 h 2341"/>
                  <a:gd name="T64" fmla="*/ 659 w 6530"/>
                  <a:gd name="T65" fmla="*/ 789 h 2341"/>
                  <a:gd name="T66" fmla="*/ 665 w 6530"/>
                  <a:gd name="T67" fmla="*/ 782 h 2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530" h="2341">
                    <a:moveTo>
                      <a:pt x="665" y="782"/>
                    </a:moveTo>
                    <a:cubicBezTo>
                      <a:pt x="591" y="521"/>
                      <a:pt x="969" y="281"/>
                      <a:pt x="1508" y="245"/>
                    </a:cubicBezTo>
                    <a:cubicBezTo>
                      <a:pt x="1727" y="231"/>
                      <a:pt x="1949" y="252"/>
                      <a:pt x="2139" y="306"/>
                    </a:cubicBezTo>
                    <a:lnTo>
                      <a:pt x="2139" y="306"/>
                    </a:lnTo>
                    <a:cubicBezTo>
                      <a:pt x="2341" y="122"/>
                      <a:pt x="2812" y="53"/>
                      <a:pt x="3192" y="150"/>
                    </a:cubicBezTo>
                    <a:cubicBezTo>
                      <a:pt x="3258" y="167"/>
                      <a:pt x="3319" y="189"/>
                      <a:pt x="3372" y="214"/>
                    </a:cubicBezTo>
                    <a:lnTo>
                      <a:pt x="3372" y="214"/>
                    </a:lnTo>
                    <a:cubicBezTo>
                      <a:pt x="3529" y="62"/>
                      <a:pt x="3912" y="0"/>
                      <a:pt x="4227" y="76"/>
                    </a:cubicBezTo>
                    <a:cubicBezTo>
                      <a:pt x="4314" y="97"/>
                      <a:pt x="4390" y="128"/>
                      <a:pt x="4449" y="165"/>
                    </a:cubicBezTo>
                    <a:lnTo>
                      <a:pt x="4449" y="165"/>
                    </a:lnTo>
                    <a:cubicBezTo>
                      <a:pt x="4702" y="21"/>
                      <a:pt x="5149" y="3"/>
                      <a:pt x="5448" y="125"/>
                    </a:cubicBezTo>
                    <a:cubicBezTo>
                      <a:pt x="5573" y="177"/>
                      <a:pt x="5658" y="247"/>
                      <a:pt x="5687" y="326"/>
                    </a:cubicBezTo>
                    <a:lnTo>
                      <a:pt x="5687" y="326"/>
                    </a:lnTo>
                    <a:cubicBezTo>
                      <a:pt x="6102" y="380"/>
                      <a:pt x="6346" y="588"/>
                      <a:pt x="6233" y="789"/>
                    </a:cubicBezTo>
                    <a:cubicBezTo>
                      <a:pt x="6224" y="805"/>
                      <a:pt x="6212" y="822"/>
                      <a:pt x="6198" y="838"/>
                    </a:cubicBezTo>
                    <a:lnTo>
                      <a:pt x="6198" y="838"/>
                    </a:lnTo>
                    <a:cubicBezTo>
                      <a:pt x="6530" y="1047"/>
                      <a:pt x="6449" y="1348"/>
                      <a:pt x="6016" y="1508"/>
                    </a:cubicBezTo>
                    <a:cubicBezTo>
                      <a:pt x="5881" y="1559"/>
                      <a:pt x="5722" y="1591"/>
                      <a:pt x="5554" y="1603"/>
                    </a:cubicBezTo>
                    <a:lnTo>
                      <a:pt x="5554" y="1603"/>
                    </a:lnTo>
                    <a:cubicBezTo>
                      <a:pt x="5550" y="1828"/>
                      <a:pt x="5169" y="2009"/>
                      <a:pt x="4703" y="2007"/>
                    </a:cubicBezTo>
                    <a:cubicBezTo>
                      <a:pt x="4547" y="2007"/>
                      <a:pt x="4395" y="1985"/>
                      <a:pt x="4263" y="1945"/>
                    </a:cubicBezTo>
                    <a:lnTo>
                      <a:pt x="4263" y="1945"/>
                    </a:lnTo>
                    <a:cubicBezTo>
                      <a:pt x="4105" y="2198"/>
                      <a:pt x="3555" y="2341"/>
                      <a:pt x="3034" y="2264"/>
                    </a:cubicBezTo>
                    <a:cubicBezTo>
                      <a:pt x="2816" y="2232"/>
                      <a:pt x="2627" y="2164"/>
                      <a:pt x="2500" y="2072"/>
                    </a:cubicBezTo>
                    <a:lnTo>
                      <a:pt x="2500" y="2072"/>
                    </a:lnTo>
                    <a:cubicBezTo>
                      <a:pt x="1967" y="2228"/>
                      <a:pt x="1275" y="2144"/>
                      <a:pt x="954" y="1885"/>
                    </a:cubicBezTo>
                    <a:cubicBezTo>
                      <a:pt x="950" y="1882"/>
                      <a:pt x="946" y="1879"/>
                      <a:pt x="943" y="1876"/>
                    </a:cubicBezTo>
                    <a:lnTo>
                      <a:pt x="943" y="1876"/>
                    </a:lnTo>
                    <a:cubicBezTo>
                      <a:pt x="594" y="1895"/>
                      <a:pt x="277" y="1775"/>
                      <a:pt x="236" y="1607"/>
                    </a:cubicBezTo>
                    <a:cubicBezTo>
                      <a:pt x="215" y="1517"/>
                      <a:pt x="276" y="1427"/>
                      <a:pt x="404" y="1361"/>
                    </a:cubicBezTo>
                    <a:lnTo>
                      <a:pt x="404" y="1361"/>
                    </a:lnTo>
                    <a:cubicBezTo>
                      <a:pt x="102" y="1275"/>
                      <a:pt x="0" y="1086"/>
                      <a:pt x="177" y="939"/>
                    </a:cubicBezTo>
                    <a:cubicBezTo>
                      <a:pt x="279" y="855"/>
                      <a:pt x="458" y="799"/>
                      <a:pt x="659" y="789"/>
                    </a:cubicBezTo>
                    <a:lnTo>
                      <a:pt x="665" y="782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B0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63">
                <a:extLst>
                  <a:ext uri="{FF2B5EF4-FFF2-40B4-BE49-F238E27FC236}">
                    <a16:creationId xmlns:a16="http://schemas.microsoft.com/office/drawing/2014/main" id="{12476D90-DF55-4156-9B34-5D0B0B700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7" y="4077"/>
                <a:ext cx="36" cy="37"/>
              </a:xfrm>
              <a:prstGeom prst="ellipse">
                <a:avLst/>
              </a:prstGeom>
              <a:solidFill>
                <a:srgbClr val="33CC33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64">
                <a:extLst>
                  <a:ext uri="{FF2B5EF4-FFF2-40B4-BE49-F238E27FC236}">
                    <a16:creationId xmlns:a16="http://schemas.microsoft.com/office/drawing/2014/main" id="{8E222177-31AB-4306-BA2D-4EADF4057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1" y="4034"/>
                <a:ext cx="74" cy="74"/>
              </a:xfrm>
              <a:prstGeom prst="ellipse">
                <a:avLst/>
              </a:prstGeom>
              <a:solidFill>
                <a:srgbClr val="33CC33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65">
                <a:extLst>
                  <a:ext uri="{FF2B5EF4-FFF2-40B4-BE49-F238E27FC236}">
                    <a16:creationId xmlns:a16="http://schemas.microsoft.com/office/drawing/2014/main" id="{A34286A2-832B-465E-93C2-7D7ED56D0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3964"/>
                <a:ext cx="111" cy="111"/>
              </a:xfrm>
              <a:prstGeom prst="ellipse">
                <a:avLst/>
              </a:prstGeom>
              <a:solidFill>
                <a:srgbClr val="33CC33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19266" name="Picture 66">
                <a:extLst>
                  <a:ext uri="{FF2B5EF4-FFF2-40B4-BE49-F238E27FC236}">
                    <a16:creationId xmlns:a16="http://schemas.microsoft.com/office/drawing/2014/main" id="{EF49B246-D88F-4054-BDD6-23F79B5A5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3" y="3502"/>
                <a:ext cx="1264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Rectangle 70">
                <a:extLst>
                  <a:ext uri="{FF2B5EF4-FFF2-40B4-BE49-F238E27FC236}">
                    <a16:creationId xmlns:a16="http://schemas.microsoft.com/office/drawing/2014/main" id="{A197A813-9DD8-40C8-A1EF-B93614D7A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0" y="3544"/>
                <a:ext cx="1197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Kegiatan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Operasional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yang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" name="Rectangle 71">
                <a:extLst>
                  <a:ext uri="{FF2B5EF4-FFF2-40B4-BE49-F238E27FC236}">
                    <a16:creationId xmlns:a16="http://schemas.microsoft.com/office/drawing/2014/main" id="{515F2A23-EFDB-4102-9536-C00B94702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" y="3692"/>
                <a:ext cx="1164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Tidak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Merusak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Lingkungan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" name="Oval 73">
                <a:extLst>
                  <a:ext uri="{FF2B5EF4-FFF2-40B4-BE49-F238E27FC236}">
                    <a16:creationId xmlns:a16="http://schemas.microsoft.com/office/drawing/2014/main" id="{20F94EE9-7B14-4286-98D9-DBA5AAE46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" y="4081"/>
                <a:ext cx="37" cy="37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74">
                <a:extLst>
                  <a:ext uri="{FF2B5EF4-FFF2-40B4-BE49-F238E27FC236}">
                    <a16:creationId xmlns:a16="http://schemas.microsoft.com/office/drawing/2014/main" id="{85C79F00-18A1-4FAB-AD8F-CC204836D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4039"/>
                <a:ext cx="74" cy="73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5">
                <a:extLst>
                  <a:ext uri="{FF2B5EF4-FFF2-40B4-BE49-F238E27FC236}">
                    <a16:creationId xmlns:a16="http://schemas.microsoft.com/office/drawing/2014/main" id="{574A75C7-03D7-432E-86CB-B334C78FC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3970"/>
                <a:ext cx="110" cy="110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6">
                <a:extLst>
                  <a:ext uri="{FF2B5EF4-FFF2-40B4-BE49-F238E27FC236}">
                    <a16:creationId xmlns:a16="http://schemas.microsoft.com/office/drawing/2014/main" id="{D51BE64F-BF53-4E20-B8D6-3F70195B7E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60" y="3354"/>
                <a:ext cx="1888" cy="670"/>
              </a:xfrm>
              <a:custGeom>
                <a:avLst/>
                <a:gdLst>
                  <a:gd name="T0" fmla="*/ 200 w 1888"/>
                  <a:gd name="T1" fmla="*/ 138 h 670"/>
                  <a:gd name="T2" fmla="*/ 427 w 1888"/>
                  <a:gd name="T3" fmla="*/ 60 h 670"/>
                  <a:gd name="T4" fmla="*/ 672 w 1888"/>
                  <a:gd name="T5" fmla="*/ 44 h 670"/>
                  <a:gd name="T6" fmla="*/ 984 w 1888"/>
                  <a:gd name="T7" fmla="*/ 51 h 670"/>
                  <a:gd name="T8" fmla="*/ 1201 w 1888"/>
                  <a:gd name="T9" fmla="*/ 4 h 670"/>
                  <a:gd name="T10" fmla="*/ 1406 w 1888"/>
                  <a:gd name="T11" fmla="*/ 5 h 670"/>
                  <a:gd name="T12" fmla="*/ 1665 w 1888"/>
                  <a:gd name="T13" fmla="*/ 69 h 670"/>
                  <a:gd name="T14" fmla="*/ 1824 w 1888"/>
                  <a:gd name="T15" fmla="*/ 147 h 670"/>
                  <a:gd name="T16" fmla="*/ 1826 w 1888"/>
                  <a:gd name="T17" fmla="*/ 242 h 670"/>
                  <a:gd name="T18" fmla="*/ 1888 w 1888"/>
                  <a:gd name="T19" fmla="*/ 331 h 670"/>
                  <a:gd name="T20" fmla="*/ 1793 w 1888"/>
                  <a:gd name="T21" fmla="*/ 432 h 670"/>
                  <a:gd name="T22" fmla="*/ 1630 w 1888"/>
                  <a:gd name="T23" fmla="*/ 491 h 670"/>
                  <a:gd name="T24" fmla="*/ 1477 w 1888"/>
                  <a:gd name="T25" fmla="*/ 580 h 670"/>
                  <a:gd name="T26" fmla="*/ 1240 w 1888"/>
                  <a:gd name="T27" fmla="*/ 583 h 670"/>
                  <a:gd name="T28" fmla="*/ 997 w 1888"/>
                  <a:gd name="T29" fmla="*/ 670 h 670"/>
                  <a:gd name="T30" fmla="*/ 662 w 1888"/>
                  <a:gd name="T31" fmla="*/ 622 h 670"/>
                  <a:gd name="T32" fmla="*/ 279 w 1888"/>
                  <a:gd name="T33" fmla="*/ 566 h 670"/>
                  <a:gd name="T34" fmla="*/ 91 w 1888"/>
                  <a:gd name="T35" fmla="*/ 518 h 670"/>
                  <a:gd name="T36" fmla="*/ 53 w 1888"/>
                  <a:gd name="T37" fmla="*/ 424 h 670"/>
                  <a:gd name="T38" fmla="*/ 20 w 1888"/>
                  <a:gd name="T39" fmla="*/ 358 h 670"/>
                  <a:gd name="T40" fmla="*/ 28 w 1888"/>
                  <a:gd name="T41" fmla="*/ 266 h 670"/>
                  <a:gd name="T42" fmla="*/ 177 w 1888"/>
                  <a:gd name="T43" fmla="*/ 229 h 670"/>
                  <a:gd name="T44" fmla="*/ 46 w 1888"/>
                  <a:gd name="T45" fmla="*/ 264 h 670"/>
                  <a:gd name="T46" fmla="*/ 14 w 1888"/>
                  <a:gd name="T47" fmla="*/ 296 h 670"/>
                  <a:gd name="T48" fmla="*/ 15 w 1888"/>
                  <a:gd name="T49" fmla="*/ 335 h 670"/>
                  <a:gd name="T50" fmla="*/ 88 w 1888"/>
                  <a:gd name="T51" fmla="*/ 405 h 670"/>
                  <a:gd name="T52" fmla="*/ 55 w 1888"/>
                  <a:gd name="T53" fmla="*/ 439 h 670"/>
                  <a:gd name="T54" fmla="*/ 57 w 1888"/>
                  <a:gd name="T55" fmla="*/ 473 h 670"/>
                  <a:gd name="T56" fmla="*/ 121 w 1888"/>
                  <a:gd name="T57" fmla="*/ 522 h 670"/>
                  <a:gd name="T58" fmla="*/ 261 w 1888"/>
                  <a:gd name="T59" fmla="*/ 540 h 670"/>
                  <a:gd name="T60" fmla="*/ 328 w 1888"/>
                  <a:gd name="T61" fmla="*/ 581 h 670"/>
                  <a:gd name="T62" fmla="*/ 532 w 1888"/>
                  <a:gd name="T63" fmla="*/ 621 h 670"/>
                  <a:gd name="T64" fmla="*/ 794 w 1888"/>
                  <a:gd name="T65" fmla="*/ 634 h 670"/>
                  <a:gd name="T66" fmla="*/ 997 w 1888"/>
                  <a:gd name="T67" fmla="*/ 660 h 670"/>
                  <a:gd name="T68" fmla="*/ 1171 w 1888"/>
                  <a:gd name="T69" fmla="*/ 621 h 670"/>
                  <a:gd name="T70" fmla="*/ 1233 w 1888"/>
                  <a:gd name="T71" fmla="*/ 576 h 670"/>
                  <a:gd name="T72" fmla="*/ 1343 w 1888"/>
                  <a:gd name="T73" fmla="*/ 578 h 670"/>
                  <a:gd name="T74" fmla="*/ 1517 w 1888"/>
                  <a:gd name="T75" fmla="*/ 560 h 670"/>
                  <a:gd name="T76" fmla="*/ 1596 w 1888"/>
                  <a:gd name="T77" fmla="*/ 518 h 670"/>
                  <a:gd name="T78" fmla="*/ 1625 w 1888"/>
                  <a:gd name="T79" fmla="*/ 476 h 670"/>
                  <a:gd name="T80" fmla="*/ 1767 w 1888"/>
                  <a:gd name="T81" fmla="*/ 432 h 670"/>
                  <a:gd name="T82" fmla="*/ 1843 w 1888"/>
                  <a:gd name="T83" fmla="*/ 391 h 670"/>
                  <a:gd name="T84" fmla="*/ 1877 w 1888"/>
                  <a:gd name="T85" fmla="*/ 342 h 670"/>
                  <a:gd name="T86" fmla="*/ 1870 w 1888"/>
                  <a:gd name="T87" fmla="*/ 291 h 670"/>
                  <a:gd name="T88" fmla="*/ 1816 w 1888"/>
                  <a:gd name="T89" fmla="*/ 240 h 670"/>
                  <a:gd name="T90" fmla="*/ 1837 w 1888"/>
                  <a:gd name="T91" fmla="*/ 192 h 670"/>
                  <a:gd name="T92" fmla="*/ 1818 w 1888"/>
                  <a:gd name="T93" fmla="*/ 153 h 670"/>
                  <a:gd name="T94" fmla="*/ 1752 w 1888"/>
                  <a:gd name="T95" fmla="*/ 113 h 670"/>
                  <a:gd name="T96" fmla="*/ 1623 w 1888"/>
                  <a:gd name="T97" fmla="*/ 46 h 670"/>
                  <a:gd name="T98" fmla="*/ 1486 w 1888"/>
                  <a:gd name="T99" fmla="*/ 11 h 670"/>
                  <a:gd name="T100" fmla="*/ 1335 w 1888"/>
                  <a:gd name="T101" fmla="*/ 31 h 670"/>
                  <a:gd name="T102" fmla="*/ 1235 w 1888"/>
                  <a:gd name="T103" fmla="*/ 19 h 670"/>
                  <a:gd name="T104" fmla="*/ 1093 w 1888"/>
                  <a:gd name="T105" fmla="*/ 14 h 670"/>
                  <a:gd name="T106" fmla="*/ 955 w 1888"/>
                  <a:gd name="T107" fmla="*/ 49 h 670"/>
                  <a:gd name="T108" fmla="*/ 795 w 1888"/>
                  <a:gd name="T109" fmla="*/ 29 h 670"/>
                  <a:gd name="T110" fmla="*/ 643 w 1888"/>
                  <a:gd name="T111" fmla="*/ 68 h 670"/>
                  <a:gd name="T112" fmla="*/ 524 w 1888"/>
                  <a:gd name="T113" fmla="*/ 71 h 670"/>
                  <a:gd name="T114" fmla="*/ 318 w 1888"/>
                  <a:gd name="T115" fmla="*/ 87 h 670"/>
                  <a:gd name="T116" fmla="*/ 236 w 1888"/>
                  <a:gd name="T117" fmla="*/ 123 h 670"/>
                  <a:gd name="T118" fmla="*/ 188 w 1888"/>
                  <a:gd name="T119" fmla="*/ 169 h 670"/>
                  <a:gd name="T120" fmla="*/ 177 w 1888"/>
                  <a:gd name="T121" fmla="*/ 22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88" h="670">
                    <a:moveTo>
                      <a:pt x="172" y="220"/>
                    </a:moveTo>
                    <a:lnTo>
                      <a:pt x="172" y="223"/>
                    </a:lnTo>
                    <a:lnTo>
                      <a:pt x="169" y="209"/>
                    </a:lnTo>
                    <a:lnTo>
                      <a:pt x="169" y="193"/>
                    </a:lnTo>
                    <a:lnTo>
                      <a:pt x="173" y="179"/>
                    </a:lnTo>
                    <a:lnTo>
                      <a:pt x="179" y="165"/>
                    </a:lnTo>
                    <a:lnTo>
                      <a:pt x="188" y="151"/>
                    </a:lnTo>
                    <a:lnTo>
                      <a:pt x="200" y="138"/>
                    </a:lnTo>
                    <a:lnTo>
                      <a:pt x="215" y="126"/>
                    </a:lnTo>
                    <a:lnTo>
                      <a:pt x="231" y="115"/>
                    </a:lnTo>
                    <a:lnTo>
                      <a:pt x="249" y="104"/>
                    </a:lnTo>
                    <a:lnTo>
                      <a:pt x="269" y="95"/>
                    </a:lnTo>
                    <a:lnTo>
                      <a:pt x="292" y="86"/>
                    </a:lnTo>
                    <a:lnTo>
                      <a:pt x="316" y="78"/>
                    </a:lnTo>
                    <a:lnTo>
                      <a:pt x="369" y="67"/>
                    </a:lnTo>
                    <a:lnTo>
                      <a:pt x="427" y="60"/>
                    </a:lnTo>
                    <a:lnTo>
                      <a:pt x="476" y="59"/>
                    </a:lnTo>
                    <a:lnTo>
                      <a:pt x="525" y="62"/>
                    </a:lnTo>
                    <a:lnTo>
                      <a:pt x="572" y="68"/>
                    </a:lnTo>
                    <a:lnTo>
                      <a:pt x="616" y="78"/>
                    </a:lnTo>
                    <a:lnTo>
                      <a:pt x="612" y="79"/>
                    </a:lnTo>
                    <a:lnTo>
                      <a:pt x="624" y="69"/>
                    </a:lnTo>
                    <a:lnTo>
                      <a:pt x="639" y="60"/>
                    </a:lnTo>
                    <a:lnTo>
                      <a:pt x="672" y="44"/>
                    </a:lnTo>
                    <a:lnTo>
                      <a:pt x="709" y="32"/>
                    </a:lnTo>
                    <a:lnTo>
                      <a:pt x="751" y="24"/>
                    </a:lnTo>
                    <a:lnTo>
                      <a:pt x="795" y="19"/>
                    </a:lnTo>
                    <a:lnTo>
                      <a:pt x="840" y="19"/>
                    </a:lnTo>
                    <a:lnTo>
                      <a:pt x="885" y="23"/>
                    </a:lnTo>
                    <a:lnTo>
                      <a:pt x="929" y="32"/>
                    </a:lnTo>
                    <a:lnTo>
                      <a:pt x="958" y="41"/>
                    </a:lnTo>
                    <a:lnTo>
                      <a:pt x="984" y="51"/>
                    </a:lnTo>
                    <a:lnTo>
                      <a:pt x="979" y="52"/>
                    </a:lnTo>
                    <a:lnTo>
                      <a:pt x="1000" y="36"/>
                    </a:lnTo>
                    <a:lnTo>
                      <a:pt x="1026" y="23"/>
                    </a:lnTo>
                    <a:lnTo>
                      <a:pt x="1057" y="12"/>
                    </a:lnTo>
                    <a:lnTo>
                      <a:pt x="1091" y="5"/>
                    </a:lnTo>
                    <a:lnTo>
                      <a:pt x="1126" y="1"/>
                    </a:lnTo>
                    <a:lnTo>
                      <a:pt x="1164" y="0"/>
                    </a:lnTo>
                    <a:lnTo>
                      <a:pt x="1201" y="4"/>
                    </a:lnTo>
                    <a:lnTo>
                      <a:pt x="1237" y="10"/>
                    </a:lnTo>
                    <a:lnTo>
                      <a:pt x="1274" y="22"/>
                    </a:lnTo>
                    <a:lnTo>
                      <a:pt x="1291" y="29"/>
                    </a:lnTo>
                    <a:lnTo>
                      <a:pt x="1305" y="37"/>
                    </a:lnTo>
                    <a:lnTo>
                      <a:pt x="1300" y="37"/>
                    </a:lnTo>
                    <a:lnTo>
                      <a:pt x="1332" y="22"/>
                    </a:lnTo>
                    <a:lnTo>
                      <a:pt x="1367" y="11"/>
                    </a:lnTo>
                    <a:lnTo>
                      <a:pt x="1406" y="5"/>
                    </a:lnTo>
                    <a:lnTo>
                      <a:pt x="1446" y="1"/>
                    </a:lnTo>
                    <a:lnTo>
                      <a:pt x="1487" y="1"/>
                    </a:lnTo>
                    <a:lnTo>
                      <a:pt x="1527" y="5"/>
                    </a:lnTo>
                    <a:lnTo>
                      <a:pt x="1566" y="13"/>
                    </a:lnTo>
                    <a:lnTo>
                      <a:pt x="1601" y="25"/>
                    </a:lnTo>
                    <a:lnTo>
                      <a:pt x="1628" y="38"/>
                    </a:lnTo>
                    <a:lnTo>
                      <a:pt x="1649" y="52"/>
                    </a:lnTo>
                    <a:lnTo>
                      <a:pt x="1665" y="69"/>
                    </a:lnTo>
                    <a:lnTo>
                      <a:pt x="1675" y="86"/>
                    </a:lnTo>
                    <a:lnTo>
                      <a:pt x="1671" y="84"/>
                    </a:lnTo>
                    <a:lnTo>
                      <a:pt x="1716" y="92"/>
                    </a:lnTo>
                    <a:lnTo>
                      <a:pt x="1755" y="104"/>
                    </a:lnTo>
                    <a:lnTo>
                      <a:pt x="1788" y="119"/>
                    </a:lnTo>
                    <a:lnTo>
                      <a:pt x="1802" y="127"/>
                    </a:lnTo>
                    <a:lnTo>
                      <a:pt x="1814" y="137"/>
                    </a:lnTo>
                    <a:lnTo>
                      <a:pt x="1824" y="147"/>
                    </a:lnTo>
                    <a:lnTo>
                      <a:pt x="1833" y="157"/>
                    </a:lnTo>
                    <a:lnTo>
                      <a:pt x="1840" y="168"/>
                    </a:lnTo>
                    <a:lnTo>
                      <a:pt x="1844" y="179"/>
                    </a:lnTo>
                    <a:lnTo>
                      <a:pt x="1846" y="191"/>
                    </a:lnTo>
                    <a:lnTo>
                      <a:pt x="1846" y="203"/>
                    </a:lnTo>
                    <a:lnTo>
                      <a:pt x="1843" y="215"/>
                    </a:lnTo>
                    <a:lnTo>
                      <a:pt x="1837" y="227"/>
                    </a:lnTo>
                    <a:lnTo>
                      <a:pt x="1826" y="242"/>
                    </a:lnTo>
                    <a:lnTo>
                      <a:pt x="1826" y="235"/>
                    </a:lnTo>
                    <a:lnTo>
                      <a:pt x="1843" y="247"/>
                    </a:lnTo>
                    <a:lnTo>
                      <a:pt x="1858" y="260"/>
                    </a:lnTo>
                    <a:lnTo>
                      <a:pt x="1869" y="274"/>
                    </a:lnTo>
                    <a:lnTo>
                      <a:pt x="1879" y="287"/>
                    </a:lnTo>
                    <a:lnTo>
                      <a:pt x="1885" y="301"/>
                    </a:lnTo>
                    <a:lnTo>
                      <a:pt x="1888" y="316"/>
                    </a:lnTo>
                    <a:lnTo>
                      <a:pt x="1888" y="331"/>
                    </a:lnTo>
                    <a:lnTo>
                      <a:pt x="1886" y="345"/>
                    </a:lnTo>
                    <a:lnTo>
                      <a:pt x="1880" y="359"/>
                    </a:lnTo>
                    <a:lnTo>
                      <a:pt x="1872" y="373"/>
                    </a:lnTo>
                    <a:lnTo>
                      <a:pt x="1862" y="386"/>
                    </a:lnTo>
                    <a:lnTo>
                      <a:pt x="1849" y="399"/>
                    </a:lnTo>
                    <a:lnTo>
                      <a:pt x="1833" y="410"/>
                    </a:lnTo>
                    <a:lnTo>
                      <a:pt x="1814" y="422"/>
                    </a:lnTo>
                    <a:lnTo>
                      <a:pt x="1793" y="432"/>
                    </a:lnTo>
                    <a:lnTo>
                      <a:pt x="1770" y="441"/>
                    </a:lnTo>
                    <a:lnTo>
                      <a:pt x="1739" y="452"/>
                    </a:lnTo>
                    <a:lnTo>
                      <a:pt x="1705" y="460"/>
                    </a:lnTo>
                    <a:lnTo>
                      <a:pt x="1669" y="466"/>
                    </a:lnTo>
                    <a:lnTo>
                      <a:pt x="1632" y="469"/>
                    </a:lnTo>
                    <a:lnTo>
                      <a:pt x="1636" y="465"/>
                    </a:lnTo>
                    <a:lnTo>
                      <a:pt x="1634" y="478"/>
                    </a:lnTo>
                    <a:lnTo>
                      <a:pt x="1630" y="491"/>
                    </a:lnTo>
                    <a:lnTo>
                      <a:pt x="1623" y="503"/>
                    </a:lnTo>
                    <a:lnTo>
                      <a:pt x="1614" y="515"/>
                    </a:lnTo>
                    <a:lnTo>
                      <a:pt x="1603" y="526"/>
                    </a:lnTo>
                    <a:lnTo>
                      <a:pt x="1590" y="536"/>
                    </a:lnTo>
                    <a:lnTo>
                      <a:pt x="1575" y="545"/>
                    </a:lnTo>
                    <a:lnTo>
                      <a:pt x="1558" y="554"/>
                    </a:lnTo>
                    <a:lnTo>
                      <a:pt x="1520" y="569"/>
                    </a:lnTo>
                    <a:lnTo>
                      <a:pt x="1477" y="580"/>
                    </a:lnTo>
                    <a:lnTo>
                      <a:pt x="1429" y="586"/>
                    </a:lnTo>
                    <a:lnTo>
                      <a:pt x="1378" y="589"/>
                    </a:lnTo>
                    <a:lnTo>
                      <a:pt x="1343" y="587"/>
                    </a:lnTo>
                    <a:lnTo>
                      <a:pt x="1309" y="584"/>
                    </a:lnTo>
                    <a:lnTo>
                      <a:pt x="1276" y="578"/>
                    </a:lnTo>
                    <a:lnTo>
                      <a:pt x="1246" y="570"/>
                    </a:lnTo>
                    <a:lnTo>
                      <a:pt x="1251" y="569"/>
                    </a:lnTo>
                    <a:lnTo>
                      <a:pt x="1240" y="583"/>
                    </a:lnTo>
                    <a:lnTo>
                      <a:pt x="1227" y="595"/>
                    </a:lnTo>
                    <a:lnTo>
                      <a:pt x="1212" y="608"/>
                    </a:lnTo>
                    <a:lnTo>
                      <a:pt x="1194" y="619"/>
                    </a:lnTo>
                    <a:lnTo>
                      <a:pt x="1175" y="629"/>
                    </a:lnTo>
                    <a:lnTo>
                      <a:pt x="1153" y="638"/>
                    </a:lnTo>
                    <a:lnTo>
                      <a:pt x="1106" y="654"/>
                    </a:lnTo>
                    <a:lnTo>
                      <a:pt x="1053" y="664"/>
                    </a:lnTo>
                    <a:lnTo>
                      <a:pt x="997" y="670"/>
                    </a:lnTo>
                    <a:lnTo>
                      <a:pt x="939" y="670"/>
                    </a:lnTo>
                    <a:lnTo>
                      <a:pt x="880" y="664"/>
                    </a:lnTo>
                    <a:lnTo>
                      <a:pt x="833" y="655"/>
                    </a:lnTo>
                    <a:lnTo>
                      <a:pt x="790" y="643"/>
                    </a:lnTo>
                    <a:lnTo>
                      <a:pt x="752" y="627"/>
                    </a:lnTo>
                    <a:lnTo>
                      <a:pt x="720" y="607"/>
                    </a:lnTo>
                    <a:lnTo>
                      <a:pt x="724" y="608"/>
                    </a:lnTo>
                    <a:lnTo>
                      <a:pt x="662" y="622"/>
                    </a:lnTo>
                    <a:lnTo>
                      <a:pt x="598" y="629"/>
                    </a:lnTo>
                    <a:lnTo>
                      <a:pt x="532" y="631"/>
                    </a:lnTo>
                    <a:lnTo>
                      <a:pt x="468" y="626"/>
                    </a:lnTo>
                    <a:lnTo>
                      <a:pt x="407" y="616"/>
                    </a:lnTo>
                    <a:lnTo>
                      <a:pt x="351" y="600"/>
                    </a:lnTo>
                    <a:lnTo>
                      <a:pt x="325" y="590"/>
                    </a:lnTo>
                    <a:lnTo>
                      <a:pt x="301" y="578"/>
                    </a:lnTo>
                    <a:lnTo>
                      <a:pt x="279" y="566"/>
                    </a:lnTo>
                    <a:lnTo>
                      <a:pt x="260" y="552"/>
                    </a:lnTo>
                    <a:lnTo>
                      <a:pt x="256" y="549"/>
                    </a:lnTo>
                    <a:lnTo>
                      <a:pt x="259" y="550"/>
                    </a:lnTo>
                    <a:lnTo>
                      <a:pt x="221" y="550"/>
                    </a:lnTo>
                    <a:lnTo>
                      <a:pt x="183" y="547"/>
                    </a:lnTo>
                    <a:lnTo>
                      <a:pt x="149" y="540"/>
                    </a:lnTo>
                    <a:lnTo>
                      <a:pt x="118" y="531"/>
                    </a:lnTo>
                    <a:lnTo>
                      <a:pt x="91" y="518"/>
                    </a:lnTo>
                    <a:lnTo>
                      <a:pt x="69" y="504"/>
                    </a:lnTo>
                    <a:lnTo>
                      <a:pt x="53" y="487"/>
                    </a:lnTo>
                    <a:lnTo>
                      <a:pt x="48" y="477"/>
                    </a:lnTo>
                    <a:lnTo>
                      <a:pt x="44" y="467"/>
                    </a:lnTo>
                    <a:lnTo>
                      <a:pt x="43" y="456"/>
                    </a:lnTo>
                    <a:lnTo>
                      <a:pt x="44" y="445"/>
                    </a:lnTo>
                    <a:lnTo>
                      <a:pt x="47" y="434"/>
                    </a:lnTo>
                    <a:lnTo>
                      <a:pt x="53" y="424"/>
                    </a:lnTo>
                    <a:lnTo>
                      <a:pt x="61" y="415"/>
                    </a:lnTo>
                    <a:lnTo>
                      <a:pt x="71" y="406"/>
                    </a:lnTo>
                    <a:lnTo>
                      <a:pt x="83" y="397"/>
                    </a:lnTo>
                    <a:lnTo>
                      <a:pt x="96" y="389"/>
                    </a:lnTo>
                    <a:lnTo>
                      <a:pt x="97" y="398"/>
                    </a:lnTo>
                    <a:lnTo>
                      <a:pt x="66" y="387"/>
                    </a:lnTo>
                    <a:lnTo>
                      <a:pt x="40" y="374"/>
                    </a:lnTo>
                    <a:lnTo>
                      <a:pt x="20" y="358"/>
                    </a:lnTo>
                    <a:lnTo>
                      <a:pt x="7" y="340"/>
                    </a:lnTo>
                    <a:lnTo>
                      <a:pt x="1" y="322"/>
                    </a:lnTo>
                    <a:lnTo>
                      <a:pt x="0" y="312"/>
                    </a:lnTo>
                    <a:lnTo>
                      <a:pt x="2" y="302"/>
                    </a:lnTo>
                    <a:lnTo>
                      <a:pt x="6" y="293"/>
                    </a:lnTo>
                    <a:lnTo>
                      <a:pt x="11" y="283"/>
                    </a:lnTo>
                    <a:lnTo>
                      <a:pt x="19" y="274"/>
                    </a:lnTo>
                    <a:lnTo>
                      <a:pt x="28" y="266"/>
                    </a:lnTo>
                    <a:lnTo>
                      <a:pt x="41" y="256"/>
                    </a:lnTo>
                    <a:lnTo>
                      <a:pt x="56" y="248"/>
                    </a:lnTo>
                    <a:lnTo>
                      <a:pt x="90" y="234"/>
                    </a:lnTo>
                    <a:lnTo>
                      <a:pt x="131" y="225"/>
                    </a:lnTo>
                    <a:lnTo>
                      <a:pt x="174" y="220"/>
                    </a:lnTo>
                    <a:lnTo>
                      <a:pt x="171" y="222"/>
                    </a:lnTo>
                    <a:lnTo>
                      <a:pt x="172" y="220"/>
                    </a:lnTo>
                    <a:close/>
                    <a:moveTo>
                      <a:pt x="177" y="229"/>
                    </a:moveTo>
                    <a:lnTo>
                      <a:pt x="132" y="234"/>
                    </a:lnTo>
                    <a:lnTo>
                      <a:pt x="132" y="234"/>
                    </a:lnTo>
                    <a:lnTo>
                      <a:pt x="93" y="243"/>
                    </a:lnTo>
                    <a:lnTo>
                      <a:pt x="93" y="243"/>
                    </a:lnTo>
                    <a:lnTo>
                      <a:pt x="60" y="257"/>
                    </a:lnTo>
                    <a:lnTo>
                      <a:pt x="60" y="256"/>
                    </a:lnTo>
                    <a:lnTo>
                      <a:pt x="46" y="264"/>
                    </a:lnTo>
                    <a:lnTo>
                      <a:pt x="46" y="264"/>
                    </a:lnTo>
                    <a:lnTo>
                      <a:pt x="34" y="273"/>
                    </a:lnTo>
                    <a:lnTo>
                      <a:pt x="34" y="273"/>
                    </a:lnTo>
                    <a:lnTo>
                      <a:pt x="25" y="281"/>
                    </a:lnTo>
                    <a:lnTo>
                      <a:pt x="26" y="281"/>
                    </a:lnTo>
                    <a:lnTo>
                      <a:pt x="19" y="289"/>
                    </a:lnTo>
                    <a:lnTo>
                      <a:pt x="19" y="288"/>
                    </a:lnTo>
                    <a:lnTo>
                      <a:pt x="14" y="297"/>
                    </a:lnTo>
                    <a:lnTo>
                      <a:pt x="14" y="296"/>
                    </a:lnTo>
                    <a:lnTo>
                      <a:pt x="11" y="305"/>
                    </a:lnTo>
                    <a:lnTo>
                      <a:pt x="11" y="304"/>
                    </a:lnTo>
                    <a:lnTo>
                      <a:pt x="10" y="313"/>
                    </a:lnTo>
                    <a:lnTo>
                      <a:pt x="10" y="312"/>
                    </a:lnTo>
                    <a:lnTo>
                      <a:pt x="10" y="321"/>
                    </a:lnTo>
                    <a:lnTo>
                      <a:pt x="10" y="319"/>
                    </a:lnTo>
                    <a:lnTo>
                      <a:pt x="16" y="336"/>
                    </a:lnTo>
                    <a:lnTo>
                      <a:pt x="15" y="335"/>
                    </a:lnTo>
                    <a:lnTo>
                      <a:pt x="28" y="352"/>
                    </a:lnTo>
                    <a:lnTo>
                      <a:pt x="27" y="351"/>
                    </a:lnTo>
                    <a:lnTo>
                      <a:pt x="46" y="366"/>
                    </a:lnTo>
                    <a:lnTo>
                      <a:pt x="45" y="365"/>
                    </a:lnTo>
                    <a:lnTo>
                      <a:pt x="70" y="378"/>
                    </a:lnTo>
                    <a:lnTo>
                      <a:pt x="69" y="378"/>
                    </a:lnTo>
                    <a:lnTo>
                      <a:pt x="110" y="393"/>
                    </a:lnTo>
                    <a:lnTo>
                      <a:pt x="88" y="405"/>
                    </a:lnTo>
                    <a:lnTo>
                      <a:pt x="88" y="405"/>
                    </a:lnTo>
                    <a:lnTo>
                      <a:pt x="77" y="413"/>
                    </a:lnTo>
                    <a:lnTo>
                      <a:pt x="77" y="413"/>
                    </a:lnTo>
                    <a:lnTo>
                      <a:pt x="67" y="421"/>
                    </a:lnTo>
                    <a:lnTo>
                      <a:pt x="68" y="421"/>
                    </a:lnTo>
                    <a:lnTo>
                      <a:pt x="61" y="430"/>
                    </a:lnTo>
                    <a:lnTo>
                      <a:pt x="61" y="429"/>
                    </a:lnTo>
                    <a:lnTo>
                      <a:pt x="55" y="439"/>
                    </a:lnTo>
                    <a:lnTo>
                      <a:pt x="56" y="438"/>
                    </a:lnTo>
                    <a:lnTo>
                      <a:pt x="53" y="448"/>
                    </a:lnTo>
                    <a:lnTo>
                      <a:pt x="53" y="447"/>
                    </a:lnTo>
                    <a:lnTo>
                      <a:pt x="52" y="456"/>
                    </a:lnTo>
                    <a:lnTo>
                      <a:pt x="52" y="456"/>
                    </a:lnTo>
                    <a:lnTo>
                      <a:pt x="53" y="465"/>
                    </a:lnTo>
                    <a:lnTo>
                      <a:pt x="53" y="464"/>
                    </a:lnTo>
                    <a:lnTo>
                      <a:pt x="57" y="473"/>
                    </a:lnTo>
                    <a:lnTo>
                      <a:pt x="56" y="473"/>
                    </a:lnTo>
                    <a:lnTo>
                      <a:pt x="61" y="482"/>
                    </a:lnTo>
                    <a:lnTo>
                      <a:pt x="61" y="480"/>
                    </a:lnTo>
                    <a:lnTo>
                      <a:pt x="76" y="496"/>
                    </a:lnTo>
                    <a:lnTo>
                      <a:pt x="75" y="496"/>
                    </a:lnTo>
                    <a:lnTo>
                      <a:pt x="96" y="510"/>
                    </a:lnTo>
                    <a:lnTo>
                      <a:pt x="95" y="510"/>
                    </a:lnTo>
                    <a:lnTo>
                      <a:pt x="121" y="522"/>
                    </a:lnTo>
                    <a:lnTo>
                      <a:pt x="121" y="522"/>
                    </a:lnTo>
                    <a:lnTo>
                      <a:pt x="151" y="531"/>
                    </a:lnTo>
                    <a:lnTo>
                      <a:pt x="151" y="531"/>
                    </a:lnTo>
                    <a:lnTo>
                      <a:pt x="185" y="538"/>
                    </a:lnTo>
                    <a:lnTo>
                      <a:pt x="184" y="538"/>
                    </a:lnTo>
                    <a:lnTo>
                      <a:pt x="221" y="541"/>
                    </a:lnTo>
                    <a:lnTo>
                      <a:pt x="221" y="541"/>
                    </a:lnTo>
                    <a:lnTo>
                      <a:pt x="261" y="540"/>
                    </a:lnTo>
                    <a:lnTo>
                      <a:pt x="265" y="544"/>
                    </a:lnTo>
                    <a:lnTo>
                      <a:pt x="265" y="544"/>
                    </a:lnTo>
                    <a:lnTo>
                      <a:pt x="284" y="558"/>
                    </a:lnTo>
                    <a:lnTo>
                      <a:pt x="284" y="558"/>
                    </a:lnTo>
                    <a:lnTo>
                      <a:pt x="305" y="570"/>
                    </a:lnTo>
                    <a:lnTo>
                      <a:pt x="305" y="570"/>
                    </a:lnTo>
                    <a:lnTo>
                      <a:pt x="329" y="581"/>
                    </a:lnTo>
                    <a:lnTo>
                      <a:pt x="328" y="581"/>
                    </a:lnTo>
                    <a:lnTo>
                      <a:pt x="354" y="591"/>
                    </a:lnTo>
                    <a:lnTo>
                      <a:pt x="353" y="591"/>
                    </a:lnTo>
                    <a:lnTo>
                      <a:pt x="409" y="606"/>
                    </a:lnTo>
                    <a:lnTo>
                      <a:pt x="409" y="606"/>
                    </a:lnTo>
                    <a:lnTo>
                      <a:pt x="470" y="617"/>
                    </a:lnTo>
                    <a:lnTo>
                      <a:pt x="469" y="617"/>
                    </a:lnTo>
                    <a:lnTo>
                      <a:pt x="533" y="621"/>
                    </a:lnTo>
                    <a:lnTo>
                      <a:pt x="532" y="621"/>
                    </a:lnTo>
                    <a:lnTo>
                      <a:pt x="597" y="620"/>
                    </a:lnTo>
                    <a:lnTo>
                      <a:pt x="597" y="620"/>
                    </a:lnTo>
                    <a:lnTo>
                      <a:pt x="661" y="613"/>
                    </a:lnTo>
                    <a:lnTo>
                      <a:pt x="660" y="613"/>
                    </a:lnTo>
                    <a:lnTo>
                      <a:pt x="723" y="598"/>
                    </a:lnTo>
                    <a:lnTo>
                      <a:pt x="757" y="618"/>
                    </a:lnTo>
                    <a:lnTo>
                      <a:pt x="756" y="618"/>
                    </a:lnTo>
                    <a:lnTo>
                      <a:pt x="794" y="634"/>
                    </a:lnTo>
                    <a:lnTo>
                      <a:pt x="793" y="633"/>
                    </a:lnTo>
                    <a:lnTo>
                      <a:pt x="836" y="646"/>
                    </a:lnTo>
                    <a:lnTo>
                      <a:pt x="835" y="646"/>
                    </a:lnTo>
                    <a:lnTo>
                      <a:pt x="882" y="655"/>
                    </a:lnTo>
                    <a:lnTo>
                      <a:pt x="882" y="655"/>
                    </a:lnTo>
                    <a:lnTo>
                      <a:pt x="940" y="660"/>
                    </a:lnTo>
                    <a:lnTo>
                      <a:pt x="939" y="660"/>
                    </a:lnTo>
                    <a:lnTo>
                      <a:pt x="997" y="660"/>
                    </a:lnTo>
                    <a:lnTo>
                      <a:pt x="997" y="660"/>
                    </a:lnTo>
                    <a:lnTo>
                      <a:pt x="1052" y="655"/>
                    </a:lnTo>
                    <a:lnTo>
                      <a:pt x="1052" y="655"/>
                    </a:lnTo>
                    <a:lnTo>
                      <a:pt x="1104" y="644"/>
                    </a:lnTo>
                    <a:lnTo>
                      <a:pt x="1103" y="644"/>
                    </a:lnTo>
                    <a:lnTo>
                      <a:pt x="1150" y="629"/>
                    </a:lnTo>
                    <a:lnTo>
                      <a:pt x="1150" y="630"/>
                    </a:lnTo>
                    <a:lnTo>
                      <a:pt x="1171" y="621"/>
                    </a:lnTo>
                    <a:lnTo>
                      <a:pt x="1170" y="621"/>
                    </a:lnTo>
                    <a:lnTo>
                      <a:pt x="1189" y="611"/>
                    </a:lnTo>
                    <a:lnTo>
                      <a:pt x="1189" y="611"/>
                    </a:lnTo>
                    <a:lnTo>
                      <a:pt x="1206" y="600"/>
                    </a:lnTo>
                    <a:lnTo>
                      <a:pt x="1206" y="600"/>
                    </a:lnTo>
                    <a:lnTo>
                      <a:pt x="1221" y="588"/>
                    </a:lnTo>
                    <a:lnTo>
                      <a:pt x="1221" y="589"/>
                    </a:lnTo>
                    <a:lnTo>
                      <a:pt x="1233" y="576"/>
                    </a:lnTo>
                    <a:lnTo>
                      <a:pt x="1233" y="577"/>
                    </a:lnTo>
                    <a:lnTo>
                      <a:pt x="1245" y="560"/>
                    </a:lnTo>
                    <a:lnTo>
                      <a:pt x="1278" y="569"/>
                    </a:lnTo>
                    <a:lnTo>
                      <a:pt x="1278" y="569"/>
                    </a:lnTo>
                    <a:lnTo>
                      <a:pt x="1311" y="575"/>
                    </a:lnTo>
                    <a:lnTo>
                      <a:pt x="1310" y="575"/>
                    </a:lnTo>
                    <a:lnTo>
                      <a:pt x="1344" y="578"/>
                    </a:lnTo>
                    <a:lnTo>
                      <a:pt x="1343" y="578"/>
                    </a:lnTo>
                    <a:lnTo>
                      <a:pt x="1378" y="579"/>
                    </a:lnTo>
                    <a:lnTo>
                      <a:pt x="1378" y="579"/>
                    </a:lnTo>
                    <a:lnTo>
                      <a:pt x="1429" y="577"/>
                    </a:lnTo>
                    <a:lnTo>
                      <a:pt x="1428" y="577"/>
                    </a:lnTo>
                    <a:lnTo>
                      <a:pt x="1475" y="570"/>
                    </a:lnTo>
                    <a:lnTo>
                      <a:pt x="1475" y="570"/>
                    </a:lnTo>
                    <a:lnTo>
                      <a:pt x="1517" y="559"/>
                    </a:lnTo>
                    <a:lnTo>
                      <a:pt x="1517" y="560"/>
                    </a:lnTo>
                    <a:lnTo>
                      <a:pt x="1555" y="545"/>
                    </a:lnTo>
                    <a:lnTo>
                      <a:pt x="1554" y="545"/>
                    </a:lnTo>
                    <a:lnTo>
                      <a:pt x="1570" y="537"/>
                    </a:lnTo>
                    <a:lnTo>
                      <a:pt x="1570" y="537"/>
                    </a:lnTo>
                    <a:lnTo>
                      <a:pt x="1585" y="528"/>
                    </a:lnTo>
                    <a:lnTo>
                      <a:pt x="1584" y="528"/>
                    </a:lnTo>
                    <a:lnTo>
                      <a:pt x="1597" y="518"/>
                    </a:lnTo>
                    <a:lnTo>
                      <a:pt x="1596" y="518"/>
                    </a:lnTo>
                    <a:lnTo>
                      <a:pt x="1607" y="508"/>
                    </a:lnTo>
                    <a:lnTo>
                      <a:pt x="1607" y="509"/>
                    </a:lnTo>
                    <a:lnTo>
                      <a:pt x="1616" y="497"/>
                    </a:lnTo>
                    <a:lnTo>
                      <a:pt x="1615" y="498"/>
                    </a:lnTo>
                    <a:lnTo>
                      <a:pt x="1621" y="487"/>
                    </a:lnTo>
                    <a:lnTo>
                      <a:pt x="1621" y="487"/>
                    </a:lnTo>
                    <a:lnTo>
                      <a:pt x="1625" y="475"/>
                    </a:lnTo>
                    <a:lnTo>
                      <a:pt x="1625" y="476"/>
                    </a:lnTo>
                    <a:lnTo>
                      <a:pt x="1627" y="460"/>
                    </a:lnTo>
                    <a:lnTo>
                      <a:pt x="1668" y="456"/>
                    </a:lnTo>
                    <a:lnTo>
                      <a:pt x="1667" y="456"/>
                    </a:lnTo>
                    <a:lnTo>
                      <a:pt x="1703" y="450"/>
                    </a:lnTo>
                    <a:lnTo>
                      <a:pt x="1703" y="450"/>
                    </a:lnTo>
                    <a:lnTo>
                      <a:pt x="1736" y="442"/>
                    </a:lnTo>
                    <a:lnTo>
                      <a:pt x="1736" y="442"/>
                    </a:lnTo>
                    <a:lnTo>
                      <a:pt x="1767" y="432"/>
                    </a:lnTo>
                    <a:lnTo>
                      <a:pt x="1767" y="433"/>
                    </a:lnTo>
                    <a:lnTo>
                      <a:pt x="1790" y="423"/>
                    </a:lnTo>
                    <a:lnTo>
                      <a:pt x="1789" y="423"/>
                    </a:lnTo>
                    <a:lnTo>
                      <a:pt x="1810" y="413"/>
                    </a:lnTo>
                    <a:lnTo>
                      <a:pt x="1810" y="413"/>
                    </a:lnTo>
                    <a:lnTo>
                      <a:pt x="1828" y="402"/>
                    </a:lnTo>
                    <a:lnTo>
                      <a:pt x="1827" y="403"/>
                    </a:lnTo>
                    <a:lnTo>
                      <a:pt x="1843" y="391"/>
                    </a:lnTo>
                    <a:lnTo>
                      <a:pt x="1842" y="391"/>
                    </a:lnTo>
                    <a:lnTo>
                      <a:pt x="1855" y="379"/>
                    </a:lnTo>
                    <a:lnTo>
                      <a:pt x="1855" y="380"/>
                    </a:lnTo>
                    <a:lnTo>
                      <a:pt x="1865" y="367"/>
                    </a:lnTo>
                    <a:lnTo>
                      <a:pt x="1864" y="367"/>
                    </a:lnTo>
                    <a:lnTo>
                      <a:pt x="1872" y="354"/>
                    </a:lnTo>
                    <a:lnTo>
                      <a:pt x="1872" y="355"/>
                    </a:lnTo>
                    <a:lnTo>
                      <a:pt x="1877" y="342"/>
                    </a:lnTo>
                    <a:lnTo>
                      <a:pt x="1877" y="343"/>
                    </a:lnTo>
                    <a:lnTo>
                      <a:pt x="1879" y="329"/>
                    </a:lnTo>
                    <a:lnTo>
                      <a:pt x="1879" y="330"/>
                    </a:lnTo>
                    <a:lnTo>
                      <a:pt x="1878" y="317"/>
                    </a:lnTo>
                    <a:lnTo>
                      <a:pt x="1879" y="317"/>
                    </a:lnTo>
                    <a:lnTo>
                      <a:pt x="1875" y="304"/>
                    </a:lnTo>
                    <a:lnTo>
                      <a:pt x="1876" y="305"/>
                    </a:lnTo>
                    <a:lnTo>
                      <a:pt x="1870" y="291"/>
                    </a:lnTo>
                    <a:lnTo>
                      <a:pt x="1870" y="292"/>
                    </a:lnTo>
                    <a:lnTo>
                      <a:pt x="1861" y="279"/>
                    </a:lnTo>
                    <a:lnTo>
                      <a:pt x="1862" y="279"/>
                    </a:lnTo>
                    <a:lnTo>
                      <a:pt x="1850" y="267"/>
                    </a:lnTo>
                    <a:lnTo>
                      <a:pt x="1851" y="267"/>
                    </a:lnTo>
                    <a:lnTo>
                      <a:pt x="1837" y="255"/>
                    </a:lnTo>
                    <a:lnTo>
                      <a:pt x="1837" y="255"/>
                    </a:lnTo>
                    <a:lnTo>
                      <a:pt x="1816" y="240"/>
                    </a:lnTo>
                    <a:lnTo>
                      <a:pt x="1830" y="222"/>
                    </a:lnTo>
                    <a:lnTo>
                      <a:pt x="1829" y="223"/>
                    </a:lnTo>
                    <a:lnTo>
                      <a:pt x="1834" y="212"/>
                    </a:lnTo>
                    <a:lnTo>
                      <a:pt x="1834" y="213"/>
                    </a:lnTo>
                    <a:lnTo>
                      <a:pt x="1837" y="201"/>
                    </a:lnTo>
                    <a:lnTo>
                      <a:pt x="1836" y="202"/>
                    </a:lnTo>
                    <a:lnTo>
                      <a:pt x="1837" y="191"/>
                    </a:lnTo>
                    <a:lnTo>
                      <a:pt x="1837" y="192"/>
                    </a:lnTo>
                    <a:lnTo>
                      <a:pt x="1835" y="182"/>
                    </a:lnTo>
                    <a:lnTo>
                      <a:pt x="1835" y="182"/>
                    </a:lnTo>
                    <a:lnTo>
                      <a:pt x="1831" y="172"/>
                    </a:lnTo>
                    <a:lnTo>
                      <a:pt x="1831" y="173"/>
                    </a:lnTo>
                    <a:lnTo>
                      <a:pt x="1825" y="163"/>
                    </a:lnTo>
                    <a:lnTo>
                      <a:pt x="1826" y="163"/>
                    </a:lnTo>
                    <a:lnTo>
                      <a:pt x="1817" y="153"/>
                    </a:lnTo>
                    <a:lnTo>
                      <a:pt x="1818" y="153"/>
                    </a:lnTo>
                    <a:lnTo>
                      <a:pt x="1807" y="144"/>
                    </a:lnTo>
                    <a:lnTo>
                      <a:pt x="1808" y="144"/>
                    </a:lnTo>
                    <a:lnTo>
                      <a:pt x="1796" y="135"/>
                    </a:lnTo>
                    <a:lnTo>
                      <a:pt x="1796" y="136"/>
                    </a:lnTo>
                    <a:lnTo>
                      <a:pt x="1783" y="127"/>
                    </a:lnTo>
                    <a:lnTo>
                      <a:pt x="1783" y="127"/>
                    </a:lnTo>
                    <a:lnTo>
                      <a:pt x="1751" y="113"/>
                    </a:lnTo>
                    <a:lnTo>
                      <a:pt x="1752" y="113"/>
                    </a:lnTo>
                    <a:lnTo>
                      <a:pt x="1713" y="101"/>
                    </a:lnTo>
                    <a:lnTo>
                      <a:pt x="1714" y="101"/>
                    </a:lnTo>
                    <a:lnTo>
                      <a:pt x="1668" y="93"/>
                    </a:lnTo>
                    <a:lnTo>
                      <a:pt x="1657" y="74"/>
                    </a:lnTo>
                    <a:lnTo>
                      <a:pt x="1658" y="75"/>
                    </a:lnTo>
                    <a:lnTo>
                      <a:pt x="1642" y="59"/>
                    </a:lnTo>
                    <a:lnTo>
                      <a:pt x="1643" y="60"/>
                    </a:lnTo>
                    <a:lnTo>
                      <a:pt x="1623" y="46"/>
                    </a:lnTo>
                    <a:lnTo>
                      <a:pt x="1623" y="46"/>
                    </a:lnTo>
                    <a:lnTo>
                      <a:pt x="1598" y="34"/>
                    </a:lnTo>
                    <a:lnTo>
                      <a:pt x="1598" y="34"/>
                    </a:lnTo>
                    <a:lnTo>
                      <a:pt x="1563" y="22"/>
                    </a:lnTo>
                    <a:lnTo>
                      <a:pt x="1563" y="22"/>
                    </a:lnTo>
                    <a:lnTo>
                      <a:pt x="1525" y="15"/>
                    </a:lnTo>
                    <a:lnTo>
                      <a:pt x="1526" y="15"/>
                    </a:lnTo>
                    <a:lnTo>
                      <a:pt x="1486" y="11"/>
                    </a:lnTo>
                    <a:lnTo>
                      <a:pt x="1486" y="11"/>
                    </a:lnTo>
                    <a:lnTo>
                      <a:pt x="1446" y="10"/>
                    </a:lnTo>
                    <a:lnTo>
                      <a:pt x="1446" y="10"/>
                    </a:lnTo>
                    <a:lnTo>
                      <a:pt x="1407" y="14"/>
                    </a:lnTo>
                    <a:lnTo>
                      <a:pt x="1407" y="14"/>
                    </a:lnTo>
                    <a:lnTo>
                      <a:pt x="1369" y="21"/>
                    </a:lnTo>
                    <a:lnTo>
                      <a:pt x="1370" y="21"/>
                    </a:lnTo>
                    <a:lnTo>
                      <a:pt x="1335" y="31"/>
                    </a:lnTo>
                    <a:lnTo>
                      <a:pt x="1335" y="31"/>
                    </a:lnTo>
                    <a:lnTo>
                      <a:pt x="1302" y="46"/>
                    </a:lnTo>
                    <a:lnTo>
                      <a:pt x="1286" y="37"/>
                    </a:lnTo>
                    <a:lnTo>
                      <a:pt x="1286" y="38"/>
                    </a:lnTo>
                    <a:lnTo>
                      <a:pt x="1270" y="30"/>
                    </a:lnTo>
                    <a:lnTo>
                      <a:pt x="1271" y="31"/>
                    </a:lnTo>
                    <a:lnTo>
                      <a:pt x="1235" y="19"/>
                    </a:lnTo>
                    <a:lnTo>
                      <a:pt x="1235" y="19"/>
                    </a:lnTo>
                    <a:lnTo>
                      <a:pt x="1200" y="13"/>
                    </a:lnTo>
                    <a:lnTo>
                      <a:pt x="1200" y="13"/>
                    </a:lnTo>
                    <a:lnTo>
                      <a:pt x="1163" y="10"/>
                    </a:lnTo>
                    <a:lnTo>
                      <a:pt x="1164" y="10"/>
                    </a:lnTo>
                    <a:lnTo>
                      <a:pt x="1127" y="11"/>
                    </a:lnTo>
                    <a:lnTo>
                      <a:pt x="1127" y="11"/>
                    </a:lnTo>
                    <a:lnTo>
                      <a:pt x="1092" y="14"/>
                    </a:lnTo>
                    <a:lnTo>
                      <a:pt x="1093" y="14"/>
                    </a:lnTo>
                    <a:lnTo>
                      <a:pt x="1059" y="22"/>
                    </a:lnTo>
                    <a:lnTo>
                      <a:pt x="1060" y="22"/>
                    </a:lnTo>
                    <a:lnTo>
                      <a:pt x="1030" y="32"/>
                    </a:lnTo>
                    <a:lnTo>
                      <a:pt x="1031" y="31"/>
                    </a:lnTo>
                    <a:lnTo>
                      <a:pt x="1005" y="44"/>
                    </a:lnTo>
                    <a:lnTo>
                      <a:pt x="1005" y="44"/>
                    </a:lnTo>
                    <a:lnTo>
                      <a:pt x="983" y="61"/>
                    </a:lnTo>
                    <a:lnTo>
                      <a:pt x="955" y="49"/>
                    </a:lnTo>
                    <a:lnTo>
                      <a:pt x="955" y="50"/>
                    </a:lnTo>
                    <a:lnTo>
                      <a:pt x="927" y="41"/>
                    </a:lnTo>
                    <a:lnTo>
                      <a:pt x="927" y="41"/>
                    </a:lnTo>
                    <a:lnTo>
                      <a:pt x="884" y="32"/>
                    </a:lnTo>
                    <a:lnTo>
                      <a:pt x="884" y="32"/>
                    </a:lnTo>
                    <a:lnTo>
                      <a:pt x="839" y="29"/>
                    </a:lnTo>
                    <a:lnTo>
                      <a:pt x="840" y="29"/>
                    </a:lnTo>
                    <a:lnTo>
                      <a:pt x="795" y="29"/>
                    </a:lnTo>
                    <a:lnTo>
                      <a:pt x="796" y="29"/>
                    </a:lnTo>
                    <a:lnTo>
                      <a:pt x="752" y="33"/>
                    </a:lnTo>
                    <a:lnTo>
                      <a:pt x="753" y="33"/>
                    </a:lnTo>
                    <a:lnTo>
                      <a:pt x="712" y="41"/>
                    </a:lnTo>
                    <a:lnTo>
                      <a:pt x="712" y="41"/>
                    </a:lnTo>
                    <a:lnTo>
                      <a:pt x="675" y="53"/>
                    </a:lnTo>
                    <a:lnTo>
                      <a:pt x="675" y="53"/>
                    </a:lnTo>
                    <a:lnTo>
                      <a:pt x="643" y="68"/>
                    </a:lnTo>
                    <a:lnTo>
                      <a:pt x="644" y="68"/>
                    </a:lnTo>
                    <a:lnTo>
                      <a:pt x="630" y="77"/>
                    </a:lnTo>
                    <a:lnTo>
                      <a:pt x="630" y="76"/>
                    </a:lnTo>
                    <a:lnTo>
                      <a:pt x="616" y="88"/>
                    </a:lnTo>
                    <a:lnTo>
                      <a:pt x="570" y="77"/>
                    </a:lnTo>
                    <a:lnTo>
                      <a:pt x="570" y="77"/>
                    </a:lnTo>
                    <a:lnTo>
                      <a:pt x="524" y="71"/>
                    </a:lnTo>
                    <a:lnTo>
                      <a:pt x="524" y="71"/>
                    </a:lnTo>
                    <a:lnTo>
                      <a:pt x="476" y="68"/>
                    </a:lnTo>
                    <a:lnTo>
                      <a:pt x="476" y="68"/>
                    </a:lnTo>
                    <a:lnTo>
                      <a:pt x="427" y="69"/>
                    </a:lnTo>
                    <a:lnTo>
                      <a:pt x="428" y="69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18" y="87"/>
                    </a:lnTo>
                    <a:lnTo>
                      <a:pt x="318" y="87"/>
                    </a:lnTo>
                    <a:lnTo>
                      <a:pt x="295" y="95"/>
                    </a:lnTo>
                    <a:lnTo>
                      <a:pt x="295" y="95"/>
                    </a:lnTo>
                    <a:lnTo>
                      <a:pt x="273" y="103"/>
                    </a:lnTo>
                    <a:lnTo>
                      <a:pt x="273" y="103"/>
                    </a:lnTo>
                    <a:lnTo>
                      <a:pt x="253" y="113"/>
                    </a:lnTo>
                    <a:lnTo>
                      <a:pt x="253" y="112"/>
                    </a:lnTo>
                    <a:lnTo>
                      <a:pt x="235" y="123"/>
                    </a:lnTo>
                    <a:lnTo>
                      <a:pt x="236" y="123"/>
                    </a:lnTo>
                    <a:lnTo>
                      <a:pt x="220" y="134"/>
                    </a:lnTo>
                    <a:lnTo>
                      <a:pt x="221" y="133"/>
                    </a:lnTo>
                    <a:lnTo>
                      <a:pt x="207" y="145"/>
                    </a:lnTo>
                    <a:lnTo>
                      <a:pt x="207" y="145"/>
                    </a:lnTo>
                    <a:lnTo>
                      <a:pt x="196" y="157"/>
                    </a:lnTo>
                    <a:lnTo>
                      <a:pt x="196" y="157"/>
                    </a:lnTo>
                    <a:lnTo>
                      <a:pt x="188" y="170"/>
                    </a:lnTo>
                    <a:lnTo>
                      <a:pt x="188" y="169"/>
                    </a:lnTo>
                    <a:lnTo>
                      <a:pt x="182" y="182"/>
                    </a:lnTo>
                    <a:lnTo>
                      <a:pt x="182" y="182"/>
                    </a:lnTo>
                    <a:lnTo>
                      <a:pt x="179" y="195"/>
                    </a:lnTo>
                    <a:lnTo>
                      <a:pt x="179" y="194"/>
                    </a:lnTo>
                    <a:lnTo>
                      <a:pt x="178" y="209"/>
                    </a:lnTo>
                    <a:lnTo>
                      <a:pt x="178" y="208"/>
                    </a:lnTo>
                    <a:lnTo>
                      <a:pt x="181" y="224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41719C"/>
              </a:solidFill>
              <a:ln w="0" cap="flat">
                <a:solidFill>
                  <a:srgbClr val="41719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77">
                <a:extLst>
                  <a:ext uri="{FF2B5EF4-FFF2-40B4-BE49-F238E27FC236}">
                    <a16:creationId xmlns:a16="http://schemas.microsoft.com/office/drawing/2014/main" id="{C4FE0B71-9185-4F4D-AC22-16B30E8368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91" y="4077"/>
                <a:ext cx="46" cy="46"/>
              </a:xfrm>
              <a:custGeom>
                <a:avLst/>
                <a:gdLst>
                  <a:gd name="T0" fmla="*/ 46 w 46"/>
                  <a:gd name="T1" fmla="*/ 23 h 46"/>
                  <a:gd name="T2" fmla="*/ 45 w 46"/>
                  <a:gd name="T3" fmla="*/ 32 h 46"/>
                  <a:gd name="T4" fmla="*/ 39 w 46"/>
                  <a:gd name="T5" fmla="*/ 39 h 46"/>
                  <a:gd name="T6" fmla="*/ 32 w 46"/>
                  <a:gd name="T7" fmla="*/ 44 h 46"/>
                  <a:gd name="T8" fmla="*/ 23 w 46"/>
                  <a:gd name="T9" fmla="*/ 46 h 46"/>
                  <a:gd name="T10" fmla="*/ 14 w 46"/>
                  <a:gd name="T11" fmla="*/ 44 h 46"/>
                  <a:gd name="T12" fmla="*/ 7 w 46"/>
                  <a:gd name="T13" fmla="*/ 39 h 46"/>
                  <a:gd name="T14" fmla="*/ 1 w 46"/>
                  <a:gd name="T15" fmla="*/ 32 h 46"/>
                  <a:gd name="T16" fmla="*/ 0 w 46"/>
                  <a:gd name="T17" fmla="*/ 23 h 46"/>
                  <a:gd name="T18" fmla="*/ 1 w 46"/>
                  <a:gd name="T19" fmla="*/ 14 h 46"/>
                  <a:gd name="T20" fmla="*/ 7 w 46"/>
                  <a:gd name="T21" fmla="*/ 7 h 46"/>
                  <a:gd name="T22" fmla="*/ 14 w 46"/>
                  <a:gd name="T23" fmla="*/ 1 h 46"/>
                  <a:gd name="T24" fmla="*/ 23 w 46"/>
                  <a:gd name="T25" fmla="*/ 0 h 46"/>
                  <a:gd name="T26" fmla="*/ 32 w 46"/>
                  <a:gd name="T27" fmla="*/ 1 h 46"/>
                  <a:gd name="T28" fmla="*/ 39 w 46"/>
                  <a:gd name="T29" fmla="*/ 7 h 46"/>
                  <a:gd name="T30" fmla="*/ 44 w 46"/>
                  <a:gd name="T31" fmla="*/ 14 h 46"/>
                  <a:gd name="T32" fmla="*/ 46 w 46"/>
                  <a:gd name="T33" fmla="*/ 23 h 46"/>
                  <a:gd name="T34" fmla="*/ 35 w 46"/>
                  <a:gd name="T35" fmla="*/ 17 h 46"/>
                  <a:gd name="T36" fmla="*/ 36 w 46"/>
                  <a:gd name="T37" fmla="*/ 18 h 46"/>
                  <a:gd name="T38" fmla="*/ 32 w 46"/>
                  <a:gd name="T39" fmla="*/ 12 h 46"/>
                  <a:gd name="T40" fmla="*/ 34 w 46"/>
                  <a:gd name="T41" fmla="*/ 14 h 46"/>
                  <a:gd name="T42" fmla="*/ 28 w 46"/>
                  <a:gd name="T43" fmla="*/ 10 h 46"/>
                  <a:gd name="T44" fmla="*/ 29 w 46"/>
                  <a:gd name="T45" fmla="*/ 11 h 46"/>
                  <a:gd name="T46" fmla="*/ 22 w 46"/>
                  <a:gd name="T47" fmla="*/ 9 h 46"/>
                  <a:gd name="T48" fmla="*/ 24 w 46"/>
                  <a:gd name="T49" fmla="*/ 9 h 46"/>
                  <a:gd name="T50" fmla="*/ 17 w 46"/>
                  <a:gd name="T51" fmla="*/ 11 h 46"/>
                  <a:gd name="T52" fmla="*/ 18 w 46"/>
                  <a:gd name="T53" fmla="*/ 10 h 46"/>
                  <a:gd name="T54" fmla="*/ 12 w 46"/>
                  <a:gd name="T55" fmla="*/ 14 h 46"/>
                  <a:gd name="T56" fmla="*/ 14 w 46"/>
                  <a:gd name="T57" fmla="*/ 12 h 46"/>
                  <a:gd name="T58" fmla="*/ 10 w 46"/>
                  <a:gd name="T59" fmla="*/ 18 h 46"/>
                  <a:gd name="T60" fmla="*/ 11 w 46"/>
                  <a:gd name="T61" fmla="*/ 17 h 46"/>
                  <a:gd name="T62" fmla="*/ 9 w 46"/>
                  <a:gd name="T63" fmla="*/ 24 h 46"/>
                  <a:gd name="T64" fmla="*/ 9 w 46"/>
                  <a:gd name="T65" fmla="*/ 22 h 46"/>
                  <a:gd name="T66" fmla="*/ 11 w 46"/>
                  <a:gd name="T67" fmla="*/ 29 h 46"/>
                  <a:gd name="T68" fmla="*/ 10 w 46"/>
                  <a:gd name="T69" fmla="*/ 27 h 46"/>
                  <a:gd name="T70" fmla="*/ 14 w 46"/>
                  <a:gd name="T71" fmla="*/ 33 h 46"/>
                  <a:gd name="T72" fmla="*/ 12 w 46"/>
                  <a:gd name="T73" fmla="*/ 32 h 46"/>
                  <a:gd name="T74" fmla="*/ 18 w 46"/>
                  <a:gd name="T75" fmla="*/ 36 h 46"/>
                  <a:gd name="T76" fmla="*/ 17 w 46"/>
                  <a:gd name="T77" fmla="*/ 35 h 46"/>
                  <a:gd name="T78" fmla="*/ 24 w 46"/>
                  <a:gd name="T79" fmla="*/ 37 h 46"/>
                  <a:gd name="T80" fmla="*/ 22 w 46"/>
                  <a:gd name="T81" fmla="*/ 37 h 46"/>
                  <a:gd name="T82" fmla="*/ 29 w 46"/>
                  <a:gd name="T83" fmla="*/ 35 h 46"/>
                  <a:gd name="T84" fmla="*/ 28 w 46"/>
                  <a:gd name="T85" fmla="*/ 36 h 46"/>
                  <a:gd name="T86" fmla="*/ 34 w 46"/>
                  <a:gd name="T87" fmla="*/ 32 h 46"/>
                  <a:gd name="T88" fmla="*/ 32 w 46"/>
                  <a:gd name="T89" fmla="*/ 33 h 46"/>
                  <a:gd name="T90" fmla="*/ 36 w 46"/>
                  <a:gd name="T91" fmla="*/ 27 h 46"/>
                  <a:gd name="T92" fmla="*/ 35 w 46"/>
                  <a:gd name="T93" fmla="*/ 29 h 46"/>
                  <a:gd name="T94" fmla="*/ 37 w 46"/>
                  <a:gd name="T95" fmla="*/ 22 h 46"/>
                  <a:gd name="T96" fmla="*/ 37 w 46"/>
                  <a:gd name="T97" fmla="*/ 24 h 46"/>
                  <a:gd name="T98" fmla="*/ 35 w 46"/>
                  <a:gd name="T99" fmla="*/ 1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6" h="46">
                    <a:moveTo>
                      <a:pt x="46" y="23"/>
                    </a:moveTo>
                    <a:lnTo>
                      <a:pt x="45" y="32"/>
                    </a:lnTo>
                    <a:lnTo>
                      <a:pt x="39" y="39"/>
                    </a:lnTo>
                    <a:lnTo>
                      <a:pt x="32" y="44"/>
                    </a:lnTo>
                    <a:lnTo>
                      <a:pt x="23" y="46"/>
                    </a:lnTo>
                    <a:lnTo>
                      <a:pt x="14" y="44"/>
                    </a:lnTo>
                    <a:lnTo>
                      <a:pt x="7" y="39"/>
                    </a:lnTo>
                    <a:lnTo>
                      <a:pt x="1" y="32"/>
                    </a:lnTo>
                    <a:lnTo>
                      <a:pt x="0" y="23"/>
                    </a:lnTo>
                    <a:lnTo>
                      <a:pt x="1" y="14"/>
                    </a:lnTo>
                    <a:lnTo>
                      <a:pt x="7" y="7"/>
                    </a:lnTo>
                    <a:lnTo>
                      <a:pt x="14" y="1"/>
                    </a:lnTo>
                    <a:lnTo>
                      <a:pt x="23" y="0"/>
                    </a:lnTo>
                    <a:lnTo>
                      <a:pt x="32" y="1"/>
                    </a:lnTo>
                    <a:lnTo>
                      <a:pt x="39" y="7"/>
                    </a:lnTo>
                    <a:lnTo>
                      <a:pt x="44" y="14"/>
                    </a:lnTo>
                    <a:lnTo>
                      <a:pt x="46" y="23"/>
                    </a:lnTo>
                    <a:close/>
                    <a:moveTo>
                      <a:pt x="35" y="17"/>
                    </a:moveTo>
                    <a:lnTo>
                      <a:pt x="36" y="18"/>
                    </a:lnTo>
                    <a:lnTo>
                      <a:pt x="32" y="12"/>
                    </a:lnTo>
                    <a:lnTo>
                      <a:pt x="34" y="14"/>
                    </a:lnTo>
                    <a:lnTo>
                      <a:pt x="28" y="10"/>
                    </a:lnTo>
                    <a:lnTo>
                      <a:pt x="29" y="11"/>
                    </a:lnTo>
                    <a:lnTo>
                      <a:pt x="22" y="9"/>
                    </a:lnTo>
                    <a:lnTo>
                      <a:pt x="24" y="9"/>
                    </a:lnTo>
                    <a:lnTo>
                      <a:pt x="17" y="11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14" y="12"/>
                    </a:lnTo>
                    <a:lnTo>
                      <a:pt x="10" y="18"/>
                    </a:lnTo>
                    <a:lnTo>
                      <a:pt x="11" y="17"/>
                    </a:lnTo>
                    <a:lnTo>
                      <a:pt x="9" y="24"/>
                    </a:lnTo>
                    <a:lnTo>
                      <a:pt x="9" y="22"/>
                    </a:lnTo>
                    <a:lnTo>
                      <a:pt x="11" y="29"/>
                    </a:lnTo>
                    <a:lnTo>
                      <a:pt x="10" y="27"/>
                    </a:lnTo>
                    <a:lnTo>
                      <a:pt x="14" y="33"/>
                    </a:lnTo>
                    <a:lnTo>
                      <a:pt x="12" y="32"/>
                    </a:lnTo>
                    <a:lnTo>
                      <a:pt x="18" y="36"/>
                    </a:lnTo>
                    <a:lnTo>
                      <a:pt x="17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29" y="35"/>
                    </a:lnTo>
                    <a:lnTo>
                      <a:pt x="28" y="36"/>
                    </a:lnTo>
                    <a:lnTo>
                      <a:pt x="34" y="32"/>
                    </a:lnTo>
                    <a:lnTo>
                      <a:pt x="32" y="33"/>
                    </a:lnTo>
                    <a:lnTo>
                      <a:pt x="36" y="27"/>
                    </a:lnTo>
                    <a:lnTo>
                      <a:pt x="35" y="29"/>
                    </a:lnTo>
                    <a:lnTo>
                      <a:pt x="37" y="22"/>
                    </a:lnTo>
                    <a:lnTo>
                      <a:pt x="37" y="24"/>
                    </a:lnTo>
                    <a:lnTo>
                      <a:pt x="35" y="17"/>
                    </a:lnTo>
                    <a:close/>
                  </a:path>
                </a:pathLst>
              </a:custGeom>
              <a:solidFill>
                <a:srgbClr val="41719C"/>
              </a:solidFill>
              <a:ln w="0" cap="flat">
                <a:solidFill>
                  <a:srgbClr val="41719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78">
                <a:extLst>
                  <a:ext uri="{FF2B5EF4-FFF2-40B4-BE49-F238E27FC236}">
                    <a16:creationId xmlns:a16="http://schemas.microsoft.com/office/drawing/2014/main" id="{1608DD3E-E026-422A-96D9-2941208079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95" y="4034"/>
                <a:ext cx="84" cy="83"/>
              </a:xfrm>
              <a:custGeom>
                <a:avLst/>
                <a:gdLst>
                  <a:gd name="T0" fmla="*/ 84 w 84"/>
                  <a:gd name="T1" fmla="*/ 42 h 83"/>
                  <a:gd name="T2" fmla="*/ 80 w 84"/>
                  <a:gd name="T3" fmla="*/ 58 h 83"/>
                  <a:gd name="T4" fmla="*/ 71 w 84"/>
                  <a:gd name="T5" fmla="*/ 71 h 83"/>
                  <a:gd name="T6" fmla="*/ 58 w 84"/>
                  <a:gd name="T7" fmla="*/ 80 h 83"/>
                  <a:gd name="T8" fmla="*/ 42 w 84"/>
                  <a:gd name="T9" fmla="*/ 83 h 83"/>
                  <a:gd name="T10" fmla="*/ 26 w 84"/>
                  <a:gd name="T11" fmla="*/ 80 h 83"/>
                  <a:gd name="T12" fmla="*/ 13 w 84"/>
                  <a:gd name="T13" fmla="*/ 71 h 83"/>
                  <a:gd name="T14" fmla="*/ 4 w 84"/>
                  <a:gd name="T15" fmla="*/ 58 h 83"/>
                  <a:gd name="T16" fmla="*/ 0 w 84"/>
                  <a:gd name="T17" fmla="*/ 42 h 83"/>
                  <a:gd name="T18" fmla="*/ 4 w 84"/>
                  <a:gd name="T19" fmla="*/ 25 h 83"/>
                  <a:gd name="T20" fmla="*/ 13 w 84"/>
                  <a:gd name="T21" fmla="*/ 12 h 83"/>
                  <a:gd name="T22" fmla="*/ 26 w 84"/>
                  <a:gd name="T23" fmla="*/ 3 h 83"/>
                  <a:gd name="T24" fmla="*/ 42 w 84"/>
                  <a:gd name="T25" fmla="*/ 0 h 83"/>
                  <a:gd name="T26" fmla="*/ 58 w 84"/>
                  <a:gd name="T27" fmla="*/ 3 h 83"/>
                  <a:gd name="T28" fmla="*/ 71 w 84"/>
                  <a:gd name="T29" fmla="*/ 12 h 83"/>
                  <a:gd name="T30" fmla="*/ 80 w 84"/>
                  <a:gd name="T31" fmla="*/ 25 h 83"/>
                  <a:gd name="T32" fmla="*/ 84 w 84"/>
                  <a:gd name="T33" fmla="*/ 42 h 83"/>
                  <a:gd name="T34" fmla="*/ 71 w 84"/>
                  <a:gd name="T35" fmla="*/ 28 h 83"/>
                  <a:gd name="T36" fmla="*/ 72 w 84"/>
                  <a:gd name="T37" fmla="*/ 30 h 83"/>
                  <a:gd name="T38" fmla="*/ 64 w 84"/>
                  <a:gd name="T39" fmla="*/ 18 h 83"/>
                  <a:gd name="T40" fmla="*/ 65 w 84"/>
                  <a:gd name="T41" fmla="*/ 20 h 83"/>
                  <a:gd name="T42" fmla="*/ 54 w 84"/>
                  <a:gd name="T43" fmla="*/ 12 h 83"/>
                  <a:gd name="T44" fmla="*/ 55 w 84"/>
                  <a:gd name="T45" fmla="*/ 12 h 83"/>
                  <a:gd name="T46" fmla="*/ 41 w 84"/>
                  <a:gd name="T47" fmla="*/ 9 h 83"/>
                  <a:gd name="T48" fmla="*/ 43 w 84"/>
                  <a:gd name="T49" fmla="*/ 9 h 83"/>
                  <a:gd name="T50" fmla="*/ 29 w 84"/>
                  <a:gd name="T51" fmla="*/ 12 h 83"/>
                  <a:gd name="T52" fmla="*/ 30 w 84"/>
                  <a:gd name="T53" fmla="*/ 12 h 83"/>
                  <a:gd name="T54" fmla="*/ 19 w 84"/>
                  <a:gd name="T55" fmla="*/ 20 h 83"/>
                  <a:gd name="T56" fmla="*/ 20 w 84"/>
                  <a:gd name="T57" fmla="*/ 18 h 83"/>
                  <a:gd name="T58" fmla="*/ 12 w 84"/>
                  <a:gd name="T59" fmla="*/ 30 h 83"/>
                  <a:gd name="T60" fmla="*/ 13 w 84"/>
                  <a:gd name="T61" fmla="*/ 28 h 83"/>
                  <a:gd name="T62" fmla="*/ 10 w 84"/>
                  <a:gd name="T63" fmla="*/ 43 h 83"/>
                  <a:gd name="T64" fmla="*/ 10 w 84"/>
                  <a:gd name="T65" fmla="*/ 41 h 83"/>
                  <a:gd name="T66" fmla="*/ 13 w 84"/>
                  <a:gd name="T67" fmla="*/ 55 h 83"/>
                  <a:gd name="T68" fmla="*/ 12 w 84"/>
                  <a:gd name="T69" fmla="*/ 53 h 83"/>
                  <a:gd name="T70" fmla="*/ 20 w 84"/>
                  <a:gd name="T71" fmla="*/ 65 h 83"/>
                  <a:gd name="T72" fmla="*/ 19 w 84"/>
                  <a:gd name="T73" fmla="*/ 63 h 83"/>
                  <a:gd name="T74" fmla="*/ 30 w 84"/>
                  <a:gd name="T75" fmla="*/ 71 h 83"/>
                  <a:gd name="T76" fmla="*/ 29 w 84"/>
                  <a:gd name="T77" fmla="*/ 71 h 83"/>
                  <a:gd name="T78" fmla="*/ 43 w 84"/>
                  <a:gd name="T79" fmla="*/ 74 h 83"/>
                  <a:gd name="T80" fmla="*/ 41 w 84"/>
                  <a:gd name="T81" fmla="*/ 74 h 83"/>
                  <a:gd name="T82" fmla="*/ 55 w 84"/>
                  <a:gd name="T83" fmla="*/ 71 h 83"/>
                  <a:gd name="T84" fmla="*/ 54 w 84"/>
                  <a:gd name="T85" fmla="*/ 71 h 83"/>
                  <a:gd name="T86" fmla="*/ 65 w 84"/>
                  <a:gd name="T87" fmla="*/ 63 h 83"/>
                  <a:gd name="T88" fmla="*/ 64 w 84"/>
                  <a:gd name="T89" fmla="*/ 65 h 83"/>
                  <a:gd name="T90" fmla="*/ 72 w 84"/>
                  <a:gd name="T91" fmla="*/ 53 h 83"/>
                  <a:gd name="T92" fmla="*/ 71 w 84"/>
                  <a:gd name="T93" fmla="*/ 55 h 83"/>
                  <a:gd name="T94" fmla="*/ 74 w 84"/>
                  <a:gd name="T95" fmla="*/ 41 h 83"/>
                  <a:gd name="T96" fmla="*/ 74 w 84"/>
                  <a:gd name="T97" fmla="*/ 43 h 83"/>
                  <a:gd name="T98" fmla="*/ 71 w 84"/>
                  <a:gd name="T99" fmla="*/ 2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4" h="83">
                    <a:moveTo>
                      <a:pt x="84" y="42"/>
                    </a:moveTo>
                    <a:lnTo>
                      <a:pt x="80" y="58"/>
                    </a:lnTo>
                    <a:lnTo>
                      <a:pt x="71" y="71"/>
                    </a:lnTo>
                    <a:lnTo>
                      <a:pt x="58" y="80"/>
                    </a:lnTo>
                    <a:lnTo>
                      <a:pt x="42" y="83"/>
                    </a:lnTo>
                    <a:lnTo>
                      <a:pt x="26" y="80"/>
                    </a:lnTo>
                    <a:lnTo>
                      <a:pt x="13" y="71"/>
                    </a:lnTo>
                    <a:lnTo>
                      <a:pt x="4" y="58"/>
                    </a:lnTo>
                    <a:lnTo>
                      <a:pt x="0" y="42"/>
                    </a:lnTo>
                    <a:lnTo>
                      <a:pt x="4" y="25"/>
                    </a:lnTo>
                    <a:lnTo>
                      <a:pt x="13" y="12"/>
                    </a:lnTo>
                    <a:lnTo>
                      <a:pt x="26" y="3"/>
                    </a:lnTo>
                    <a:lnTo>
                      <a:pt x="42" y="0"/>
                    </a:lnTo>
                    <a:lnTo>
                      <a:pt x="58" y="3"/>
                    </a:lnTo>
                    <a:lnTo>
                      <a:pt x="71" y="12"/>
                    </a:lnTo>
                    <a:lnTo>
                      <a:pt x="80" y="25"/>
                    </a:lnTo>
                    <a:lnTo>
                      <a:pt x="84" y="42"/>
                    </a:lnTo>
                    <a:close/>
                    <a:moveTo>
                      <a:pt x="71" y="28"/>
                    </a:moveTo>
                    <a:lnTo>
                      <a:pt x="72" y="30"/>
                    </a:lnTo>
                    <a:lnTo>
                      <a:pt x="64" y="18"/>
                    </a:lnTo>
                    <a:lnTo>
                      <a:pt x="65" y="20"/>
                    </a:lnTo>
                    <a:lnTo>
                      <a:pt x="54" y="12"/>
                    </a:lnTo>
                    <a:lnTo>
                      <a:pt x="55" y="12"/>
                    </a:lnTo>
                    <a:lnTo>
                      <a:pt x="41" y="9"/>
                    </a:lnTo>
                    <a:lnTo>
                      <a:pt x="43" y="9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19" y="20"/>
                    </a:lnTo>
                    <a:lnTo>
                      <a:pt x="20" y="18"/>
                    </a:lnTo>
                    <a:lnTo>
                      <a:pt x="12" y="30"/>
                    </a:lnTo>
                    <a:lnTo>
                      <a:pt x="13" y="28"/>
                    </a:lnTo>
                    <a:lnTo>
                      <a:pt x="10" y="43"/>
                    </a:lnTo>
                    <a:lnTo>
                      <a:pt x="10" y="41"/>
                    </a:lnTo>
                    <a:lnTo>
                      <a:pt x="13" y="55"/>
                    </a:lnTo>
                    <a:lnTo>
                      <a:pt x="12" y="53"/>
                    </a:lnTo>
                    <a:lnTo>
                      <a:pt x="20" y="65"/>
                    </a:lnTo>
                    <a:lnTo>
                      <a:pt x="19" y="63"/>
                    </a:lnTo>
                    <a:lnTo>
                      <a:pt x="30" y="71"/>
                    </a:lnTo>
                    <a:lnTo>
                      <a:pt x="29" y="71"/>
                    </a:lnTo>
                    <a:lnTo>
                      <a:pt x="43" y="74"/>
                    </a:lnTo>
                    <a:lnTo>
                      <a:pt x="41" y="74"/>
                    </a:lnTo>
                    <a:lnTo>
                      <a:pt x="55" y="71"/>
                    </a:lnTo>
                    <a:lnTo>
                      <a:pt x="54" y="71"/>
                    </a:lnTo>
                    <a:lnTo>
                      <a:pt x="65" y="63"/>
                    </a:lnTo>
                    <a:lnTo>
                      <a:pt x="64" y="65"/>
                    </a:lnTo>
                    <a:lnTo>
                      <a:pt x="72" y="53"/>
                    </a:lnTo>
                    <a:lnTo>
                      <a:pt x="71" y="55"/>
                    </a:lnTo>
                    <a:lnTo>
                      <a:pt x="74" y="41"/>
                    </a:lnTo>
                    <a:lnTo>
                      <a:pt x="74" y="43"/>
                    </a:lnTo>
                    <a:lnTo>
                      <a:pt x="71" y="28"/>
                    </a:lnTo>
                    <a:close/>
                  </a:path>
                </a:pathLst>
              </a:custGeom>
              <a:solidFill>
                <a:srgbClr val="41719C"/>
              </a:solidFill>
              <a:ln w="0" cap="flat">
                <a:solidFill>
                  <a:srgbClr val="41719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79">
                <a:extLst>
                  <a:ext uri="{FF2B5EF4-FFF2-40B4-BE49-F238E27FC236}">
                    <a16:creationId xmlns:a16="http://schemas.microsoft.com/office/drawing/2014/main" id="{393D6388-3C48-4FE3-895B-C62E52D82F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5" y="3965"/>
                <a:ext cx="120" cy="120"/>
              </a:xfrm>
              <a:custGeom>
                <a:avLst/>
                <a:gdLst>
                  <a:gd name="T0" fmla="*/ 119 w 120"/>
                  <a:gd name="T1" fmla="*/ 72 h 120"/>
                  <a:gd name="T2" fmla="*/ 110 w 120"/>
                  <a:gd name="T3" fmla="*/ 93 h 120"/>
                  <a:gd name="T4" fmla="*/ 93 w 120"/>
                  <a:gd name="T5" fmla="*/ 109 h 120"/>
                  <a:gd name="T6" fmla="*/ 72 w 120"/>
                  <a:gd name="T7" fmla="*/ 118 h 120"/>
                  <a:gd name="T8" fmla="*/ 48 w 120"/>
                  <a:gd name="T9" fmla="*/ 118 h 120"/>
                  <a:gd name="T10" fmla="*/ 27 w 120"/>
                  <a:gd name="T11" fmla="*/ 109 h 120"/>
                  <a:gd name="T12" fmla="*/ 11 w 120"/>
                  <a:gd name="T13" fmla="*/ 93 h 120"/>
                  <a:gd name="T14" fmla="*/ 2 w 120"/>
                  <a:gd name="T15" fmla="*/ 72 h 120"/>
                  <a:gd name="T16" fmla="*/ 2 w 120"/>
                  <a:gd name="T17" fmla="*/ 48 h 120"/>
                  <a:gd name="T18" fmla="*/ 11 w 120"/>
                  <a:gd name="T19" fmla="*/ 26 h 120"/>
                  <a:gd name="T20" fmla="*/ 27 w 120"/>
                  <a:gd name="T21" fmla="*/ 10 h 120"/>
                  <a:gd name="T22" fmla="*/ 48 w 120"/>
                  <a:gd name="T23" fmla="*/ 1 h 120"/>
                  <a:gd name="T24" fmla="*/ 72 w 120"/>
                  <a:gd name="T25" fmla="*/ 1 h 120"/>
                  <a:gd name="T26" fmla="*/ 93 w 120"/>
                  <a:gd name="T27" fmla="*/ 10 h 120"/>
                  <a:gd name="T28" fmla="*/ 110 w 120"/>
                  <a:gd name="T29" fmla="*/ 26 h 120"/>
                  <a:gd name="T30" fmla="*/ 119 w 120"/>
                  <a:gd name="T31" fmla="*/ 48 h 120"/>
                  <a:gd name="T32" fmla="*/ 109 w 120"/>
                  <a:gd name="T33" fmla="*/ 49 h 120"/>
                  <a:gd name="T34" fmla="*/ 106 w 120"/>
                  <a:gd name="T35" fmla="*/ 40 h 120"/>
                  <a:gd name="T36" fmla="*/ 101 w 120"/>
                  <a:gd name="T37" fmla="*/ 31 h 120"/>
                  <a:gd name="T38" fmla="*/ 95 w 120"/>
                  <a:gd name="T39" fmla="*/ 24 h 120"/>
                  <a:gd name="T40" fmla="*/ 88 w 120"/>
                  <a:gd name="T41" fmla="*/ 18 h 120"/>
                  <a:gd name="T42" fmla="*/ 79 w 120"/>
                  <a:gd name="T43" fmla="*/ 13 h 120"/>
                  <a:gd name="T44" fmla="*/ 70 w 120"/>
                  <a:gd name="T45" fmla="*/ 10 h 120"/>
                  <a:gd name="T46" fmla="*/ 60 w 120"/>
                  <a:gd name="T47" fmla="*/ 9 h 120"/>
                  <a:gd name="T48" fmla="*/ 49 w 120"/>
                  <a:gd name="T49" fmla="*/ 10 h 120"/>
                  <a:gd name="T50" fmla="*/ 40 w 120"/>
                  <a:gd name="T51" fmla="*/ 14 h 120"/>
                  <a:gd name="T52" fmla="*/ 32 w 120"/>
                  <a:gd name="T53" fmla="*/ 18 h 120"/>
                  <a:gd name="T54" fmla="*/ 24 w 120"/>
                  <a:gd name="T55" fmla="*/ 24 h 120"/>
                  <a:gd name="T56" fmla="*/ 18 w 120"/>
                  <a:gd name="T57" fmla="*/ 32 h 120"/>
                  <a:gd name="T58" fmla="*/ 14 w 120"/>
                  <a:gd name="T59" fmla="*/ 40 h 120"/>
                  <a:gd name="T60" fmla="*/ 11 w 120"/>
                  <a:gd name="T61" fmla="*/ 50 h 120"/>
                  <a:gd name="T62" fmla="*/ 10 w 120"/>
                  <a:gd name="T63" fmla="*/ 60 h 120"/>
                  <a:gd name="T64" fmla="*/ 11 w 120"/>
                  <a:gd name="T65" fmla="*/ 70 h 120"/>
                  <a:gd name="T66" fmla="*/ 14 w 120"/>
                  <a:gd name="T67" fmla="*/ 80 h 120"/>
                  <a:gd name="T68" fmla="*/ 19 w 120"/>
                  <a:gd name="T69" fmla="*/ 88 h 120"/>
                  <a:gd name="T70" fmla="*/ 25 w 120"/>
                  <a:gd name="T71" fmla="*/ 96 h 120"/>
                  <a:gd name="T72" fmla="*/ 32 w 120"/>
                  <a:gd name="T73" fmla="*/ 102 h 120"/>
                  <a:gd name="T74" fmla="*/ 41 w 120"/>
                  <a:gd name="T75" fmla="*/ 106 h 120"/>
                  <a:gd name="T76" fmla="*/ 50 w 120"/>
                  <a:gd name="T77" fmla="*/ 109 h 120"/>
                  <a:gd name="T78" fmla="*/ 61 w 120"/>
                  <a:gd name="T79" fmla="*/ 110 h 120"/>
                  <a:gd name="T80" fmla="*/ 71 w 120"/>
                  <a:gd name="T81" fmla="*/ 109 h 120"/>
                  <a:gd name="T82" fmla="*/ 80 w 120"/>
                  <a:gd name="T83" fmla="*/ 106 h 120"/>
                  <a:gd name="T84" fmla="*/ 89 w 120"/>
                  <a:gd name="T85" fmla="*/ 101 h 120"/>
                  <a:gd name="T86" fmla="*/ 96 w 120"/>
                  <a:gd name="T87" fmla="*/ 95 h 120"/>
                  <a:gd name="T88" fmla="*/ 102 w 120"/>
                  <a:gd name="T89" fmla="*/ 88 h 120"/>
                  <a:gd name="T90" fmla="*/ 106 w 120"/>
                  <a:gd name="T91" fmla="*/ 79 h 120"/>
                  <a:gd name="T92" fmla="*/ 109 w 120"/>
                  <a:gd name="T93" fmla="*/ 70 h 120"/>
                  <a:gd name="T94" fmla="*/ 111 w 120"/>
                  <a:gd name="T95" fmla="*/ 59 h 120"/>
                  <a:gd name="T96" fmla="*/ 109 w 120"/>
                  <a:gd name="T97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0" h="120">
                    <a:moveTo>
                      <a:pt x="120" y="59"/>
                    </a:moveTo>
                    <a:lnTo>
                      <a:pt x="119" y="72"/>
                    </a:lnTo>
                    <a:lnTo>
                      <a:pt x="115" y="83"/>
                    </a:lnTo>
                    <a:lnTo>
                      <a:pt x="110" y="93"/>
                    </a:lnTo>
                    <a:lnTo>
                      <a:pt x="103" y="102"/>
                    </a:lnTo>
                    <a:lnTo>
                      <a:pt x="93" y="109"/>
                    </a:lnTo>
                    <a:lnTo>
                      <a:pt x="84" y="115"/>
                    </a:lnTo>
                    <a:lnTo>
                      <a:pt x="72" y="118"/>
                    </a:lnTo>
                    <a:lnTo>
                      <a:pt x="60" y="120"/>
                    </a:lnTo>
                    <a:lnTo>
                      <a:pt x="48" y="118"/>
                    </a:lnTo>
                    <a:lnTo>
                      <a:pt x="37" y="115"/>
                    </a:lnTo>
                    <a:lnTo>
                      <a:pt x="27" y="109"/>
                    </a:lnTo>
                    <a:lnTo>
                      <a:pt x="18" y="102"/>
                    </a:lnTo>
                    <a:lnTo>
                      <a:pt x="11" y="93"/>
                    </a:lnTo>
                    <a:lnTo>
                      <a:pt x="5" y="83"/>
                    </a:lnTo>
                    <a:lnTo>
                      <a:pt x="2" y="72"/>
                    </a:lnTo>
                    <a:lnTo>
                      <a:pt x="0" y="59"/>
                    </a:lnTo>
                    <a:lnTo>
                      <a:pt x="2" y="48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5"/>
                    </a:lnTo>
                    <a:lnTo>
                      <a:pt x="48" y="1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4" y="5"/>
                    </a:lnTo>
                    <a:lnTo>
                      <a:pt x="93" y="10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5" y="36"/>
                    </a:lnTo>
                    <a:lnTo>
                      <a:pt x="119" y="48"/>
                    </a:lnTo>
                    <a:lnTo>
                      <a:pt x="120" y="59"/>
                    </a:lnTo>
                    <a:close/>
                    <a:moveTo>
                      <a:pt x="109" y="49"/>
                    </a:moveTo>
                    <a:lnTo>
                      <a:pt x="109" y="50"/>
                    </a:lnTo>
                    <a:lnTo>
                      <a:pt x="106" y="40"/>
                    </a:lnTo>
                    <a:lnTo>
                      <a:pt x="106" y="40"/>
                    </a:lnTo>
                    <a:lnTo>
                      <a:pt x="101" y="31"/>
                    </a:lnTo>
                    <a:lnTo>
                      <a:pt x="102" y="32"/>
                    </a:lnTo>
                    <a:lnTo>
                      <a:pt x="95" y="24"/>
                    </a:lnTo>
                    <a:lnTo>
                      <a:pt x="96" y="24"/>
                    </a:lnTo>
                    <a:lnTo>
                      <a:pt x="88" y="18"/>
                    </a:lnTo>
                    <a:lnTo>
                      <a:pt x="89" y="18"/>
                    </a:lnTo>
                    <a:lnTo>
                      <a:pt x="79" y="13"/>
                    </a:lnTo>
                    <a:lnTo>
                      <a:pt x="80" y="14"/>
                    </a:lnTo>
                    <a:lnTo>
                      <a:pt x="70" y="10"/>
                    </a:lnTo>
                    <a:lnTo>
                      <a:pt x="71" y="10"/>
                    </a:lnTo>
                    <a:lnTo>
                      <a:pt x="60" y="9"/>
                    </a:lnTo>
                    <a:lnTo>
                      <a:pt x="61" y="9"/>
                    </a:lnTo>
                    <a:lnTo>
                      <a:pt x="49" y="10"/>
                    </a:lnTo>
                    <a:lnTo>
                      <a:pt x="50" y="10"/>
                    </a:lnTo>
                    <a:lnTo>
                      <a:pt x="40" y="14"/>
                    </a:lnTo>
                    <a:lnTo>
                      <a:pt x="41" y="13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24" y="24"/>
                    </a:lnTo>
                    <a:lnTo>
                      <a:pt x="25" y="24"/>
                    </a:lnTo>
                    <a:lnTo>
                      <a:pt x="18" y="32"/>
                    </a:lnTo>
                    <a:lnTo>
                      <a:pt x="19" y="31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1" y="50"/>
                    </a:lnTo>
                    <a:lnTo>
                      <a:pt x="11" y="49"/>
                    </a:lnTo>
                    <a:lnTo>
                      <a:pt x="10" y="60"/>
                    </a:lnTo>
                    <a:lnTo>
                      <a:pt x="10" y="59"/>
                    </a:lnTo>
                    <a:lnTo>
                      <a:pt x="11" y="70"/>
                    </a:lnTo>
                    <a:lnTo>
                      <a:pt x="11" y="70"/>
                    </a:lnTo>
                    <a:lnTo>
                      <a:pt x="14" y="80"/>
                    </a:lnTo>
                    <a:lnTo>
                      <a:pt x="14" y="79"/>
                    </a:lnTo>
                    <a:lnTo>
                      <a:pt x="19" y="88"/>
                    </a:lnTo>
                    <a:lnTo>
                      <a:pt x="18" y="88"/>
                    </a:lnTo>
                    <a:lnTo>
                      <a:pt x="25" y="96"/>
                    </a:lnTo>
                    <a:lnTo>
                      <a:pt x="24" y="95"/>
                    </a:lnTo>
                    <a:lnTo>
                      <a:pt x="32" y="102"/>
                    </a:lnTo>
                    <a:lnTo>
                      <a:pt x="32" y="101"/>
                    </a:lnTo>
                    <a:lnTo>
                      <a:pt x="41" y="106"/>
                    </a:lnTo>
                    <a:lnTo>
                      <a:pt x="40" y="106"/>
                    </a:lnTo>
                    <a:lnTo>
                      <a:pt x="50" y="109"/>
                    </a:lnTo>
                    <a:lnTo>
                      <a:pt x="49" y="109"/>
                    </a:lnTo>
                    <a:lnTo>
                      <a:pt x="61" y="110"/>
                    </a:lnTo>
                    <a:lnTo>
                      <a:pt x="60" y="110"/>
                    </a:lnTo>
                    <a:lnTo>
                      <a:pt x="71" y="109"/>
                    </a:lnTo>
                    <a:lnTo>
                      <a:pt x="70" y="109"/>
                    </a:lnTo>
                    <a:lnTo>
                      <a:pt x="80" y="106"/>
                    </a:lnTo>
                    <a:lnTo>
                      <a:pt x="79" y="106"/>
                    </a:lnTo>
                    <a:lnTo>
                      <a:pt x="89" y="101"/>
                    </a:lnTo>
                    <a:lnTo>
                      <a:pt x="88" y="102"/>
                    </a:lnTo>
                    <a:lnTo>
                      <a:pt x="96" y="95"/>
                    </a:lnTo>
                    <a:lnTo>
                      <a:pt x="95" y="96"/>
                    </a:lnTo>
                    <a:lnTo>
                      <a:pt x="102" y="88"/>
                    </a:lnTo>
                    <a:lnTo>
                      <a:pt x="101" y="88"/>
                    </a:lnTo>
                    <a:lnTo>
                      <a:pt x="106" y="79"/>
                    </a:lnTo>
                    <a:lnTo>
                      <a:pt x="106" y="80"/>
                    </a:lnTo>
                    <a:lnTo>
                      <a:pt x="109" y="70"/>
                    </a:lnTo>
                    <a:lnTo>
                      <a:pt x="109" y="70"/>
                    </a:lnTo>
                    <a:lnTo>
                      <a:pt x="111" y="59"/>
                    </a:lnTo>
                    <a:lnTo>
                      <a:pt x="111" y="60"/>
                    </a:lnTo>
                    <a:lnTo>
                      <a:pt x="109" y="49"/>
                    </a:lnTo>
                    <a:close/>
                  </a:path>
                </a:pathLst>
              </a:custGeom>
              <a:solidFill>
                <a:srgbClr val="41719C"/>
              </a:solidFill>
              <a:ln w="0" cap="flat">
                <a:solidFill>
                  <a:srgbClr val="41719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80">
                <a:extLst>
                  <a:ext uri="{FF2B5EF4-FFF2-40B4-BE49-F238E27FC236}">
                    <a16:creationId xmlns:a16="http://schemas.microsoft.com/office/drawing/2014/main" id="{05D17572-3281-4244-89B5-EA4D37ED12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9" y="3389"/>
                <a:ext cx="1726" cy="569"/>
              </a:xfrm>
              <a:custGeom>
                <a:avLst/>
                <a:gdLst>
                  <a:gd name="T0" fmla="*/ 83 w 1726"/>
                  <a:gd name="T1" fmla="*/ 373 h 569"/>
                  <a:gd name="T2" fmla="*/ 26 w 1726"/>
                  <a:gd name="T3" fmla="*/ 367 h 569"/>
                  <a:gd name="T4" fmla="*/ 2 w 1726"/>
                  <a:gd name="T5" fmla="*/ 351 h 569"/>
                  <a:gd name="T6" fmla="*/ 28 w 1726"/>
                  <a:gd name="T7" fmla="*/ 358 h 569"/>
                  <a:gd name="T8" fmla="*/ 55 w 1726"/>
                  <a:gd name="T9" fmla="*/ 361 h 569"/>
                  <a:gd name="T10" fmla="*/ 83 w 1726"/>
                  <a:gd name="T11" fmla="*/ 363 h 569"/>
                  <a:gd name="T12" fmla="*/ 111 w 1726"/>
                  <a:gd name="T13" fmla="*/ 373 h 569"/>
                  <a:gd name="T14" fmla="*/ 161 w 1726"/>
                  <a:gd name="T15" fmla="*/ 512 h 569"/>
                  <a:gd name="T16" fmla="*/ 208 w 1726"/>
                  <a:gd name="T17" fmla="*/ 497 h 569"/>
                  <a:gd name="T18" fmla="*/ 620 w 1726"/>
                  <a:gd name="T19" fmla="*/ 569 h 569"/>
                  <a:gd name="T20" fmla="*/ 591 w 1726"/>
                  <a:gd name="T21" fmla="*/ 542 h 569"/>
                  <a:gd name="T22" fmla="*/ 611 w 1726"/>
                  <a:gd name="T23" fmla="*/ 550 h 569"/>
                  <a:gd name="T24" fmla="*/ 626 w 1726"/>
                  <a:gd name="T25" fmla="*/ 562 h 569"/>
                  <a:gd name="T26" fmla="*/ 1164 w 1726"/>
                  <a:gd name="T27" fmla="*/ 501 h 569"/>
                  <a:gd name="T28" fmla="*/ 1152 w 1726"/>
                  <a:gd name="T29" fmla="*/ 531 h 569"/>
                  <a:gd name="T30" fmla="*/ 1151 w 1726"/>
                  <a:gd name="T31" fmla="*/ 512 h 569"/>
                  <a:gd name="T32" fmla="*/ 1155 w 1726"/>
                  <a:gd name="T33" fmla="*/ 498 h 569"/>
                  <a:gd name="T34" fmla="*/ 1391 w 1726"/>
                  <a:gd name="T35" fmla="*/ 314 h 569"/>
                  <a:gd name="T36" fmla="*/ 1451 w 1726"/>
                  <a:gd name="T37" fmla="*/ 334 h 569"/>
                  <a:gd name="T38" fmla="*/ 1496 w 1726"/>
                  <a:gd name="T39" fmla="*/ 360 h 569"/>
                  <a:gd name="T40" fmla="*/ 1526 w 1726"/>
                  <a:gd name="T41" fmla="*/ 392 h 569"/>
                  <a:gd name="T42" fmla="*/ 1536 w 1726"/>
                  <a:gd name="T43" fmla="*/ 427 h 569"/>
                  <a:gd name="T44" fmla="*/ 1524 w 1726"/>
                  <a:gd name="T45" fmla="*/ 412 h 569"/>
                  <a:gd name="T46" fmla="*/ 1517 w 1726"/>
                  <a:gd name="T47" fmla="*/ 396 h 569"/>
                  <a:gd name="T48" fmla="*/ 1506 w 1726"/>
                  <a:gd name="T49" fmla="*/ 381 h 569"/>
                  <a:gd name="T50" fmla="*/ 1490 w 1726"/>
                  <a:gd name="T51" fmla="*/ 367 h 569"/>
                  <a:gd name="T52" fmla="*/ 1470 w 1726"/>
                  <a:gd name="T53" fmla="*/ 354 h 569"/>
                  <a:gd name="T54" fmla="*/ 1447 w 1726"/>
                  <a:gd name="T55" fmla="*/ 342 h 569"/>
                  <a:gd name="T56" fmla="*/ 1419 w 1726"/>
                  <a:gd name="T57" fmla="*/ 332 h 569"/>
                  <a:gd name="T58" fmla="*/ 1388 w 1726"/>
                  <a:gd name="T59" fmla="*/ 323 h 569"/>
                  <a:gd name="T60" fmla="*/ 1726 w 1726"/>
                  <a:gd name="T61" fmla="*/ 206 h 569"/>
                  <a:gd name="T62" fmla="*/ 1699 w 1726"/>
                  <a:gd name="T63" fmla="*/ 229 h 569"/>
                  <a:gd name="T64" fmla="*/ 1662 w 1726"/>
                  <a:gd name="T65" fmla="*/ 248 h 569"/>
                  <a:gd name="T66" fmla="*/ 1678 w 1726"/>
                  <a:gd name="T67" fmla="*/ 231 h 569"/>
                  <a:gd name="T68" fmla="*/ 1694 w 1726"/>
                  <a:gd name="T69" fmla="*/ 221 h 569"/>
                  <a:gd name="T70" fmla="*/ 1708 w 1726"/>
                  <a:gd name="T71" fmla="*/ 211 h 569"/>
                  <a:gd name="T72" fmla="*/ 1719 w 1726"/>
                  <a:gd name="T73" fmla="*/ 199 h 569"/>
                  <a:gd name="T74" fmla="*/ 1577 w 1726"/>
                  <a:gd name="T75" fmla="*/ 50 h 569"/>
                  <a:gd name="T76" fmla="*/ 1580 w 1726"/>
                  <a:gd name="T77" fmla="*/ 70 h 569"/>
                  <a:gd name="T78" fmla="*/ 1570 w 1726"/>
                  <a:gd name="T79" fmla="*/ 61 h 569"/>
                  <a:gd name="T80" fmla="*/ 1567 w 1726"/>
                  <a:gd name="T81" fmla="*/ 52 h 569"/>
                  <a:gd name="T82" fmla="*/ 1167 w 1726"/>
                  <a:gd name="T83" fmla="*/ 25 h 569"/>
                  <a:gd name="T84" fmla="*/ 1200 w 1726"/>
                  <a:gd name="T85" fmla="*/ 0 h 569"/>
                  <a:gd name="T86" fmla="*/ 1187 w 1726"/>
                  <a:gd name="T87" fmla="*/ 20 h 569"/>
                  <a:gd name="T88" fmla="*/ 1174 w 1726"/>
                  <a:gd name="T89" fmla="*/ 32 h 569"/>
                  <a:gd name="T90" fmla="*/ 865 w 1726"/>
                  <a:gd name="T91" fmla="*/ 38 h 569"/>
                  <a:gd name="T92" fmla="*/ 881 w 1726"/>
                  <a:gd name="T93" fmla="*/ 16 h 569"/>
                  <a:gd name="T94" fmla="*/ 880 w 1726"/>
                  <a:gd name="T95" fmla="*/ 33 h 569"/>
                  <a:gd name="T96" fmla="*/ 873 w 1726"/>
                  <a:gd name="T97" fmla="*/ 43 h 569"/>
                  <a:gd name="T98" fmla="*/ 517 w 1726"/>
                  <a:gd name="T99" fmla="*/ 43 h 569"/>
                  <a:gd name="T100" fmla="*/ 574 w 1726"/>
                  <a:gd name="T101" fmla="*/ 64 h 569"/>
                  <a:gd name="T102" fmla="*/ 543 w 1726"/>
                  <a:gd name="T103" fmla="*/ 61 h 569"/>
                  <a:gd name="T104" fmla="*/ 515 w 1726"/>
                  <a:gd name="T105" fmla="*/ 52 h 569"/>
                  <a:gd name="T106" fmla="*/ 83 w 1726"/>
                  <a:gd name="T107" fmla="*/ 211 h 569"/>
                  <a:gd name="T108" fmla="*/ 81 w 1726"/>
                  <a:gd name="T109" fmla="*/ 186 h 569"/>
                  <a:gd name="T110" fmla="*/ 83 w 1726"/>
                  <a:gd name="T111" fmla="*/ 211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26" h="569">
                    <a:moveTo>
                      <a:pt x="111" y="373"/>
                    </a:moveTo>
                    <a:lnTo>
                      <a:pt x="83" y="373"/>
                    </a:lnTo>
                    <a:lnTo>
                      <a:pt x="54" y="371"/>
                    </a:lnTo>
                    <a:lnTo>
                      <a:pt x="26" y="367"/>
                    </a:lnTo>
                    <a:lnTo>
                      <a:pt x="0" y="361"/>
                    </a:lnTo>
                    <a:lnTo>
                      <a:pt x="2" y="351"/>
                    </a:lnTo>
                    <a:lnTo>
                      <a:pt x="28" y="358"/>
                    </a:lnTo>
                    <a:lnTo>
                      <a:pt x="28" y="358"/>
                    </a:lnTo>
                    <a:lnTo>
                      <a:pt x="55" y="361"/>
                    </a:lnTo>
                    <a:lnTo>
                      <a:pt x="55" y="361"/>
                    </a:lnTo>
                    <a:lnTo>
                      <a:pt x="83" y="364"/>
                    </a:lnTo>
                    <a:lnTo>
                      <a:pt x="83" y="363"/>
                    </a:lnTo>
                    <a:lnTo>
                      <a:pt x="111" y="363"/>
                    </a:lnTo>
                    <a:lnTo>
                      <a:pt x="111" y="373"/>
                    </a:lnTo>
                    <a:close/>
                    <a:moveTo>
                      <a:pt x="209" y="506"/>
                    </a:moveTo>
                    <a:lnTo>
                      <a:pt x="161" y="512"/>
                    </a:lnTo>
                    <a:lnTo>
                      <a:pt x="160" y="503"/>
                    </a:lnTo>
                    <a:lnTo>
                      <a:pt x="208" y="497"/>
                    </a:lnTo>
                    <a:lnTo>
                      <a:pt x="209" y="506"/>
                    </a:lnTo>
                    <a:close/>
                    <a:moveTo>
                      <a:pt x="620" y="569"/>
                    </a:moveTo>
                    <a:lnTo>
                      <a:pt x="604" y="556"/>
                    </a:lnTo>
                    <a:lnTo>
                      <a:pt x="591" y="542"/>
                    </a:lnTo>
                    <a:lnTo>
                      <a:pt x="598" y="536"/>
                    </a:lnTo>
                    <a:lnTo>
                      <a:pt x="611" y="550"/>
                    </a:lnTo>
                    <a:lnTo>
                      <a:pt x="610" y="549"/>
                    </a:lnTo>
                    <a:lnTo>
                      <a:pt x="626" y="562"/>
                    </a:lnTo>
                    <a:lnTo>
                      <a:pt x="620" y="569"/>
                    </a:lnTo>
                    <a:close/>
                    <a:moveTo>
                      <a:pt x="1164" y="501"/>
                    </a:moveTo>
                    <a:lnTo>
                      <a:pt x="1160" y="516"/>
                    </a:lnTo>
                    <a:lnTo>
                      <a:pt x="1152" y="531"/>
                    </a:lnTo>
                    <a:lnTo>
                      <a:pt x="1144" y="526"/>
                    </a:lnTo>
                    <a:lnTo>
                      <a:pt x="1151" y="512"/>
                    </a:lnTo>
                    <a:lnTo>
                      <a:pt x="1151" y="513"/>
                    </a:lnTo>
                    <a:lnTo>
                      <a:pt x="1155" y="498"/>
                    </a:lnTo>
                    <a:lnTo>
                      <a:pt x="1164" y="501"/>
                    </a:lnTo>
                    <a:close/>
                    <a:moveTo>
                      <a:pt x="1391" y="314"/>
                    </a:moveTo>
                    <a:lnTo>
                      <a:pt x="1422" y="323"/>
                    </a:lnTo>
                    <a:lnTo>
                      <a:pt x="1451" y="334"/>
                    </a:lnTo>
                    <a:lnTo>
                      <a:pt x="1475" y="346"/>
                    </a:lnTo>
                    <a:lnTo>
                      <a:pt x="1496" y="360"/>
                    </a:lnTo>
                    <a:lnTo>
                      <a:pt x="1513" y="375"/>
                    </a:lnTo>
                    <a:lnTo>
                      <a:pt x="1526" y="392"/>
                    </a:lnTo>
                    <a:lnTo>
                      <a:pt x="1533" y="410"/>
                    </a:lnTo>
                    <a:lnTo>
                      <a:pt x="1536" y="427"/>
                    </a:lnTo>
                    <a:lnTo>
                      <a:pt x="1526" y="429"/>
                    </a:lnTo>
                    <a:lnTo>
                      <a:pt x="1524" y="412"/>
                    </a:lnTo>
                    <a:lnTo>
                      <a:pt x="1524" y="413"/>
                    </a:lnTo>
                    <a:lnTo>
                      <a:pt x="1517" y="396"/>
                    </a:lnTo>
                    <a:lnTo>
                      <a:pt x="1518" y="397"/>
                    </a:lnTo>
                    <a:lnTo>
                      <a:pt x="1506" y="381"/>
                    </a:lnTo>
                    <a:lnTo>
                      <a:pt x="1507" y="382"/>
                    </a:lnTo>
                    <a:lnTo>
                      <a:pt x="1490" y="367"/>
                    </a:lnTo>
                    <a:lnTo>
                      <a:pt x="1491" y="368"/>
                    </a:lnTo>
                    <a:lnTo>
                      <a:pt x="1470" y="354"/>
                    </a:lnTo>
                    <a:lnTo>
                      <a:pt x="1471" y="354"/>
                    </a:lnTo>
                    <a:lnTo>
                      <a:pt x="1447" y="342"/>
                    </a:lnTo>
                    <a:lnTo>
                      <a:pt x="1447" y="342"/>
                    </a:lnTo>
                    <a:lnTo>
                      <a:pt x="1419" y="332"/>
                    </a:lnTo>
                    <a:lnTo>
                      <a:pt x="1420" y="332"/>
                    </a:lnTo>
                    <a:lnTo>
                      <a:pt x="1388" y="323"/>
                    </a:lnTo>
                    <a:lnTo>
                      <a:pt x="1391" y="314"/>
                    </a:lnTo>
                    <a:close/>
                    <a:moveTo>
                      <a:pt x="1726" y="206"/>
                    </a:moveTo>
                    <a:lnTo>
                      <a:pt x="1714" y="218"/>
                    </a:lnTo>
                    <a:lnTo>
                      <a:pt x="1699" y="229"/>
                    </a:lnTo>
                    <a:lnTo>
                      <a:pt x="1682" y="239"/>
                    </a:lnTo>
                    <a:lnTo>
                      <a:pt x="1662" y="248"/>
                    </a:lnTo>
                    <a:lnTo>
                      <a:pt x="1658" y="239"/>
                    </a:lnTo>
                    <a:lnTo>
                      <a:pt x="1678" y="231"/>
                    </a:lnTo>
                    <a:lnTo>
                      <a:pt x="1677" y="231"/>
                    </a:lnTo>
                    <a:lnTo>
                      <a:pt x="1694" y="221"/>
                    </a:lnTo>
                    <a:lnTo>
                      <a:pt x="1694" y="221"/>
                    </a:lnTo>
                    <a:lnTo>
                      <a:pt x="1708" y="211"/>
                    </a:lnTo>
                    <a:lnTo>
                      <a:pt x="1708" y="211"/>
                    </a:lnTo>
                    <a:lnTo>
                      <a:pt x="1719" y="199"/>
                    </a:lnTo>
                    <a:lnTo>
                      <a:pt x="1726" y="206"/>
                    </a:lnTo>
                    <a:close/>
                    <a:moveTo>
                      <a:pt x="1577" y="50"/>
                    </a:moveTo>
                    <a:lnTo>
                      <a:pt x="1579" y="60"/>
                    </a:lnTo>
                    <a:lnTo>
                      <a:pt x="1580" y="70"/>
                    </a:lnTo>
                    <a:lnTo>
                      <a:pt x="1570" y="71"/>
                    </a:lnTo>
                    <a:lnTo>
                      <a:pt x="1570" y="61"/>
                    </a:lnTo>
                    <a:lnTo>
                      <a:pt x="1570" y="62"/>
                    </a:lnTo>
                    <a:lnTo>
                      <a:pt x="1567" y="52"/>
                    </a:lnTo>
                    <a:lnTo>
                      <a:pt x="1577" y="50"/>
                    </a:lnTo>
                    <a:close/>
                    <a:moveTo>
                      <a:pt x="1167" y="25"/>
                    </a:moveTo>
                    <a:lnTo>
                      <a:pt x="1182" y="12"/>
                    </a:lnTo>
                    <a:lnTo>
                      <a:pt x="1200" y="0"/>
                    </a:lnTo>
                    <a:lnTo>
                      <a:pt x="1205" y="8"/>
                    </a:lnTo>
                    <a:lnTo>
                      <a:pt x="1187" y="20"/>
                    </a:lnTo>
                    <a:lnTo>
                      <a:pt x="1188" y="19"/>
                    </a:lnTo>
                    <a:lnTo>
                      <a:pt x="1174" y="32"/>
                    </a:lnTo>
                    <a:lnTo>
                      <a:pt x="1167" y="25"/>
                    </a:lnTo>
                    <a:close/>
                    <a:moveTo>
                      <a:pt x="865" y="38"/>
                    </a:moveTo>
                    <a:lnTo>
                      <a:pt x="872" y="27"/>
                    </a:lnTo>
                    <a:lnTo>
                      <a:pt x="881" y="16"/>
                    </a:lnTo>
                    <a:lnTo>
                      <a:pt x="889" y="22"/>
                    </a:lnTo>
                    <a:lnTo>
                      <a:pt x="880" y="33"/>
                    </a:lnTo>
                    <a:lnTo>
                      <a:pt x="880" y="32"/>
                    </a:lnTo>
                    <a:lnTo>
                      <a:pt x="873" y="43"/>
                    </a:lnTo>
                    <a:lnTo>
                      <a:pt x="865" y="38"/>
                    </a:lnTo>
                    <a:close/>
                    <a:moveTo>
                      <a:pt x="517" y="43"/>
                    </a:moveTo>
                    <a:lnTo>
                      <a:pt x="547" y="52"/>
                    </a:lnTo>
                    <a:lnTo>
                      <a:pt x="574" y="64"/>
                    </a:lnTo>
                    <a:lnTo>
                      <a:pt x="570" y="72"/>
                    </a:lnTo>
                    <a:lnTo>
                      <a:pt x="543" y="61"/>
                    </a:lnTo>
                    <a:lnTo>
                      <a:pt x="544" y="62"/>
                    </a:lnTo>
                    <a:lnTo>
                      <a:pt x="515" y="52"/>
                    </a:lnTo>
                    <a:lnTo>
                      <a:pt x="517" y="43"/>
                    </a:lnTo>
                    <a:close/>
                    <a:moveTo>
                      <a:pt x="83" y="211"/>
                    </a:moveTo>
                    <a:lnTo>
                      <a:pt x="73" y="190"/>
                    </a:lnTo>
                    <a:lnTo>
                      <a:pt x="81" y="186"/>
                    </a:lnTo>
                    <a:lnTo>
                      <a:pt x="91" y="207"/>
                    </a:lnTo>
                    <a:lnTo>
                      <a:pt x="83" y="211"/>
                    </a:lnTo>
                    <a:close/>
                  </a:path>
                </a:pathLst>
              </a:custGeom>
              <a:solidFill>
                <a:srgbClr val="41719C"/>
              </a:solidFill>
              <a:ln w="0" cap="flat">
                <a:solidFill>
                  <a:srgbClr val="41719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19281" name="Picture 81">
                <a:extLst>
                  <a:ext uri="{FF2B5EF4-FFF2-40B4-BE49-F238E27FC236}">
                    <a16:creationId xmlns:a16="http://schemas.microsoft.com/office/drawing/2014/main" id="{A8912123-2C01-49A9-B927-13DE6D8480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0" y="3468"/>
                <a:ext cx="1074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285" name="Picture 85">
                <a:extLst>
                  <a:ext uri="{FF2B5EF4-FFF2-40B4-BE49-F238E27FC236}">
                    <a16:creationId xmlns:a16="http://schemas.microsoft.com/office/drawing/2014/main" id="{55308480-3507-4239-9EA4-FA75D659A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8" y="3687"/>
                <a:ext cx="1130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Rectangle 87">
                <a:extLst>
                  <a:ext uri="{FF2B5EF4-FFF2-40B4-BE49-F238E27FC236}">
                    <a16:creationId xmlns:a16="http://schemas.microsoft.com/office/drawing/2014/main" id="{A5A73894-C809-485F-BDCB-73329EB50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8" y="3480"/>
                <a:ext cx="103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Penggunaan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Produk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dan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88">
                <a:extLst>
                  <a:ext uri="{FF2B5EF4-FFF2-40B4-BE49-F238E27FC236}">
                    <a16:creationId xmlns:a16="http://schemas.microsoft.com/office/drawing/2014/main" id="{F6DB0287-4FB5-471D-BE40-0AD00D2CE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" y="3605"/>
                <a:ext cx="1092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Penanganan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Limbah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yang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" name="Rectangle 89">
                <a:extLst>
                  <a:ext uri="{FF2B5EF4-FFF2-40B4-BE49-F238E27FC236}">
                    <a16:creationId xmlns:a16="http://schemas.microsoft.com/office/drawing/2014/main" id="{BA80B56C-53A1-4888-A8A6-FF9297C1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3755"/>
                <a:ext cx="1097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Tidak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Merusak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Lingkungan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Freeform 91">
                <a:extLst>
                  <a:ext uri="{FF2B5EF4-FFF2-40B4-BE49-F238E27FC236}">
                    <a16:creationId xmlns:a16="http://schemas.microsoft.com/office/drawing/2014/main" id="{16BEC10A-4629-47F8-B556-17F59976F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4" y="1808"/>
                <a:ext cx="1187" cy="171"/>
              </a:xfrm>
              <a:custGeom>
                <a:avLst/>
                <a:gdLst>
                  <a:gd name="T0" fmla="*/ 0 w 1187"/>
                  <a:gd name="T1" fmla="*/ 0 h 171"/>
                  <a:gd name="T2" fmla="*/ 1187 w 1187"/>
                  <a:gd name="T3" fmla="*/ 0 h 171"/>
                  <a:gd name="T4" fmla="*/ 1187 w 1187"/>
                  <a:gd name="T5" fmla="*/ 171 h 171"/>
                  <a:gd name="T6" fmla="*/ 0 w 1187"/>
                  <a:gd name="T7" fmla="*/ 171 h 171"/>
                  <a:gd name="T8" fmla="*/ 0 w 1187"/>
                  <a:gd name="T9" fmla="*/ 0 h 171"/>
                  <a:gd name="T10" fmla="*/ 14 w 1187"/>
                  <a:gd name="T11" fmla="*/ 164 h 171"/>
                  <a:gd name="T12" fmla="*/ 7 w 1187"/>
                  <a:gd name="T13" fmla="*/ 157 h 171"/>
                  <a:gd name="T14" fmla="*/ 1180 w 1187"/>
                  <a:gd name="T15" fmla="*/ 157 h 171"/>
                  <a:gd name="T16" fmla="*/ 1173 w 1187"/>
                  <a:gd name="T17" fmla="*/ 164 h 171"/>
                  <a:gd name="T18" fmla="*/ 1173 w 1187"/>
                  <a:gd name="T19" fmla="*/ 7 h 171"/>
                  <a:gd name="T20" fmla="*/ 1180 w 1187"/>
                  <a:gd name="T21" fmla="*/ 15 h 171"/>
                  <a:gd name="T22" fmla="*/ 7 w 1187"/>
                  <a:gd name="T23" fmla="*/ 15 h 171"/>
                  <a:gd name="T24" fmla="*/ 14 w 1187"/>
                  <a:gd name="T25" fmla="*/ 7 h 171"/>
                  <a:gd name="T26" fmla="*/ 14 w 1187"/>
                  <a:gd name="T27" fmla="*/ 16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7" h="171">
                    <a:moveTo>
                      <a:pt x="0" y="0"/>
                    </a:moveTo>
                    <a:lnTo>
                      <a:pt x="1187" y="0"/>
                    </a:lnTo>
                    <a:lnTo>
                      <a:pt x="1187" y="171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  <a:moveTo>
                      <a:pt x="14" y="164"/>
                    </a:moveTo>
                    <a:lnTo>
                      <a:pt x="7" y="157"/>
                    </a:lnTo>
                    <a:lnTo>
                      <a:pt x="1180" y="157"/>
                    </a:lnTo>
                    <a:lnTo>
                      <a:pt x="1173" y="164"/>
                    </a:lnTo>
                    <a:lnTo>
                      <a:pt x="1173" y="7"/>
                    </a:lnTo>
                    <a:lnTo>
                      <a:pt x="1180" y="15"/>
                    </a:lnTo>
                    <a:lnTo>
                      <a:pt x="7" y="15"/>
                    </a:lnTo>
                    <a:lnTo>
                      <a:pt x="14" y="7"/>
                    </a:lnTo>
                    <a:lnTo>
                      <a:pt x="14" y="16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19292" name="Picture 92">
                <a:extLst>
                  <a:ext uri="{FF2B5EF4-FFF2-40B4-BE49-F238E27FC236}">
                    <a16:creationId xmlns:a16="http://schemas.microsoft.com/office/drawing/2014/main" id="{AE6E1290-C188-472D-B011-0C8E0DD633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" y="1801"/>
                <a:ext cx="185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293" name="Picture 93">
                <a:extLst>
                  <a:ext uri="{FF2B5EF4-FFF2-40B4-BE49-F238E27FC236}">
                    <a16:creationId xmlns:a16="http://schemas.microsoft.com/office/drawing/2014/main" id="{7ACEE338-5F08-48D5-933B-544BAA6B8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" y="1801"/>
                <a:ext cx="185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Rectangle 96">
                <a:extLst>
                  <a:ext uri="{FF2B5EF4-FFF2-40B4-BE49-F238E27FC236}">
                    <a16:creationId xmlns:a16="http://schemas.microsoft.com/office/drawing/2014/main" id="{AEA89D4F-5C50-4E86-A3C1-6AB9C816C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" y="1838"/>
                <a:ext cx="99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97">
                <a:extLst>
                  <a:ext uri="{FF2B5EF4-FFF2-40B4-BE49-F238E27FC236}">
                    <a16:creationId xmlns:a16="http://schemas.microsoft.com/office/drawing/2014/main" id="{E0B4EAD7-59C7-4A35-9DFC-618EFBE7C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" y="1846"/>
                <a:ext cx="622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Sesuai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Aturan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Freeform 98">
                <a:extLst>
                  <a:ext uri="{FF2B5EF4-FFF2-40B4-BE49-F238E27FC236}">
                    <a16:creationId xmlns:a16="http://schemas.microsoft.com/office/drawing/2014/main" id="{A2938EAF-BA63-4E64-8C3E-70F0B2265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317"/>
                <a:ext cx="205" cy="95"/>
              </a:xfrm>
              <a:custGeom>
                <a:avLst/>
                <a:gdLst>
                  <a:gd name="T0" fmla="*/ 0 w 205"/>
                  <a:gd name="T1" fmla="*/ 47 h 95"/>
                  <a:gd name="T2" fmla="*/ 102 w 205"/>
                  <a:gd name="T3" fmla="*/ 0 h 95"/>
                  <a:gd name="T4" fmla="*/ 205 w 205"/>
                  <a:gd name="T5" fmla="*/ 47 h 95"/>
                  <a:gd name="T6" fmla="*/ 154 w 205"/>
                  <a:gd name="T7" fmla="*/ 47 h 95"/>
                  <a:gd name="T8" fmla="*/ 154 w 205"/>
                  <a:gd name="T9" fmla="*/ 95 h 95"/>
                  <a:gd name="T10" fmla="*/ 51 w 205"/>
                  <a:gd name="T11" fmla="*/ 95 h 95"/>
                  <a:gd name="T12" fmla="*/ 51 w 205"/>
                  <a:gd name="T13" fmla="*/ 47 h 95"/>
                  <a:gd name="T14" fmla="*/ 0 w 205"/>
                  <a:gd name="T15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5" h="95">
                    <a:moveTo>
                      <a:pt x="0" y="47"/>
                    </a:moveTo>
                    <a:lnTo>
                      <a:pt x="102" y="0"/>
                    </a:lnTo>
                    <a:lnTo>
                      <a:pt x="205" y="47"/>
                    </a:lnTo>
                    <a:lnTo>
                      <a:pt x="154" y="47"/>
                    </a:lnTo>
                    <a:lnTo>
                      <a:pt x="154" y="95"/>
                    </a:lnTo>
                    <a:lnTo>
                      <a:pt x="51" y="95"/>
                    </a:lnTo>
                    <a:lnTo>
                      <a:pt x="51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99">
                <a:extLst>
                  <a:ext uri="{FF2B5EF4-FFF2-40B4-BE49-F238E27FC236}">
                    <a16:creationId xmlns:a16="http://schemas.microsoft.com/office/drawing/2014/main" id="{D923616E-1914-4766-AEAE-2A95DA8085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" y="2312"/>
                <a:ext cx="247" cy="104"/>
              </a:xfrm>
              <a:custGeom>
                <a:avLst/>
                <a:gdLst>
                  <a:gd name="T0" fmla="*/ 0 w 247"/>
                  <a:gd name="T1" fmla="*/ 57 h 104"/>
                  <a:gd name="T2" fmla="*/ 123 w 247"/>
                  <a:gd name="T3" fmla="*/ 0 h 104"/>
                  <a:gd name="T4" fmla="*/ 247 w 247"/>
                  <a:gd name="T5" fmla="*/ 57 h 104"/>
                  <a:gd name="T6" fmla="*/ 175 w 247"/>
                  <a:gd name="T7" fmla="*/ 57 h 104"/>
                  <a:gd name="T8" fmla="*/ 179 w 247"/>
                  <a:gd name="T9" fmla="*/ 52 h 104"/>
                  <a:gd name="T10" fmla="*/ 179 w 247"/>
                  <a:gd name="T11" fmla="*/ 104 h 104"/>
                  <a:gd name="T12" fmla="*/ 68 w 247"/>
                  <a:gd name="T13" fmla="*/ 104 h 104"/>
                  <a:gd name="T14" fmla="*/ 68 w 247"/>
                  <a:gd name="T15" fmla="*/ 52 h 104"/>
                  <a:gd name="T16" fmla="*/ 72 w 247"/>
                  <a:gd name="T17" fmla="*/ 57 h 104"/>
                  <a:gd name="T18" fmla="*/ 0 w 247"/>
                  <a:gd name="T19" fmla="*/ 57 h 104"/>
                  <a:gd name="T20" fmla="*/ 77 w 247"/>
                  <a:gd name="T21" fmla="*/ 47 h 104"/>
                  <a:gd name="T22" fmla="*/ 77 w 247"/>
                  <a:gd name="T23" fmla="*/ 100 h 104"/>
                  <a:gd name="T24" fmla="*/ 72 w 247"/>
                  <a:gd name="T25" fmla="*/ 95 h 104"/>
                  <a:gd name="T26" fmla="*/ 175 w 247"/>
                  <a:gd name="T27" fmla="*/ 95 h 104"/>
                  <a:gd name="T28" fmla="*/ 170 w 247"/>
                  <a:gd name="T29" fmla="*/ 100 h 104"/>
                  <a:gd name="T30" fmla="*/ 170 w 247"/>
                  <a:gd name="T31" fmla="*/ 47 h 104"/>
                  <a:gd name="T32" fmla="*/ 226 w 247"/>
                  <a:gd name="T33" fmla="*/ 47 h 104"/>
                  <a:gd name="T34" fmla="*/ 224 w 247"/>
                  <a:gd name="T35" fmla="*/ 57 h 104"/>
                  <a:gd name="T36" fmla="*/ 122 w 247"/>
                  <a:gd name="T37" fmla="*/ 9 h 104"/>
                  <a:gd name="T38" fmla="*/ 126 w 247"/>
                  <a:gd name="T39" fmla="*/ 9 h 104"/>
                  <a:gd name="T40" fmla="*/ 23 w 247"/>
                  <a:gd name="T41" fmla="*/ 57 h 104"/>
                  <a:gd name="T42" fmla="*/ 21 w 247"/>
                  <a:gd name="T43" fmla="*/ 47 h 104"/>
                  <a:gd name="T44" fmla="*/ 77 w 247"/>
                  <a:gd name="T45" fmla="*/ 4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7" h="104">
                    <a:moveTo>
                      <a:pt x="0" y="57"/>
                    </a:moveTo>
                    <a:lnTo>
                      <a:pt x="123" y="0"/>
                    </a:lnTo>
                    <a:lnTo>
                      <a:pt x="247" y="57"/>
                    </a:lnTo>
                    <a:lnTo>
                      <a:pt x="175" y="57"/>
                    </a:lnTo>
                    <a:lnTo>
                      <a:pt x="179" y="52"/>
                    </a:lnTo>
                    <a:lnTo>
                      <a:pt x="179" y="104"/>
                    </a:lnTo>
                    <a:lnTo>
                      <a:pt x="68" y="104"/>
                    </a:lnTo>
                    <a:lnTo>
                      <a:pt x="68" y="52"/>
                    </a:lnTo>
                    <a:lnTo>
                      <a:pt x="72" y="57"/>
                    </a:lnTo>
                    <a:lnTo>
                      <a:pt x="0" y="57"/>
                    </a:lnTo>
                    <a:close/>
                    <a:moveTo>
                      <a:pt x="77" y="47"/>
                    </a:moveTo>
                    <a:lnTo>
                      <a:pt x="77" y="100"/>
                    </a:lnTo>
                    <a:lnTo>
                      <a:pt x="72" y="95"/>
                    </a:lnTo>
                    <a:lnTo>
                      <a:pt x="175" y="95"/>
                    </a:lnTo>
                    <a:lnTo>
                      <a:pt x="170" y="100"/>
                    </a:lnTo>
                    <a:lnTo>
                      <a:pt x="170" y="47"/>
                    </a:lnTo>
                    <a:lnTo>
                      <a:pt x="226" y="47"/>
                    </a:lnTo>
                    <a:lnTo>
                      <a:pt x="224" y="57"/>
                    </a:lnTo>
                    <a:lnTo>
                      <a:pt x="122" y="9"/>
                    </a:lnTo>
                    <a:lnTo>
                      <a:pt x="126" y="9"/>
                    </a:lnTo>
                    <a:lnTo>
                      <a:pt x="23" y="57"/>
                    </a:lnTo>
                    <a:lnTo>
                      <a:pt x="21" y="47"/>
                    </a:lnTo>
                    <a:lnTo>
                      <a:pt x="77" y="47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00">
                <a:extLst>
                  <a:ext uri="{FF2B5EF4-FFF2-40B4-BE49-F238E27FC236}">
                    <a16:creationId xmlns:a16="http://schemas.microsoft.com/office/drawing/2014/main" id="{6238BC4F-668A-43D3-974B-82032BD29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" y="1633"/>
                <a:ext cx="204" cy="99"/>
              </a:xfrm>
              <a:custGeom>
                <a:avLst/>
                <a:gdLst>
                  <a:gd name="T0" fmla="*/ 204 w 204"/>
                  <a:gd name="T1" fmla="*/ 49 h 99"/>
                  <a:gd name="T2" fmla="*/ 102 w 204"/>
                  <a:gd name="T3" fmla="*/ 99 h 99"/>
                  <a:gd name="T4" fmla="*/ 0 w 204"/>
                  <a:gd name="T5" fmla="*/ 49 h 99"/>
                  <a:gd name="T6" fmla="*/ 51 w 204"/>
                  <a:gd name="T7" fmla="*/ 49 h 99"/>
                  <a:gd name="T8" fmla="*/ 51 w 204"/>
                  <a:gd name="T9" fmla="*/ 0 h 99"/>
                  <a:gd name="T10" fmla="*/ 153 w 204"/>
                  <a:gd name="T11" fmla="*/ 0 h 99"/>
                  <a:gd name="T12" fmla="*/ 153 w 204"/>
                  <a:gd name="T13" fmla="*/ 49 h 99"/>
                  <a:gd name="T14" fmla="*/ 204 w 204"/>
                  <a:gd name="T15" fmla="*/ 4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4" h="99">
                    <a:moveTo>
                      <a:pt x="204" y="49"/>
                    </a:moveTo>
                    <a:lnTo>
                      <a:pt x="102" y="99"/>
                    </a:lnTo>
                    <a:lnTo>
                      <a:pt x="0" y="49"/>
                    </a:lnTo>
                    <a:lnTo>
                      <a:pt x="51" y="49"/>
                    </a:lnTo>
                    <a:lnTo>
                      <a:pt x="51" y="0"/>
                    </a:lnTo>
                    <a:lnTo>
                      <a:pt x="153" y="0"/>
                    </a:lnTo>
                    <a:lnTo>
                      <a:pt x="153" y="49"/>
                    </a:lnTo>
                    <a:lnTo>
                      <a:pt x="204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01">
                <a:extLst>
                  <a:ext uri="{FF2B5EF4-FFF2-40B4-BE49-F238E27FC236}">
                    <a16:creationId xmlns:a16="http://schemas.microsoft.com/office/drawing/2014/main" id="{6FCDABBB-9FE4-4BD6-B3F1-3E1324C6B9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0" y="1628"/>
                <a:ext cx="246" cy="110"/>
              </a:xfrm>
              <a:custGeom>
                <a:avLst/>
                <a:gdLst>
                  <a:gd name="T0" fmla="*/ 246 w 246"/>
                  <a:gd name="T1" fmla="*/ 50 h 110"/>
                  <a:gd name="T2" fmla="*/ 123 w 246"/>
                  <a:gd name="T3" fmla="*/ 110 h 110"/>
                  <a:gd name="T4" fmla="*/ 0 w 246"/>
                  <a:gd name="T5" fmla="*/ 50 h 110"/>
                  <a:gd name="T6" fmla="*/ 72 w 246"/>
                  <a:gd name="T7" fmla="*/ 50 h 110"/>
                  <a:gd name="T8" fmla="*/ 67 w 246"/>
                  <a:gd name="T9" fmla="*/ 54 h 110"/>
                  <a:gd name="T10" fmla="*/ 67 w 246"/>
                  <a:gd name="T11" fmla="*/ 0 h 110"/>
                  <a:gd name="T12" fmla="*/ 179 w 246"/>
                  <a:gd name="T13" fmla="*/ 0 h 110"/>
                  <a:gd name="T14" fmla="*/ 179 w 246"/>
                  <a:gd name="T15" fmla="*/ 54 h 110"/>
                  <a:gd name="T16" fmla="*/ 174 w 246"/>
                  <a:gd name="T17" fmla="*/ 50 h 110"/>
                  <a:gd name="T18" fmla="*/ 246 w 246"/>
                  <a:gd name="T19" fmla="*/ 50 h 110"/>
                  <a:gd name="T20" fmla="*/ 169 w 246"/>
                  <a:gd name="T21" fmla="*/ 59 h 110"/>
                  <a:gd name="T22" fmla="*/ 169 w 246"/>
                  <a:gd name="T23" fmla="*/ 5 h 110"/>
                  <a:gd name="T24" fmla="*/ 174 w 246"/>
                  <a:gd name="T25" fmla="*/ 9 h 110"/>
                  <a:gd name="T26" fmla="*/ 72 w 246"/>
                  <a:gd name="T27" fmla="*/ 9 h 110"/>
                  <a:gd name="T28" fmla="*/ 77 w 246"/>
                  <a:gd name="T29" fmla="*/ 5 h 110"/>
                  <a:gd name="T30" fmla="*/ 77 w 246"/>
                  <a:gd name="T31" fmla="*/ 59 h 110"/>
                  <a:gd name="T32" fmla="*/ 21 w 246"/>
                  <a:gd name="T33" fmla="*/ 59 h 110"/>
                  <a:gd name="T34" fmla="*/ 23 w 246"/>
                  <a:gd name="T35" fmla="*/ 50 h 110"/>
                  <a:gd name="T36" fmla="*/ 125 w 246"/>
                  <a:gd name="T37" fmla="*/ 100 h 110"/>
                  <a:gd name="T38" fmla="*/ 121 w 246"/>
                  <a:gd name="T39" fmla="*/ 100 h 110"/>
                  <a:gd name="T40" fmla="*/ 223 w 246"/>
                  <a:gd name="T41" fmla="*/ 50 h 110"/>
                  <a:gd name="T42" fmla="*/ 225 w 246"/>
                  <a:gd name="T43" fmla="*/ 59 h 110"/>
                  <a:gd name="T44" fmla="*/ 169 w 246"/>
                  <a:gd name="T4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110">
                    <a:moveTo>
                      <a:pt x="246" y="50"/>
                    </a:moveTo>
                    <a:lnTo>
                      <a:pt x="123" y="110"/>
                    </a:lnTo>
                    <a:lnTo>
                      <a:pt x="0" y="50"/>
                    </a:lnTo>
                    <a:lnTo>
                      <a:pt x="72" y="50"/>
                    </a:lnTo>
                    <a:lnTo>
                      <a:pt x="67" y="54"/>
                    </a:lnTo>
                    <a:lnTo>
                      <a:pt x="67" y="0"/>
                    </a:lnTo>
                    <a:lnTo>
                      <a:pt x="179" y="0"/>
                    </a:lnTo>
                    <a:lnTo>
                      <a:pt x="179" y="54"/>
                    </a:lnTo>
                    <a:lnTo>
                      <a:pt x="174" y="50"/>
                    </a:lnTo>
                    <a:lnTo>
                      <a:pt x="246" y="50"/>
                    </a:lnTo>
                    <a:close/>
                    <a:moveTo>
                      <a:pt x="169" y="59"/>
                    </a:moveTo>
                    <a:lnTo>
                      <a:pt x="169" y="5"/>
                    </a:lnTo>
                    <a:lnTo>
                      <a:pt x="174" y="9"/>
                    </a:lnTo>
                    <a:lnTo>
                      <a:pt x="72" y="9"/>
                    </a:lnTo>
                    <a:lnTo>
                      <a:pt x="77" y="5"/>
                    </a:lnTo>
                    <a:lnTo>
                      <a:pt x="77" y="59"/>
                    </a:lnTo>
                    <a:lnTo>
                      <a:pt x="21" y="59"/>
                    </a:lnTo>
                    <a:lnTo>
                      <a:pt x="23" y="50"/>
                    </a:lnTo>
                    <a:lnTo>
                      <a:pt x="125" y="100"/>
                    </a:lnTo>
                    <a:lnTo>
                      <a:pt x="121" y="100"/>
                    </a:lnTo>
                    <a:lnTo>
                      <a:pt x="223" y="50"/>
                    </a:lnTo>
                    <a:lnTo>
                      <a:pt x="225" y="59"/>
                    </a:lnTo>
                    <a:lnTo>
                      <a:pt x="169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19304" name="Picture 104">
                <a:extLst>
                  <a:ext uri="{FF2B5EF4-FFF2-40B4-BE49-F238E27FC236}">
                    <a16:creationId xmlns:a16="http://schemas.microsoft.com/office/drawing/2014/main" id="{2191C4DD-2C72-4255-A927-DC892C0BC4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" y="2020"/>
                <a:ext cx="185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305" name="Picture 105">
                <a:extLst>
                  <a:ext uri="{FF2B5EF4-FFF2-40B4-BE49-F238E27FC236}">
                    <a16:creationId xmlns:a16="http://schemas.microsoft.com/office/drawing/2014/main" id="{6263F553-F185-41D0-AD75-F1D0DA0F40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" y="2020"/>
                <a:ext cx="185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Rectangle 108">
                <a:extLst>
                  <a:ext uri="{FF2B5EF4-FFF2-40B4-BE49-F238E27FC236}">
                    <a16:creationId xmlns:a16="http://schemas.microsoft.com/office/drawing/2014/main" id="{CDCB5C4F-56B4-4658-B1F1-DC59B69D5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" y="2061"/>
                <a:ext cx="100" cy="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·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" name="Rectangle 109">
                <a:extLst>
                  <a:ext uri="{FF2B5EF4-FFF2-40B4-BE49-F238E27FC236}">
                    <a16:creationId xmlns:a16="http://schemas.microsoft.com/office/drawing/2014/main" id="{E20D9B72-35F1-481D-B1C8-BA6FE2E5A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" y="2061"/>
                <a:ext cx="879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Tidak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Sesuai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2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Aturan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" name="Freeform 110">
                <a:extLst>
                  <a:ext uri="{FF2B5EF4-FFF2-40B4-BE49-F238E27FC236}">
                    <a16:creationId xmlns:a16="http://schemas.microsoft.com/office/drawing/2014/main" id="{9A25284F-81C4-4DB9-BE19-97105DE318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2" y="1889"/>
                <a:ext cx="988" cy="146"/>
              </a:xfrm>
              <a:custGeom>
                <a:avLst/>
                <a:gdLst>
                  <a:gd name="T0" fmla="*/ 1 w 988"/>
                  <a:gd name="T1" fmla="*/ 0 h 146"/>
                  <a:gd name="T2" fmla="*/ 941 w 988"/>
                  <a:gd name="T3" fmla="*/ 112 h 146"/>
                  <a:gd name="T4" fmla="*/ 940 w 988"/>
                  <a:gd name="T5" fmla="*/ 126 h 146"/>
                  <a:gd name="T6" fmla="*/ 0 w 988"/>
                  <a:gd name="T7" fmla="*/ 14 h 146"/>
                  <a:gd name="T8" fmla="*/ 1 w 988"/>
                  <a:gd name="T9" fmla="*/ 0 h 146"/>
                  <a:gd name="T10" fmla="*/ 935 w 988"/>
                  <a:gd name="T11" fmla="*/ 89 h 146"/>
                  <a:gd name="T12" fmla="*/ 988 w 988"/>
                  <a:gd name="T13" fmla="*/ 124 h 146"/>
                  <a:gd name="T14" fmla="*/ 928 w 988"/>
                  <a:gd name="T15" fmla="*/ 146 h 146"/>
                  <a:gd name="T16" fmla="*/ 935 w 988"/>
                  <a:gd name="T17" fmla="*/ 8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8" h="146">
                    <a:moveTo>
                      <a:pt x="1" y="0"/>
                    </a:moveTo>
                    <a:lnTo>
                      <a:pt x="941" y="112"/>
                    </a:lnTo>
                    <a:lnTo>
                      <a:pt x="940" y="126"/>
                    </a:lnTo>
                    <a:lnTo>
                      <a:pt x="0" y="14"/>
                    </a:lnTo>
                    <a:lnTo>
                      <a:pt x="1" y="0"/>
                    </a:lnTo>
                    <a:close/>
                    <a:moveTo>
                      <a:pt x="935" y="89"/>
                    </a:moveTo>
                    <a:lnTo>
                      <a:pt x="988" y="124"/>
                    </a:lnTo>
                    <a:lnTo>
                      <a:pt x="928" y="146"/>
                    </a:lnTo>
                    <a:lnTo>
                      <a:pt x="935" y="89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11">
                <a:extLst>
                  <a:ext uri="{FF2B5EF4-FFF2-40B4-BE49-F238E27FC236}">
                    <a16:creationId xmlns:a16="http://schemas.microsoft.com/office/drawing/2014/main" id="{B07A9992-54B6-4A92-BE94-8CE42C7386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6" y="2001"/>
                <a:ext cx="941" cy="111"/>
              </a:xfrm>
              <a:custGeom>
                <a:avLst/>
                <a:gdLst>
                  <a:gd name="T0" fmla="*/ 0 w 941"/>
                  <a:gd name="T1" fmla="*/ 97 h 111"/>
                  <a:gd name="T2" fmla="*/ 893 w 941"/>
                  <a:gd name="T3" fmla="*/ 21 h 111"/>
                  <a:gd name="T4" fmla="*/ 894 w 941"/>
                  <a:gd name="T5" fmla="*/ 35 h 111"/>
                  <a:gd name="T6" fmla="*/ 2 w 941"/>
                  <a:gd name="T7" fmla="*/ 111 h 111"/>
                  <a:gd name="T8" fmla="*/ 0 w 941"/>
                  <a:gd name="T9" fmla="*/ 97 h 111"/>
                  <a:gd name="T10" fmla="*/ 882 w 941"/>
                  <a:gd name="T11" fmla="*/ 0 h 111"/>
                  <a:gd name="T12" fmla="*/ 941 w 941"/>
                  <a:gd name="T13" fmla="*/ 23 h 111"/>
                  <a:gd name="T14" fmla="*/ 887 w 941"/>
                  <a:gd name="T15" fmla="*/ 57 h 111"/>
                  <a:gd name="T16" fmla="*/ 882 w 941"/>
                  <a:gd name="T1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111">
                    <a:moveTo>
                      <a:pt x="0" y="97"/>
                    </a:moveTo>
                    <a:lnTo>
                      <a:pt x="893" y="21"/>
                    </a:lnTo>
                    <a:lnTo>
                      <a:pt x="894" y="35"/>
                    </a:lnTo>
                    <a:lnTo>
                      <a:pt x="2" y="111"/>
                    </a:lnTo>
                    <a:lnTo>
                      <a:pt x="0" y="97"/>
                    </a:lnTo>
                    <a:close/>
                    <a:moveTo>
                      <a:pt x="882" y="0"/>
                    </a:moveTo>
                    <a:lnTo>
                      <a:pt x="941" y="23"/>
                    </a:lnTo>
                    <a:lnTo>
                      <a:pt x="887" y="57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12">
                <a:extLst>
                  <a:ext uri="{FF2B5EF4-FFF2-40B4-BE49-F238E27FC236}">
                    <a16:creationId xmlns:a16="http://schemas.microsoft.com/office/drawing/2014/main" id="{3336E02E-9B74-477D-A790-22F628B56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1976"/>
                <a:ext cx="213" cy="206"/>
              </a:xfrm>
              <a:custGeom>
                <a:avLst/>
                <a:gdLst>
                  <a:gd name="T0" fmla="*/ 28 w 213"/>
                  <a:gd name="T1" fmla="*/ 10 h 206"/>
                  <a:gd name="T2" fmla="*/ 83 w 213"/>
                  <a:gd name="T3" fmla="*/ 55 h 206"/>
                  <a:gd name="T4" fmla="*/ 129 w 213"/>
                  <a:gd name="T5" fmla="*/ 0 h 206"/>
                  <a:gd name="T6" fmla="*/ 204 w 213"/>
                  <a:gd name="T7" fmla="*/ 64 h 206"/>
                  <a:gd name="T8" fmla="*/ 159 w 213"/>
                  <a:gd name="T9" fmla="*/ 118 h 206"/>
                  <a:gd name="T10" fmla="*/ 213 w 213"/>
                  <a:gd name="T11" fmla="*/ 164 h 206"/>
                  <a:gd name="T12" fmla="*/ 185 w 213"/>
                  <a:gd name="T13" fmla="*/ 197 h 206"/>
                  <a:gd name="T14" fmla="*/ 131 w 213"/>
                  <a:gd name="T15" fmla="*/ 152 h 206"/>
                  <a:gd name="T16" fmla="*/ 85 w 213"/>
                  <a:gd name="T17" fmla="*/ 206 h 206"/>
                  <a:gd name="T18" fmla="*/ 9 w 213"/>
                  <a:gd name="T19" fmla="*/ 143 h 206"/>
                  <a:gd name="T20" fmla="*/ 55 w 213"/>
                  <a:gd name="T21" fmla="*/ 89 h 206"/>
                  <a:gd name="T22" fmla="*/ 0 w 213"/>
                  <a:gd name="T23" fmla="*/ 43 h 206"/>
                  <a:gd name="T24" fmla="*/ 28 w 213"/>
                  <a:gd name="T25" fmla="*/ 1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3" h="206">
                    <a:moveTo>
                      <a:pt x="28" y="10"/>
                    </a:moveTo>
                    <a:lnTo>
                      <a:pt x="83" y="55"/>
                    </a:lnTo>
                    <a:lnTo>
                      <a:pt x="129" y="0"/>
                    </a:lnTo>
                    <a:lnTo>
                      <a:pt x="204" y="64"/>
                    </a:lnTo>
                    <a:lnTo>
                      <a:pt x="159" y="118"/>
                    </a:lnTo>
                    <a:lnTo>
                      <a:pt x="213" y="164"/>
                    </a:lnTo>
                    <a:lnTo>
                      <a:pt x="185" y="197"/>
                    </a:lnTo>
                    <a:lnTo>
                      <a:pt x="131" y="152"/>
                    </a:lnTo>
                    <a:lnTo>
                      <a:pt x="85" y="206"/>
                    </a:lnTo>
                    <a:lnTo>
                      <a:pt x="9" y="143"/>
                    </a:lnTo>
                    <a:lnTo>
                      <a:pt x="55" y="89"/>
                    </a:lnTo>
                    <a:lnTo>
                      <a:pt x="0" y="43"/>
                    </a:lnTo>
                    <a:lnTo>
                      <a:pt x="28" y="1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EDD96FE3-C42F-42CB-9EEA-B3751C0E6B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1" y="1970"/>
                <a:ext cx="226" cy="219"/>
              </a:xfrm>
              <a:custGeom>
                <a:avLst/>
                <a:gdLst>
                  <a:gd name="T0" fmla="*/ 34 w 226"/>
                  <a:gd name="T1" fmla="*/ 9 h 219"/>
                  <a:gd name="T2" fmla="*/ 92 w 226"/>
                  <a:gd name="T3" fmla="*/ 57 h 219"/>
                  <a:gd name="T4" fmla="*/ 85 w 226"/>
                  <a:gd name="T5" fmla="*/ 58 h 219"/>
                  <a:gd name="T6" fmla="*/ 134 w 226"/>
                  <a:gd name="T7" fmla="*/ 0 h 219"/>
                  <a:gd name="T8" fmla="*/ 217 w 226"/>
                  <a:gd name="T9" fmla="*/ 69 h 219"/>
                  <a:gd name="T10" fmla="*/ 168 w 226"/>
                  <a:gd name="T11" fmla="*/ 127 h 219"/>
                  <a:gd name="T12" fmla="*/ 168 w 226"/>
                  <a:gd name="T13" fmla="*/ 120 h 219"/>
                  <a:gd name="T14" fmla="*/ 226 w 226"/>
                  <a:gd name="T15" fmla="*/ 169 h 219"/>
                  <a:gd name="T16" fmla="*/ 192 w 226"/>
                  <a:gd name="T17" fmla="*/ 210 h 219"/>
                  <a:gd name="T18" fmla="*/ 134 w 226"/>
                  <a:gd name="T19" fmla="*/ 161 h 219"/>
                  <a:gd name="T20" fmla="*/ 140 w 226"/>
                  <a:gd name="T21" fmla="*/ 161 h 219"/>
                  <a:gd name="T22" fmla="*/ 92 w 226"/>
                  <a:gd name="T23" fmla="*/ 219 h 219"/>
                  <a:gd name="T24" fmla="*/ 9 w 226"/>
                  <a:gd name="T25" fmla="*/ 150 h 219"/>
                  <a:gd name="T26" fmla="*/ 57 w 226"/>
                  <a:gd name="T27" fmla="*/ 92 h 219"/>
                  <a:gd name="T28" fmla="*/ 58 w 226"/>
                  <a:gd name="T29" fmla="*/ 98 h 219"/>
                  <a:gd name="T30" fmla="*/ 0 w 226"/>
                  <a:gd name="T31" fmla="*/ 50 h 219"/>
                  <a:gd name="T32" fmla="*/ 34 w 226"/>
                  <a:gd name="T33" fmla="*/ 9 h 219"/>
                  <a:gd name="T34" fmla="*/ 10 w 226"/>
                  <a:gd name="T35" fmla="*/ 52 h 219"/>
                  <a:gd name="T36" fmla="*/ 10 w 226"/>
                  <a:gd name="T37" fmla="*/ 46 h 219"/>
                  <a:gd name="T38" fmla="*/ 68 w 226"/>
                  <a:gd name="T39" fmla="*/ 94 h 219"/>
                  <a:gd name="T40" fmla="*/ 19 w 226"/>
                  <a:gd name="T41" fmla="*/ 152 h 219"/>
                  <a:gd name="T42" fmla="*/ 18 w 226"/>
                  <a:gd name="T43" fmla="*/ 146 h 219"/>
                  <a:gd name="T44" fmla="*/ 94 w 226"/>
                  <a:gd name="T45" fmla="*/ 209 h 219"/>
                  <a:gd name="T46" fmla="*/ 88 w 226"/>
                  <a:gd name="T47" fmla="*/ 209 h 219"/>
                  <a:gd name="T48" fmla="*/ 136 w 226"/>
                  <a:gd name="T49" fmla="*/ 151 h 219"/>
                  <a:gd name="T50" fmla="*/ 194 w 226"/>
                  <a:gd name="T51" fmla="*/ 200 h 219"/>
                  <a:gd name="T52" fmla="*/ 188 w 226"/>
                  <a:gd name="T53" fmla="*/ 200 h 219"/>
                  <a:gd name="T54" fmla="*/ 216 w 226"/>
                  <a:gd name="T55" fmla="*/ 166 h 219"/>
                  <a:gd name="T56" fmla="*/ 216 w 226"/>
                  <a:gd name="T57" fmla="*/ 173 h 219"/>
                  <a:gd name="T58" fmla="*/ 158 w 226"/>
                  <a:gd name="T59" fmla="*/ 125 h 219"/>
                  <a:gd name="T60" fmla="*/ 207 w 226"/>
                  <a:gd name="T61" fmla="*/ 67 h 219"/>
                  <a:gd name="T62" fmla="*/ 207 w 226"/>
                  <a:gd name="T63" fmla="*/ 73 h 219"/>
                  <a:gd name="T64" fmla="*/ 131 w 226"/>
                  <a:gd name="T65" fmla="*/ 10 h 219"/>
                  <a:gd name="T66" fmla="*/ 138 w 226"/>
                  <a:gd name="T67" fmla="*/ 9 h 219"/>
                  <a:gd name="T68" fmla="*/ 90 w 226"/>
                  <a:gd name="T69" fmla="*/ 68 h 219"/>
                  <a:gd name="T70" fmla="*/ 32 w 226"/>
                  <a:gd name="T71" fmla="*/ 19 h 219"/>
                  <a:gd name="T72" fmla="*/ 38 w 226"/>
                  <a:gd name="T73" fmla="*/ 19 h 219"/>
                  <a:gd name="T74" fmla="*/ 10 w 226"/>
                  <a:gd name="T75" fmla="*/ 5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6" h="219">
                    <a:moveTo>
                      <a:pt x="34" y="9"/>
                    </a:moveTo>
                    <a:lnTo>
                      <a:pt x="92" y="57"/>
                    </a:lnTo>
                    <a:lnTo>
                      <a:pt x="85" y="58"/>
                    </a:lnTo>
                    <a:lnTo>
                      <a:pt x="134" y="0"/>
                    </a:lnTo>
                    <a:lnTo>
                      <a:pt x="217" y="69"/>
                    </a:lnTo>
                    <a:lnTo>
                      <a:pt x="168" y="127"/>
                    </a:lnTo>
                    <a:lnTo>
                      <a:pt x="168" y="120"/>
                    </a:lnTo>
                    <a:lnTo>
                      <a:pt x="226" y="169"/>
                    </a:lnTo>
                    <a:lnTo>
                      <a:pt x="192" y="210"/>
                    </a:lnTo>
                    <a:lnTo>
                      <a:pt x="134" y="161"/>
                    </a:lnTo>
                    <a:lnTo>
                      <a:pt x="140" y="161"/>
                    </a:lnTo>
                    <a:lnTo>
                      <a:pt x="92" y="219"/>
                    </a:lnTo>
                    <a:lnTo>
                      <a:pt x="9" y="150"/>
                    </a:lnTo>
                    <a:lnTo>
                      <a:pt x="57" y="92"/>
                    </a:lnTo>
                    <a:lnTo>
                      <a:pt x="58" y="98"/>
                    </a:lnTo>
                    <a:lnTo>
                      <a:pt x="0" y="50"/>
                    </a:lnTo>
                    <a:lnTo>
                      <a:pt x="34" y="9"/>
                    </a:lnTo>
                    <a:close/>
                    <a:moveTo>
                      <a:pt x="10" y="52"/>
                    </a:moveTo>
                    <a:lnTo>
                      <a:pt x="10" y="46"/>
                    </a:lnTo>
                    <a:lnTo>
                      <a:pt x="68" y="94"/>
                    </a:lnTo>
                    <a:lnTo>
                      <a:pt x="19" y="152"/>
                    </a:lnTo>
                    <a:lnTo>
                      <a:pt x="18" y="146"/>
                    </a:lnTo>
                    <a:lnTo>
                      <a:pt x="94" y="209"/>
                    </a:lnTo>
                    <a:lnTo>
                      <a:pt x="88" y="209"/>
                    </a:lnTo>
                    <a:lnTo>
                      <a:pt x="136" y="151"/>
                    </a:lnTo>
                    <a:lnTo>
                      <a:pt x="194" y="200"/>
                    </a:lnTo>
                    <a:lnTo>
                      <a:pt x="188" y="200"/>
                    </a:lnTo>
                    <a:lnTo>
                      <a:pt x="216" y="166"/>
                    </a:lnTo>
                    <a:lnTo>
                      <a:pt x="216" y="173"/>
                    </a:lnTo>
                    <a:lnTo>
                      <a:pt x="158" y="125"/>
                    </a:lnTo>
                    <a:lnTo>
                      <a:pt x="207" y="67"/>
                    </a:lnTo>
                    <a:lnTo>
                      <a:pt x="207" y="73"/>
                    </a:lnTo>
                    <a:lnTo>
                      <a:pt x="131" y="10"/>
                    </a:lnTo>
                    <a:lnTo>
                      <a:pt x="138" y="9"/>
                    </a:lnTo>
                    <a:lnTo>
                      <a:pt x="90" y="68"/>
                    </a:lnTo>
                    <a:lnTo>
                      <a:pt x="32" y="19"/>
                    </a:lnTo>
                    <a:lnTo>
                      <a:pt x="38" y="19"/>
                    </a:lnTo>
                    <a:lnTo>
                      <a:pt x="10" y="52"/>
                    </a:lnTo>
                    <a:close/>
                  </a:path>
                </a:pathLst>
              </a:custGeom>
              <a:solidFill>
                <a:srgbClr val="41719C"/>
              </a:solidFill>
              <a:ln w="0" cap="flat">
                <a:solidFill>
                  <a:srgbClr val="41719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114">
                <a:extLst>
                  <a:ext uri="{FF2B5EF4-FFF2-40B4-BE49-F238E27FC236}">
                    <a16:creationId xmlns:a16="http://schemas.microsoft.com/office/drawing/2014/main" id="{536E7006-78F2-4CCB-92BB-9224814A7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1645"/>
                <a:ext cx="650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Persyaratan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Rectangle 115">
                <a:extLst>
                  <a:ext uri="{FF2B5EF4-FFF2-40B4-BE49-F238E27FC236}">
                    <a16:creationId xmlns:a16="http://schemas.microsoft.com/office/drawing/2014/main" id="{8ABA80B3-8FB3-4106-9B7A-4CD3F84AC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1764"/>
                <a:ext cx="608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Lingkungan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316" name="Picture 116">
                <a:extLst>
                  <a:ext uri="{FF2B5EF4-FFF2-40B4-BE49-F238E27FC236}">
                    <a16:creationId xmlns:a16="http://schemas.microsoft.com/office/drawing/2014/main" id="{E57CD325-5910-4CD4-9622-6F19528E4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3" y="1492"/>
                <a:ext cx="1777" cy="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317" name="Picture 117">
                <a:extLst>
                  <a:ext uri="{FF2B5EF4-FFF2-40B4-BE49-F238E27FC236}">
                    <a16:creationId xmlns:a16="http://schemas.microsoft.com/office/drawing/2014/main" id="{BBC0637A-34BC-4C13-B190-958330E9AE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4" y="1516"/>
                <a:ext cx="1776" cy="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Rectangle 118">
                <a:extLst>
                  <a:ext uri="{FF2B5EF4-FFF2-40B4-BE49-F238E27FC236}">
                    <a16:creationId xmlns:a16="http://schemas.microsoft.com/office/drawing/2014/main" id="{E1A782D9-0F68-470C-BE94-0C7511127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521"/>
                <a:ext cx="898" cy="2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19">
                <a:extLst>
                  <a:ext uri="{FF2B5EF4-FFF2-40B4-BE49-F238E27FC236}">
                    <a16:creationId xmlns:a16="http://schemas.microsoft.com/office/drawing/2014/main" id="{62C6A541-2E32-41D2-A2F8-420928CFC6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04" y="2516"/>
                <a:ext cx="907" cy="295"/>
              </a:xfrm>
              <a:custGeom>
                <a:avLst/>
                <a:gdLst>
                  <a:gd name="T0" fmla="*/ 0 w 907"/>
                  <a:gd name="T1" fmla="*/ 0 h 295"/>
                  <a:gd name="T2" fmla="*/ 907 w 907"/>
                  <a:gd name="T3" fmla="*/ 0 h 295"/>
                  <a:gd name="T4" fmla="*/ 907 w 907"/>
                  <a:gd name="T5" fmla="*/ 295 h 295"/>
                  <a:gd name="T6" fmla="*/ 0 w 907"/>
                  <a:gd name="T7" fmla="*/ 295 h 295"/>
                  <a:gd name="T8" fmla="*/ 0 w 907"/>
                  <a:gd name="T9" fmla="*/ 0 h 295"/>
                  <a:gd name="T10" fmla="*/ 10 w 907"/>
                  <a:gd name="T11" fmla="*/ 290 h 295"/>
                  <a:gd name="T12" fmla="*/ 5 w 907"/>
                  <a:gd name="T13" fmla="*/ 285 h 295"/>
                  <a:gd name="T14" fmla="*/ 903 w 907"/>
                  <a:gd name="T15" fmla="*/ 285 h 295"/>
                  <a:gd name="T16" fmla="*/ 898 w 907"/>
                  <a:gd name="T17" fmla="*/ 290 h 295"/>
                  <a:gd name="T18" fmla="*/ 898 w 907"/>
                  <a:gd name="T19" fmla="*/ 5 h 295"/>
                  <a:gd name="T20" fmla="*/ 903 w 907"/>
                  <a:gd name="T21" fmla="*/ 10 h 295"/>
                  <a:gd name="T22" fmla="*/ 5 w 907"/>
                  <a:gd name="T23" fmla="*/ 10 h 295"/>
                  <a:gd name="T24" fmla="*/ 10 w 907"/>
                  <a:gd name="T25" fmla="*/ 5 h 295"/>
                  <a:gd name="T26" fmla="*/ 10 w 907"/>
                  <a:gd name="T27" fmla="*/ 29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7" h="295">
                    <a:moveTo>
                      <a:pt x="0" y="0"/>
                    </a:moveTo>
                    <a:lnTo>
                      <a:pt x="907" y="0"/>
                    </a:lnTo>
                    <a:lnTo>
                      <a:pt x="907" y="295"/>
                    </a:lnTo>
                    <a:lnTo>
                      <a:pt x="0" y="295"/>
                    </a:lnTo>
                    <a:lnTo>
                      <a:pt x="0" y="0"/>
                    </a:lnTo>
                    <a:close/>
                    <a:moveTo>
                      <a:pt x="10" y="290"/>
                    </a:moveTo>
                    <a:lnTo>
                      <a:pt x="5" y="285"/>
                    </a:lnTo>
                    <a:lnTo>
                      <a:pt x="903" y="285"/>
                    </a:lnTo>
                    <a:lnTo>
                      <a:pt x="898" y="290"/>
                    </a:lnTo>
                    <a:lnTo>
                      <a:pt x="898" y="5"/>
                    </a:lnTo>
                    <a:lnTo>
                      <a:pt x="903" y="10"/>
                    </a:lnTo>
                    <a:lnTo>
                      <a:pt x="5" y="10"/>
                    </a:lnTo>
                    <a:lnTo>
                      <a:pt x="10" y="5"/>
                    </a:lnTo>
                    <a:lnTo>
                      <a:pt x="10" y="290"/>
                    </a:lnTo>
                    <a:close/>
                  </a:path>
                </a:pathLst>
              </a:custGeom>
              <a:solidFill>
                <a:srgbClr val="ED7D31"/>
              </a:solidFill>
              <a:ln w="0" cap="flat">
                <a:solidFill>
                  <a:srgbClr val="ED7D3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19320" name="Picture 120">
                <a:extLst>
                  <a:ext uri="{FF2B5EF4-FFF2-40B4-BE49-F238E27FC236}">
                    <a16:creationId xmlns:a16="http://schemas.microsoft.com/office/drawing/2014/main" id="{7DD10024-A1FA-4FC1-9F4E-D5B759AC76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8" y="2509"/>
                <a:ext cx="798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322" name="Picture 122">
                <a:extLst>
                  <a:ext uri="{FF2B5EF4-FFF2-40B4-BE49-F238E27FC236}">
                    <a16:creationId xmlns:a16="http://schemas.microsoft.com/office/drawing/2014/main" id="{FB35D7B6-B25C-4E9B-AE56-0285F1075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3" y="2618"/>
                <a:ext cx="39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124">
                <a:extLst>
                  <a:ext uri="{FF2B5EF4-FFF2-40B4-BE49-F238E27FC236}">
                    <a16:creationId xmlns:a16="http://schemas.microsoft.com/office/drawing/2014/main" id="{A5D8A808-DC51-4374-B3A4-80A6AC8D9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2" y="2544"/>
                <a:ext cx="741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Limbah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Kemasan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125">
                <a:extLst>
                  <a:ext uri="{FF2B5EF4-FFF2-40B4-BE49-F238E27FC236}">
                    <a16:creationId xmlns:a16="http://schemas.microsoft.com/office/drawing/2014/main" id="{6C2678F4-D8E8-4E84-B3D3-C81632516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2646"/>
                <a:ext cx="314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Produk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" name="Rectangle 126">
                <a:extLst>
                  <a:ext uri="{FF2B5EF4-FFF2-40B4-BE49-F238E27FC236}">
                    <a16:creationId xmlns:a16="http://schemas.microsoft.com/office/drawing/2014/main" id="{8EE21694-910C-4925-9E5A-C0ABB6D38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0" y="2521"/>
                <a:ext cx="903" cy="2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27">
                <a:extLst>
                  <a:ext uri="{FF2B5EF4-FFF2-40B4-BE49-F238E27FC236}">
                    <a16:creationId xmlns:a16="http://schemas.microsoft.com/office/drawing/2014/main" id="{33501F39-2464-4CDC-A54F-55AA4DFD2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" y="2516"/>
                <a:ext cx="912" cy="295"/>
              </a:xfrm>
              <a:custGeom>
                <a:avLst/>
                <a:gdLst>
                  <a:gd name="T0" fmla="*/ 0 w 912"/>
                  <a:gd name="T1" fmla="*/ 0 h 295"/>
                  <a:gd name="T2" fmla="*/ 912 w 912"/>
                  <a:gd name="T3" fmla="*/ 0 h 295"/>
                  <a:gd name="T4" fmla="*/ 912 w 912"/>
                  <a:gd name="T5" fmla="*/ 295 h 295"/>
                  <a:gd name="T6" fmla="*/ 0 w 912"/>
                  <a:gd name="T7" fmla="*/ 295 h 295"/>
                  <a:gd name="T8" fmla="*/ 0 w 912"/>
                  <a:gd name="T9" fmla="*/ 0 h 295"/>
                  <a:gd name="T10" fmla="*/ 9 w 912"/>
                  <a:gd name="T11" fmla="*/ 290 h 295"/>
                  <a:gd name="T12" fmla="*/ 4 w 912"/>
                  <a:gd name="T13" fmla="*/ 285 h 295"/>
                  <a:gd name="T14" fmla="*/ 907 w 912"/>
                  <a:gd name="T15" fmla="*/ 285 h 295"/>
                  <a:gd name="T16" fmla="*/ 902 w 912"/>
                  <a:gd name="T17" fmla="*/ 290 h 295"/>
                  <a:gd name="T18" fmla="*/ 902 w 912"/>
                  <a:gd name="T19" fmla="*/ 5 h 295"/>
                  <a:gd name="T20" fmla="*/ 907 w 912"/>
                  <a:gd name="T21" fmla="*/ 10 h 295"/>
                  <a:gd name="T22" fmla="*/ 4 w 912"/>
                  <a:gd name="T23" fmla="*/ 10 h 295"/>
                  <a:gd name="T24" fmla="*/ 9 w 912"/>
                  <a:gd name="T25" fmla="*/ 5 h 295"/>
                  <a:gd name="T26" fmla="*/ 9 w 912"/>
                  <a:gd name="T27" fmla="*/ 29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2" h="295">
                    <a:moveTo>
                      <a:pt x="0" y="0"/>
                    </a:moveTo>
                    <a:lnTo>
                      <a:pt x="912" y="0"/>
                    </a:lnTo>
                    <a:lnTo>
                      <a:pt x="912" y="295"/>
                    </a:lnTo>
                    <a:lnTo>
                      <a:pt x="0" y="295"/>
                    </a:lnTo>
                    <a:lnTo>
                      <a:pt x="0" y="0"/>
                    </a:lnTo>
                    <a:close/>
                    <a:moveTo>
                      <a:pt x="9" y="290"/>
                    </a:moveTo>
                    <a:lnTo>
                      <a:pt x="4" y="285"/>
                    </a:lnTo>
                    <a:lnTo>
                      <a:pt x="907" y="285"/>
                    </a:lnTo>
                    <a:lnTo>
                      <a:pt x="902" y="290"/>
                    </a:lnTo>
                    <a:lnTo>
                      <a:pt x="902" y="5"/>
                    </a:lnTo>
                    <a:lnTo>
                      <a:pt x="907" y="10"/>
                    </a:lnTo>
                    <a:lnTo>
                      <a:pt x="4" y="10"/>
                    </a:lnTo>
                    <a:lnTo>
                      <a:pt x="9" y="5"/>
                    </a:lnTo>
                    <a:lnTo>
                      <a:pt x="9" y="290"/>
                    </a:lnTo>
                    <a:close/>
                  </a:path>
                </a:pathLst>
              </a:custGeom>
              <a:solidFill>
                <a:srgbClr val="5B9BD5"/>
              </a:solidFill>
              <a:ln w="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19328" name="Picture 128">
                <a:extLst>
                  <a:ext uri="{FF2B5EF4-FFF2-40B4-BE49-F238E27FC236}">
                    <a16:creationId xmlns:a16="http://schemas.microsoft.com/office/drawing/2014/main" id="{0DE5992E-BA75-4E9F-86BB-FDCAFF6D61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0" y="2509"/>
                <a:ext cx="661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330" name="Picture 130">
                <a:extLst>
                  <a:ext uri="{FF2B5EF4-FFF2-40B4-BE49-F238E27FC236}">
                    <a16:creationId xmlns:a16="http://schemas.microsoft.com/office/drawing/2014/main" id="{A18D5128-A39E-46A8-8650-BEC98AEE6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9" y="2618"/>
                <a:ext cx="399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" name="Rectangle 132">
                <a:extLst>
                  <a:ext uri="{FF2B5EF4-FFF2-40B4-BE49-F238E27FC236}">
                    <a16:creationId xmlns:a16="http://schemas.microsoft.com/office/drawing/2014/main" id="{5E5F82C7-E34B-49E7-9415-EDBF2F433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1" y="2544"/>
                <a:ext cx="60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Limbah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Sisa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/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133">
                <a:extLst>
                  <a:ext uri="{FF2B5EF4-FFF2-40B4-BE49-F238E27FC236}">
                    <a16:creationId xmlns:a16="http://schemas.microsoft.com/office/drawing/2014/main" id="{21FA0E5D-9926-47F1-B623-BCAF15EC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0" y="2654"/>
                <a:ext cx="314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Produk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0720" name="Freeform 134">
                <a:extLst>
                  <a:ext uri="{FF2B5EF4-FFF2-40B4-BE49-F238E27FC236}">
                    <a16:creationId xmlns:a16="http://schemas.microsoft.com/office/drawing/2014/main" id="{075BFC5B-C901-4F04-BD65-9928A38F18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" y="1747"/>
                <a:ext cx="1278" cy="527"/>
              </a:xfrm>
              <a:custGeom>
                <a:avLst/>
                <a:gdLst>
                  <a:gd name="T0" fmla="*/ 0 w 1278"/>
                  <a:gd name="T1" fmla="*/ 433 h 527"/>
                  <a:gd name="T2" fmla="*/ 0 w 1278"/>
                  <a:gd name="T3" fmla="*/ 357 h 527"/>
                  <a:gd name="T4" fmla="*/ 0 w 1278"/>
                  <a:gd name="T5" fmla="*/ 281 h 527"/>
                  <a:gd name="T6" fmla="*/ 0 w 1278"/>
                  <a:gd name="T7" fmla="*/ 205 h 527"/>
                  <a:gd name="T8" fmla="*/ 22 w 1278"/>
                  <a:gd name="T9" fmla="*/ 75 h 527"/>
                  <a:gd name="T10" fmla="*/ 19 w 1278"/>
                  <a:gd name="T11" fmla="*/ 129 h 527"/>
                  <a:gd name="T12" fmla="*/ 42 w 1278"/>
                  <a:gd name="T13" fmla="*/ 16 h 527"/>
                  <a:gd name="T14" fmla="*/ 41 w 1278"/>
                  <a:gd name="T15" fmla="*/ 41 h 527"/>
                  <a:gd name="T16" fmla="*/ 12 w 1278"/>
                  <a:gd name="T17" fmla="*/ 50 h 527"/>
                  <a:gd name="T18" fmla="*/ 78 w 1278"/>
                  <a:gd name="T19" fmla="*/ 1 h 527"/>
                  <a:gd name="T20" fmla="*/ 95 w 1278"/>
                  <a:gd name="T21" fmla="*/ 0 h 527"/>
                  <a:gd name="T22" fmla="*/ 155 w 1278"/>
                  <a:gd name="T23" fmla="*/ 0 h 527"/>
                  <a:gd name="T24" fmla="*/ 231 w 1278"/>
                  <a:gd name="T25" fmla="*/ 0 h 527"/>
                  <a:gd name="T26" fmla="*/ 307 w 1278"/>
                  <a:gd name="T27" fmla="*/ 0 h 527"/>
                  <a:gd name="T28" fmla="*/ 383 w 1278"/>
                  <a:gd name="T29" fmla="*/ 0 h 527"/>
                  <a:gd name="T30" fmla="*/ 459 w 1278"/>
                  <a:gd name="T31" fmla="*/ 0 h 527"/>
                  <a:gd name="T32" fmla="*/ 535 w 1278"/>
                  <a:gd name="T33" fmla="*/ 0 h 527"/>
                  <a:gd name="T34" fmla="*/ 611 w 1278"/>
                  <a:gd name="T35" fmla="*/ 0 h 527"/>
                  <a:gd name="T36" fmla="*/ 687 w 1278"/>
                  <a:gd name="T37" fmla="*/ 0 h 527"/>
                  <a:gd name="T38" fmla="*/ 763 w 1278"/>
                  <a:gd name="T39" fmla="*/ 0 h 527"/>
                  <a:gd name="T40" fmla="*/ 839 w 1278"/>
                  <a:gd name="T41" fmla="*/ 0 h 527"/>
                  <a:gd name="T42" fmla="*/ 915 w 1278"/>
                  <a:gd name="T43" fmla="*/ 0 h 527"/>
                  <a:gd name="T44" fmla="*/ 991 w 1278"/>
                  <a:gd name="T45" fmla="*/ 0 h 527"/>
                  <a:gd name="T46" fmla="*/ 1067 w 1278"/>
                  <a:gd name="T47" fmla="*/ 0 h 527"/>
                  <a:gd name="T48" fmla="*/ 1143 w 1278"/>
                  <a:gd name="T49" fmla="*/ 0 h 527"/>
                  <a:gd name="T50" fmla="*/ 1185 w 1278"/>
                  <a:gd name="T51" fmla="*/ 0 h 527"/>
                  <a:gd name="T52" fmla="*/ 1267 w 1278"/>
                  <a:gd name="T53" fmla="*/ 50 h 527"/>
                  <a:gd name="T54" fmla="*/ 1238 w 1278"/>
                  <a:gd name="T55" fmla="*/ 41 h 527"/>
                  <a:gd name="T56" fmla="*/ 1274 w 1278"/>
                  <a:gd name="T57" fmla="*/ 70 h 527"/>
                  <a:gd name="T58" fmla="*/ 1258 w 1278"/>
                  <a:gd name="T59" fmla="*/ 80 h 527"/>
                  <a:gd name="T60" fmla="*/ 1259 w 1278"/>
                  <a:gd name="T61" fmla="*/ 129 h 527"/>
                  <a:gd name="T62" fmla="*/ 1259 w 1278"/>
                  <a:gd name="T63" fmla="*/ 205 h 527"/>
                  <a:gd name="T64" fmla="*/ 1259 w 1278"/>
                  <a:gd name="T65" fmla="*/ 281 h 527"/>
                  <a:gd name="T66" fmla="*/ 1259 w 1278"/>
                  <a:gd name="T67" fmla="*/ 357 h 527"/>
                  <a:gd name="T68" fmla="*/ 1259 w 1278"/>
                  <a:gd name="T69" fmla="*/ 433 h 527"/>
                  <a:gd name="T70" fmla="*/ 1259 w 1278"/>
                  <a:gd name="T71" fmla="*/ 432 h 527"/>
                  <a:gd name="T72" fmla="*/ 1262 w 1278"/>
                  <a:gd name="T73" fmla="*/ 486 h 527"/>
                  <a:gd name="T74" fmla="*/ 1237 w 1278"/>
                  <a:gd name="T75" fmla="*/ 487 h 527"/>
                  <a:gd name="T76" fmla="*/ 1257 w 1278"/>
                  <a:gd name="T77" fmla="*/ 449 h 527"/>
                  <a:gd name="T78" fmla="*/ 1185 w 1278"/>
                  <a:gd name="T79" fmla="*/ 527 h 527"/>
                  <a:gd name="T80" fmla="*/ 1212 w 1278"/>
                  <a:gd name="T81" fmla="*/ 502 h 527"/>
                  <a:gd name="T82" fmla="*/ 1165 w 1278"/>
                  <a:gd name="T83" fmla="*/ 508 h 527"/>
                  <a:gd name="T84" fmla="*/ 1089 w 1278"/>
                  <a:gd name="T85" fmla="*/ 508 h 527"/>
                  <a:gd name="T86" fmla="*/ 1013 w 1278"/>
                  <a:gd name="T87" fmla="*/ 508 h 527"/>
                  <a:gd name="T88" fmla="*/ 937 w 1278"/>
                  <a:gd name="T89" fmla="*/ 508 h 527"/>
                  <a:gd name="T90" fmla="*/ 861 w 1278"/>
                  <a:gd name="T91" fmla="*/ 508 h 527"/>
                  <a:gd name="T92" fmla="*/ 785 w 1278"/>
                  <a:gd name="T93" fmla="*/ 508 h 527"/>
                  <a:gd name="T94" fmla="*/ 709 w 1278"/>
                  <a:gd name="T95" fmla="*/ 508 h 527"/>
                  <a:gd name="T96" fmla="*/ 633 w 1278"/>
                  <a:gd name="T97" fmla="*/ 508 h 527"/>
                  <a:gd name="T98" fmla="*/ 557 w 1278"/>
                  <a:gd name="T99" fmla="*/ 508 h 527"/>
                  <a:gd name="T100" fmla="*/ 481 w 1278"/>
                  <a:gd name="T101" fmla="*/ 508 h 527"/>
                  <a:gd name="T102" fmla="*/ 405 w 1278"/>
                  <a:gd name="T103" fmla="*/ 508 h 527"/>
                  <a:gd name="T104" fmla="*/ 329 w 1278"/>
                  <a:gd name="T105" fmla="*/ 508 h 527"/>
                  <a:gd name="T106" fmla="*/ 253 w 1278"/>
                  <a:gd name="T107" fmla="*/ 508 h 527"/>
                  <a:gd name="T108" fmla="*/ 177 w 1278"/>
                  <a:gd name="T109" fmla="*/ 508 h 527"/>
                  <a:gd name="T110" fmla="*/ 101 w 1278"/>
                  <a:gd name="T111" fmla="*/ 508 h 527"/>
                  <a:gd name="T112" fmla="*/ 58 w 1278"/>
                  <a:gd name="T113" fmla="*/ 520 h 527"/>
                  <a:gd name="T114" fmla="*/ 42 w 1278"/>
                  <a:gd name="T115" fmla="*/ 487 h 527"/>
                  <a:gd name="T116" fmla="*/ 65 w 1278"/>
                  <a:gd name="T117" fmla="*/ 502 h 527"/>
                  <a:gd name="T118" fmla="*/ 13 w 1278"/>
                  <a:gd name="T119" fmla="*/ 479 h 527"/>
                  <a:gd name="T120" fmla="*/ 21 w 1278"/>
                  <a:gd name="T121" fmla="*/ 449 h 527"/>
                  <a:gd name="T122" fmla="*/ 13 w 1278"/>
                  <a:gd name="T123" fmla="*/ 479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78" h="527">
                    <a:moveTo>
                      <a:pt x="0" y="433"/>
                    </a:moveTo>
                    <a:lnTo>
                      <a:pt x="0" y="376"/>
                    </a:lnTo>
                    <a:lnTo>
                      <a:pt x="19" y="376"/>
                    </a:lnTo>
                    <a:lnTo>
                      <a:pt x="19" y="433"/>
                    </a:lnTo>
                    <a:lnTo>
                      <a:pt x="0" y="433"/>
                    </a:lnTo>
                    <a:close/>
                    <a:moveTo>
                      <a:pt x="0" y="357"/>
                    </a:moveTo>
                    <a:lnTo>
                      <a:pt x="0" y="300"/>
                    </a:lnTo>
                    <a:lnTo>
                      <a:pt x="19" y="300"/>
                    </a:lnTo>
                    <a:lnTo>
                      <a:pt x="19" y="357"/>
                    </a:lnTo>
                    <a:lnTo>
                      <a:pt x="0" y="357"/>
                    </a:lnTo>
                    <a:close/>
                    <a:moveTo>
                      <a:pt x="0" y="281"/>
                    </a:moveTo>
                    <a:lnTo>
                      <a:pt x="0" y="224"/>
                    </a:lnTo>
                    <a:lnTo>
                      <a:pt x="19" y="224"/>
                    </a:lnTo>
                    <a:lnTo>
                      <a:pt x="19" y="281"/>
                    </a:lnTo>
                    <a:lnTo>
                      <a:pt x="0" y="281"/>
                    </a:lnTo>
                    <a:close/>
                    <a:moveTo>
                      <a:pt x="0" y="205"/>
                    </a:moveTo>
                    <a:lnTo>
                      <a:pt x="0" y="148"/>
                    </a:lnTo>
                    <a:lnTo>
                      <a:pt x="19" y="148"/>
                    </a:lnTo>
                    <a:lnTo>
                      <a:pt x="19" y="205"/>
                    </a:lnTo>
                    <a:lnTo>
                      <a:pt x="0" y="205"/>
                    </a:lnTo>
                    <a:close/>
                    <a:moveTo>
                      <a:pt x="0" y="129"/>
                    </a:moveTo>
                    <a:lnTo>
                      <a:pt x="0" y="94"/>
                    </a:lnTo>
                    <a:lnTo>
                      <a:pt x="2" y="75"/>
                    </a:lnTo>
                    <a:lnTo>
                      <a:pt x="4" y="69"/>
                    </a:lnTo>
                    <a:lnTo>
                      <a:pt x="22" y="75"/>
                    </a:lnTo>
                    <a:lnTo>
                      <a:pt x="21" y="80"/>
                    </a:lnTo>
                    <a:lnTo>
                      <a:pt x="21" y="78"/>
                    </a:lnTo>
                    <a:lnTo>
                      <a:pt x="19" y="95"/>
                    </a:lnTo>
                    <a:lnTo>
                      <a:pt x="19" y="94"/>
                    </a:lnTo>
                    <a:lnTo>
                      <a:pt x="19" y="129"/>
                    </a:lnTo>
                    <a:lnTo>
                      <a:pt x="0" y="129"/>
                    </a:lnTo>
                    <a:close/>
                    <a:moveTo>
                      <a:pt x="12" y="50"/>
                    </a:moveTo>
                    <a:lnTo>
                      <a:pt x="17" y="41"/>
                    </a:lnTo>
                    <a:lnTo>
                      <a:pt x="28" y="28"/>
                    </a:lnTo>
                    <a:lnTo>
                      <a:pt x="42" y="16"/>
                    </a:lnTo>
                    <a:lnTo>
                      <a:pt x="57" y="8"/>
                    </a:lnTo>
                    <a:lnTo>
                      <a:pt x="65" y="25"/>
                    </a:lnTo>
                    <a:lnTo>
                      <a:pt x="52" y="32"/>
                    </a:lnTo>
                    <a:lnTo>
                      <a:pt x="54" y="31"/>
                    </a:lnTo>
                    <a:lnTo>
                      <a:pt x="41" y="41"/>
                    </a:lnTo>
                    <a:lnTo>
                      <a:pt x="42" y="40"/>
                    </a:lnTo>
                    <a:lnTo>
                      <a:pt x="32" y="53"/>
                    </a:lnTo>
                    <a:lnTo>
                      <a:pt x="33" y="51"/>
                    </a:lnTo>
                    <a:lnTo>
                      <a:pt x="29" y="59"/>
                    </a:lnTo>
                    <a:lnTo>
                      <a:pt x="12" y="50"/>
                    </a:lnTo>
                    <a:close/>
                    <a:moveTo>
                      <a:pt x="78" y="1"/>
                    </a:moveTo>
                    <a:lnTo>
                      <a:pt x="94" y="0"/>
                    </a:lnTo>
                    <a:lnTo>
                      <a:pt x="96" y="19"/>
                    </a:lnTo>
                    <a:lnTo>
                      <a:pt x="80" y="20"/>
                    </a:lnTo>
                    <a:lnTo>
                      <a:pt x="78" y="1"/>
                    </a:lnTo>
                    <a:close/>
                    <a:moveTo>
                      <a:pt x="95" y="0"/>
                    </a:moveTo>
                    <a:lnTo>
                      <a:pt x="136" y="0"/>
                    </a:lnTo>
                    <a:lnTo>
                      <a:pt x="136" y="19"/>
                    </a:lnTo>
                    <a:lnTo>
                      <a:pt x="95" y="19"/>
                    </a:lnTo>
                    <a:lnTo>
                      <a:pt x="95" y="0"/>
                    </a:lnTo>
                    <a:close/>
                    <a:moveTo>
                      <a:pt x="155" y="0"/>
                    </a:moveTo>
                    <a:lnTo>
                      <a:pt x="212" y="0"/>
                    </a:lnTo>
                    <a:lnTo>
                      <a:pt x="212" y="19"/>
                    </a:lnTo>
                    <a:lnTo>
                      <a:pt x="155" y="19"/>
                    </a:lnTo>
                    <a:lnTo>
                      <a:pt x="155" y="0"/>
                    </a:lnTo>
                    <a:close/>
                    <a:moveTo>
                      <a:pt x="231" y="0"/>
                    </a:moveTo>
                    <a:lnTo>
                      <a:pt x="288" y="0"/>
                    </a:lnTo>
                    <a:lnTo>
                      <a:pt x="288" y="19"/>
                    </a:lnTo>
                    <a:lnTo>
                      <a:pt x="231" y="19"/>
                    </a:lnTo>
                    <a:lnTo>
                      <a:pt x="231" y="0"/>
                    </a:lnTo>
                    <a:close/>
                    <a:moveTo>
                      <a:pt x="307" y="0"/>
                    </a:moveTo>
                    <a:lnTo>
                      <a:pt x="364" y="0"/>
                    </a:lnTo>
                    <a:lnTo>
                      <a:pt x="364" y="19"/>
                    </a:lnTo>
                    <a:lnTo>
                      <a:pt x="307" y="19"/>
                    </a:lnTo>
                    <a:lnTo>
                      <a:pt x="307" y="0"/>
                    </a:lnTo>
                    <a:close/>
                    <a:moveTo>
                      <a:pt x="383" y="0"/>
                    </a:moveTo>
                    <a:lnTo>
                      <a:pt x="440" y="0"/>
                    </a:lnTo>
                    <a:lnTo>
                      <a:pt x="440" y="19"/>
                    </a:lnTo>
                    <a:lnTo>
                      <a:pt x="383" y="19"/>
                    </a:lnTo>
                    <a:lnTo>
                      <a:pt x="383" y="0"/>
                    </a:lnTo>
                    <a:close/>
                    <a:moveTo>
                      <a:pt x="459" y="0"/>
                    </a:moveTo>
                    <a:lnTo>
                      <a:pt x="516" y="0"/>
                    </a:lnTo>
                    <a:lnTo>
                      <a:pt x="516" y="19"/>
                    </a:lnTo>
                    <a:lnTo>
                      <a:pt x="459" y="19"/>
                    </a:lnTo>
                    <a:lnTo>
                      <a:pt x="459" y="0"/>
                    </a:lnTo>
                    <a:close/>
                    <a:moveTo>
                      <a:pt x="535" y="0"/>
                    </a:moveTo>
                    <a:lnTo>
                      <a:pt x="592" y="0"/>
                    </a:lnTo>
                    <a:lnTo>
                      <a:pt x="592" y="19"/>
                    </a:lnTo>
                    <a:lnTo>
                      <a:pt x="535" y="19"/>
                    </a:lnTo>
                    <a:lnTo>
                      <a:pt x="535" y="0"/>
                    </a:lnTo>
                    <a:close/>
                    <a:moveTo>
                      <a:pt x="611" y="0"/>
                    </a:moveTo>
                    <a:lnTo>
                      <a:pt x="668" y="0"/>
                    </a:lnTo>
                    <a:lnTo>
                      <a:pt x="668" y="19"/>
                    </a:lnTo>
                    <a:lnTo>
                      <a:pt x="611" y="19"/>
                    </a:lnTo>
                    <a:lnTo>
                      <a:pt x="611" y="0"/>
                    </a:lnTo>
                    <a:close/>
                    <a:moveTo>
                      <a:pt x="687" y="0"/>
                    </a:moveTo>
                    <a:lnTo>
                      <a:pt x="744" y="0"/>
                    </a:lnTo>
                    <a:lnTo>
                      <a:pt x="744" y="19"/>
                    </a:lnTo>
                    <a:lnTo>
                      <a:pt x="687" y="19"/>
                    </a:lnTo>
                    <a:lnTo>
                      <a:pt x="687" y="0"/>
                    </a:lnTo>
                    <a:close/>
                    <a:moveTo>
                      <a:pt x="763" y="0"/>
                    </a:moveTo>
                    <a:lnTo>
                      <a:pt x="820" y="0"/>
                    </a:lnTo>
                    <a:lnTo>
                      <a:pt x="820" y="19"/>
                    </a:lnTo>
                    <a:lnTo>
                      <a:pt x="763" y="19"/>
                    </a:lnTo>
                    <a:lnTo>
                      <a:pt x="763" y="0"/>
                    </a:lnTo>
                    <a:close/>
                    <a:moveTo>
                      <a:pt x="839" y="0"/>
                    </a:moveTo>
                    <a:lnTo>
                      <a:pt x="896" y="0"/>
                    </a:lnTo>
                    <a:lnTo>
                      <a:pt x="896" y="19"/>
                    </a:lnTo>
                    <a:lnTo>
                      <a:pt x="839" y="19"/>
                    </a:lnTo>
                    <a:lnTo>
                      <a:pt x="839" y="0"/>
                    </a:lnTo>
                    <a:close/>
                    <a:moveTo>
                      <a:pt x="915" y="0"/>
                    </a:moveTo>
                    <a:lnTo>
                      <a:pt x="972" y="0"/>
                    </a:lnTo>
                    <a:lnTo>
                      <a:pt x="972" y="19"/>
                    </a:lnTo>
                    <a:lnTo>
                      <a:pt x="915" y="19"/>
                    </a:lnTo>
                    <a:lnTo>
                      <a:pt x="915" y="0"/>
                    </a:lnTo>
                    <a:close/>
                    <a:moveTo>
                      <a:pt x="991" y="0"/>
                    </a:moveTo>
                    <a:lnTo>
                      <a:pt x="1048" y="0"/>
                    </a:lnTo>
                    <a:lnTo>
                      <a:pt x="1048" y="19"/>
                    </a:lnTo>
                    <a:lnTo>
                      <a:pt x="991" y="19"/>
                    </a:lnTo>
                    <a:lnTo>
                      <a:pt x="991" y="0"/>
                    </a:lnTo>
                    <a:close/>
                    <a:moveTo>
                      <a:pt x="1067" y="0"/>
                    </a:moveTo>
                    <a:lnTo>
                      <a:pt x="1124" y="0"/>
                    </a:lnTo>
                    <a:lnTo>
                      <a:pt x="1124" y="19"/>
                    </a:lnTo>
                    <a:lnTo>
                      <a:pt x="1067" y="19"/>
                    </a:lnTo>
                    <a:lnTo>
                      <a:pt x="1067" y="0"/>
                    </a:lnTo>
                    <a:close/>
                    <a:moveTo>
                      <a:pt x="1143" y="0"/>
                    </a:moveTo>
                    <a:lnTo>
                      <a:pt x="1184" y="0"/>
                    </a:lnTo>
                    <a:lnTo>
                      <a:pt x="1184" y="19"/>
                    </a:lnTo>
                    <a:lnTo>
                      <a:pt x="1143" y="19"/>
                    </a:lnTo>
                    <a:lnTo>
                      <a:pt x="1143" y="0"/>
                    </a:lnTo>
                    <a:close/>
                    <a:moveTo>
                      <a:pt x="1185" y="0"/>
                    </a:moveTo>
                    <a:lnTo>
                      <a:pt x="1201" y="1"/>
                    </a:lnTo>
                    <a:lnTo>
                      <a:pt x="1199" y="20"/>
                    </a:lnTo>
                    <a:lnTo>
                      <a:pt x="1183" y="19"/>
                    </a:lnTo>
                    <a:lnTo>
                      <a:pt x="1185" y="0"/>
                    </a:lnTo>
                    <a:close/>
                    <a:moveTo>
                      <a:pt x="1223" y="8"/>
                    </a:moveTo>
                    <a:lnTo>
                      <a:pt x="1237" y="16"/>
                    </a:lnTo>
                    <a:lnTo>
                      <a:pt x="1251" y="28"/>
                    </a:lnTo>
                    <a:lnTo>
                      <a:pt x="1262" y="41"/>
                    </a:lnTo>
                    <a:lnTo>
                      <a:pt x="1267" y="50"/>
                    </a:lnTo>
                    <a:lnTo>
                      <a:pt x="1250" y="59"/>
                    </a:lnTo>
                    <a:lnTo>
                      <a:pt x="1246" y="51"/>
                    </a:lnTo>
                    <a:lnTo>
                      <a:pt x="1247" y="53"/>
                    </a:lnTo>
                    <a:lnTo>
                      <a:pt x="1237" y="40"/>
                    </a:lnTo>
                    <a:lnTo>
                      <a:pt x="1238" y="41"/>
                    </a:lnTo>
                    <a:lnTo>
                      <a:pt x="1225" y="31"/>
                    </a:lnTo>
                    <a:lnTo>
                      <a:pt x="1227" y="32"/>
                    </a:lnTo>
                    <a:lnTo>
                      <a:pt x="1213" y="25"/>
                    </a:lnTo>
                    <a:lnTo>
                      <a:pt x="1223" y="8"/>
                    </a:lnTo>
                    <a:close/>
                    <a:moveTo>
                      <a:pt x="1274" y="70"/>
                    </a:moveTo>
                    <a:lnTo>
                      <a:pt x="1276" y="75"/>
                    </a:lnTo>
                    <a:lnTo>
                      <a:pt x="1278" y="93"/>
                    </a:lnTo>
                    <a:lnTo>
                      <a:pt x="1259" y="95"/>
                    </a:lnTo>
                    <a:lnTo>
                      <a:pt x="1258" y="78"/>
                    </a:lnTo>
                    <a:lnTo>
                      <a:pt x="1258" y="80"/>
                    </a:lnTo>
                    <a:lnTo>
                      <a:pt x="1256" y="75"/>
                    </a:lnTo>
                    <a:lnTo>
                      <a:pt x="1274" y="70"/>
                    </a:lnTo>
                    <a:close/>
                    <a:moveTo>
                      <a:pt x="1278" y="94"/>
                    </a:moveTo>
                    <a:lnTo>
                      <a:pt x="1278" y="129"/>
                    </a:lnTo>
                    <a:lnTo>
                      <a:pt x="1259" y="129"/>
                    </a:lnTo>
                    <a:lnTo>
                      <a:pt x="1259" y="94"/>
                    </a:lnTo>
                    <a:lnTo>
                      <a:pt x="1278" y="94"/>
                    </a:lnTo>
                    <a:close/>
                    <a:moveTo>
                      <a:pt x="1278" y="148"/>
                    </a:moveTo>
                    <a:lnTo>
                      <a:pt x="1278" y="205"/>
                    </a:lnTo>
                    <a:lnTo>
                      <a:pt x="1259" y="205"/>
                    </a:lnTo>
                    <a:lnTo>
                      <a:pt x="1259" y="148"/>
                    </a:lnTo>
                    <a:lnTo>
                      <a:pt x="1278" y="148"/>
                    </a:lnTo>
                    <a:close/>
                    <a:moveTo>
                      <a:pt x="1278" y="224"/>
                    </a:moveTo>
                    <a:lnTo>
                      <a:pt x="1278" y="281"/>
                    </a:lnTo>
                    <a:lnTo>
                      <a:pt x="1259" y="281"/>
                    </a:lnTo>
                    <a:lnTo>
                      <a:pt x="1259" y="224"/>
                    </a:lnTo>
                    <a:lnTo>
                      <a:pt x="1278" y="224"/>
                    </a:lnTo>
                    <a:close/>
                    <a:moveTo>
                      <a:pt x="1278" y="300"/>
                    </a:moveTo>
                    <a:lnTo>
                      <a:pt x="1278" y="357"/>
                    </a:lnTo>
                    <a:lnTo>
                      <a:pt x="1259" y="357"/>
                    </a:lnTo>
                    <a:lnTo>
                      <a:pt x="1259" y="300"/>
                    </a:lnTo>
                    <a:lnTo>
                      <a:pt x="1278" y="300"/>
                    </a:lnTo>
                    <a:close/>
                    <a:moveTo>
                      <a:pt x="1278" y="376"/>
                    </a:moveTo>
                    <a:lnTo>
                      <a:pt x="1278" y="433"/>
                    </a:lnTo>
                    <a:lnTo>
                      <a:pt x="1259" y="433"/>
                    </a:lnTo>
                    <a:lnTo>
                      <a:pt x="1259" y="376"/>
                    </a:lnTo>
                    <a:lnTo>
                      <a:pt x="1278" y="376"/>
                    </a:lnTo>
                    <a:close/>
                    <a:moveTo>
                      <a:pt x="1278" y="434"/>
                    </a:moveTo>
                    <a:lnTo>
                      <a:pt x="1278" y="434"/>
                    </a:lnTo>
                    <a:lnTo>
                      <a:pt x="1259" y="432"/>
                    </a:lnTo>
                    <a:lnTo>
                      <a:pt x="1259" y="432"/>
                    </a:lnTo>
                    <a:lnTo>
                      <a:pt x="1278" y="434"/>
                    </a:lnTo>
                    <a:close/>
                    <a:moveTo>
                      <a:pt x="1275" y="455"/>
                    </a:moveTo>
                    <a:lnTo>
                      <a:pt x="1271" y="470"/>
                    </a:lnTo>
                    <a:lnTo>
                      <a:pt x="1262" y="486"/>
                    </a:lnTo>
                    <a:lnTo>
                      <a:pt x="1251" y="500"/>
                    </a:lnTo>
                    <a:lnTo>
                      <a:pt x="1242" y="506"/>
                    </a:lnTo>
                    <a:lnTo>
                      <a:pt x="1231" y="492"/>
                    </a:lnTo>
                    <a:lnTo>
                      <a:pt x="1238" y="486"/>
                    </a:lnTo>
                    <a:lnTo>
                      <a:pt x="1237" y="487"/>
                    </a:lnTo>
                    <a:lnTo>
                      <a:pt x="1247" y="474"/>
                    </a:lnTo>
                    <a:lnTo>
                      <a:pt x="1246" y="476"/>
                    </a:lnTo>
                    <a:lnTo>
                      <a:pt x="1254" y="461"/>
                    </a:lnTo>
                    <a:lnTo>
                      <a:pt x="1253" y="463"/>
                    </a:lnTo>
                    <a:lnTo>
                      <a:pt x="1257" y="449"/>
                    </a:lnTo>
                    <a:lnTo>
                      <a:pt x="1275" y="455"/>
                    </a:lnTo>
                    <a:close/>
                    <a:moveTo>
                      <a:pt x="1225" y="517"/>
                    </a:moveTo>
                    <a:lnTo>
                      <a:pt x="1221" y="520"/>
                    </a:lnTo>
                    <a:lnTo>
                      <a:pt x="1203" y="525"/>
                    </a:lnTo>
                    <a:lnTo>
                      <a:pt x="1185" y="527"/>
                    </a:lnTo>
                    <a:lnTo>
                      <a:pt x="1183" y="508"/>
                    </a:lnTo>
                    <a:lnTo>
                      <a:pt x="1200" y="506"/>
                    </a:lnTo>
                    <a:lnTo>
                      <a:pt x="1198" y="507"/>
                    </a:lnTo>
                    <a:lnTo>
                      <a:pt x="1214" y="502"/>
                    </a:lnTo>
                    <a:lnTo>
                      <a:pt x="1212" y="502"/>
                    </a:lnTo>
                    <a:lnTo>
                      <a:pt x="1216" y="501"/>
                    </a:lnTo>
                    <a:lnTo>
                      <a:pt x="1225" y="517"/>
                    </a:lnTo>
                    <a:close/>
                    <a:moveTo>
                      <a:pt x="1184" y="527"/>
                    </a:moveTo>
                    <a:lnTo>
                      <a:pt x="1165" y="527"/>
                    </a:lnTo>
                    <a:lnTo>
                      <a:pt x="1165" y="508"/>
                    </a:lnTo>
                    <a:lnTo>
                      <a:pt x="1184" y="508"/>
                    </a:lnTo>
                    <a:lnTo>
                      <a:pt x="1184" y="527"/>
                    </a:lnTo>
                    <a:close/>
                    <a:moveTo>
                      <a:pt x="1146" y="527"/>
                    </a:moveTo>
                    <a:lnTo>
                      <a:pt x="1089" y="527"/>
                    </a:lnTo>
                    <a:lnTo>
                      <a:pt x="1089" y="508"/>
                    </a:lnTo>
                    <a:lnTo>
                      <a:pt x="1146" y="508"/>
                    </a:lnTo>
                    <a:lnTo>
                      <a:pt x="1146" y="527"/>
                    </a:lnTo>
                    <a:close/>
                    <a:moveTo>
                      <a:pt x="1070" y="527"/>
                    </a:moveTo>
                    <a:lnTo>
                      <a:pt x="1013" y="527"/>
                    </a:lnTo>
                    <a:lnTo>
                      <a:pt x="1013" y="508"/>
                    </a:lnTo>
                    <a:lnTo>
                      <a:pt x="1070" y="508"/>
                    </a:lnTo>
                    <a:lnTo>
                      <a:pt x="1070" y="527"/>
                    </a:lnTo>
                    <a:close/>
                    <a:moveTo>
                      <a:pt x="994" y="527"/>
                    </a:moveTo>
                    <a:lnTo>
                      <a:pt x="937" y="527"/>
                    </a:lnTo>
                    <a:lnTo>
                      <a:pt x="937" y="508"/>
                    </a:lnTo>
                    <a:lnTo>
                      <a:pt x="994" y="508"/>
                    </a:lnTo>
                    <a:lnTo>
                      <a:pt x="994" y="527"/>
                    </a:lnTo>
                    <a:close/>
                    <a:moveTo>
                      <a:pt x="918" y="527"/>
                    </a:moveTo>
                    <a:lnTo>
                      <a:pt x="861" y="527"/>
                    </a:lnTo>
                    <a:lnTo>
                      <a:pt x="861" y="508"/>
                    </a:lnTo>
                    <a:lnTo>
                      <a:pt x="918" y="508"/>
                    </a:lnTo>
                    <a:lnTo>
                      <a:pt x="918" y="527"/>
                    </a:lnTo>
                    <a:close/>
                    <a:moveTo>
                      <a:pt x="842" y="527"/>
                    </a:moveTo>
                    <a:lnTo>
                      <a:pt x="785" y="527"/>
                    </a:lnTo>
                    <a:lnTo>
                      <a:pt x="785" y="508"/>
                    </a:lnTo>
                    <a:lnTo>
                      <a:pt x="842" y="508"/>
                    </a:lnTo>
                    <a:lnTo>
                      <a:pt x="842" y="527"/>
                    </a:lnTo>
                    <a:close/>
                    <a:moveTo>
                      <a:pt x="766" y="527"/>
                    </a:moveTo>
                    <a:lnTo>
                      <a:pt x="709" y="527"/>
                    </a:lnTo>
                    <a:lnTo>
                      <a:pt x="709" y="508"/>
                    </a:lnTo>
                    <a:lnTo>
                      <a:pt x="766" y="508"/>
                    </a:lnTo>
                    <a:lnTo>
                      <a:pt x="766" y="527"/>
                    </a:lnTo>
                    <a:close/>
                    <a:moveTo>
                      <a:pt x="690" y="527"/>
                    </a:moveTo>
                    <a:lnTo>
                      <a:pt x="633" y="527"/>
                    </a:lnTo>
                    <a:lnTo>
                      <a:pt x="633" y="508"/>
                    </a:lnTo>
                    <a:lnTo>
                      <a:pt x="690" y="508"/>
                    </a:lnTo>
                    <a:lnTo>
                      <a:pt x="690" y="527"/>
                    </a:lnTo>
                    <a:close/>
                    <a:moveTo>
                      <a:pt x="614" y="527"/>
                    </a:moveTo>
                    <a:lnTo>
                      <a:pt x="557" y="527"/>
                    </a:lnTo>
                    <a:lnTo>
                      <a:pt x="557" y="508"/>
                    </a:lnTo>
                    <a:lnTo>
                      <a:pt x="614" y="508"/>
                    </a:lnTo>
                    <a:lnTo>
                      <a:pt x="614" y="527"/>
                    </a:lnTo>
                    <a:close/>
                    <a:moveTo>
                      <a:pt x="538" y="527"/>
                    </a:moveTo>
                    <a:lnTo>
                      <a:pt x="481" y="527"/>
                    </a:lnTo>
                    <a:lnTo>
                      <a:pt x="481" y="508"/>
                    </a:lnTo>
                    <a:lnTo>
                      <a:pt x="538" y="508"/>
                    </a:lnTo>
                    <a:lnTo>
                      <a:pt x="538" y="527"/>
                    </a:lnTo>
                    <a:close/>
                    <a:moveTo>
                      <a:pt x="462" y="527"/>
                    </a:moveTo>
                    <a:lnTo>
                      <a:pt x="405" y="527"/>
                    </a:lnTo>
                    <a:lnTo>
                      <a:pt x="405" y="508"/>
                    </a:lnTo>
                    <a:lnTo>
                      <a:pt x="462" y="508"/>
                    </a:lnTo>
                    <a:lnTo>
                      <a:pt x="462" y="527"/>
                    </a:lnTo>
                    <a:close/>
                    <a:moveTo>
                      <a:pt x="386" y="527"/>
                    </a:moveTo>
                    <a:lnTo>
                      <a:pt x="329" y="527"/>
                    </a:lnTo>
                    <a:lnTo>
                      <a:pt x="329" y="508"/>
                    </a:lnTo>
                    <a:lnTo>
                      <a:pt x="386" y="508"/>
                    </a:lnTo>
                    <a:lnTo>
                      <a:pt x="386" y="527"/>
                    </a:lnTo>
                    <a:close/>
                    <a:moveTo>
                      <a:pt x="310" y="527"/>
                    </a:moveTo>
                    <a:lnTo>
                      <a:pt x="253" y="527"/>
                    </a:lnTo>
                    <a:lnTo>
                      <a:pt x="253" y="508"/>
                    </a:lnTo>
                    <a:lnTo>
                      <a:pt x="310" y="508"/>
                    </a:lnTo>
                    <a:lnTo>
                      <a:pt x="310" y="527"/>
                    </a:lnTo>
                    <a:close/>
                    <a:moveTo>
                      <a:pt x="234" y="527"/>
                    </a:moveTo>
                    <a:lnTo>
                      <a:pt x="177" y="527"/>
                    </a:lnTo>
                    <a:lnTo>
                      <a:pt x="177" y="508"/>
                    </a:lnTo>
                    <a:lnTo>
                      <a:pt x="234" y="508"/>
                    </a:lnTo>
                    <a:lnTo>
                      <a:pt x="234" y="527"/>
                    </a:lnTo>
                    <a:close/>
                    <a:moveTo>
                      <a:pt x="158" y="527"/>
                    </a:moveTo>
                    <a:lnTo>
                      <a:pt x="101" y="527"/>
                    </a:lnTo>
                    <a:lnTo>
                      <a:pt x="101" y="508"/>
                    </a:lnTo>
                    <a:lnTo>
                      <a:pt x="158" y="508"/>
                    </a:lnTo>
                    <a:lnTo>
                      <a:pt x="158" y="527"/>
                    </a:lnTo>
                    <a:close/>
                    <a:moveTo>
                      <a:pt x="81" y="526"/>
                    </a:moveTo>
                    <a:lnTo>
                      <a:pt x="76" y="525"/>
                    </a:lnTo>
                    <a:lnTo>
                      <a:pt x="58" y="520"/>
                    </a:lnTo>
                    <a:lnTo>
                      <a:pt x="42" y="511"/>
                    </a:lnTo>
                    <a:lnTo>
                      <a:pt x="28" y="500"/>
                    </a:lnTo>
                    <a:lnTo>
                      <a:pt x="25" y="496"/>
                    </a:lnTo>
                    <a:lnTo>
                      <a:pt x="40" y="484"/>
                    </a:lnTo>
                    <a:lnTo>
                      <a:pt x="42" y="487"/>
                    </a:lnTo>
                    <a:lnTo>
                      <a:pt x="41" y="486"/>
                    </a:lnTo>
                    <a:lnTo>
                      <a:pt x="54" y="496"/>
                    </a:lnTo>
                    <a:lnTo>
                      <a:pt x="52" y="494"/>
                    </a:lnTo>
                    <a:lnTo>
                      <a:pt x="67" y="502"/>
                    </a:lnTo>
                    <a:lnTo>
                      <a:pt x="65" y="502"/>
                    </a:lnTo>
                    <a:lnTo>
                      <a:pt x="81" y="507"/>
                    </a:lnTo>
                    <a:lnTo>
                      <a:pt x="79" y="506"/>
                    </a:lnTo>
                    <a:lnTo>
                      <a:pt x="83" y="507"/>
                    </a:lnTo>
                    <a:lnTo>
                      <a:pt x="81" y="526"/>
                    </a:lnTo>
                    <a:close/>
                    <a:moveTo>
                      <a:pt x="13" y="479"/>
                    </a:moveTo>
                    <a:lnTo>
                      <a:pt x="8" y="470"/>
                    </a:lnTo>
                    <a:lnTo>
                      <a:pt x="2" y="452"/>
                    </a:lnTo>
                    <a:lnTo>
                      <a:pt x="1" y="434"/>
                    </a:lnTo>
                    <a:lnTo>
                      <a:pt x="19" y="432"/>
                    </a:lnTo>
                    <a:lnTo>
                      <a:pt x="21" y="449"/>
                    </a:lnTo>
                    <a:lnTo>
                      <a:pt x="21" y="447"/>
                    </a:lnTo>
                    <a:lnTo>
                      <a:pt x="26" y="463"/>
                    </a:lnTo>
                    <a:lnTo>
                      <a:pt x="25" y="461"/>
                    </a:lnTo>
                    <a:lnTo>
                      <a:pt x="30" y="470"/>
                    </a:lnTo>
                    <a:lnTo>
                      <a:pt x="13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721" name="Freeform 135">
                <a:extLst>
                  <a:ext uri="{FF2B5EF4-FFF2-40B4-BE49-F238E27FC236}">
                    <a16:creationId xmlns:a16="http://schemas.microsoft.com/office/drawing/2014/main" id="{E3693D4F-1FC3-40EA-83A6-022EB0B5E4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6" y="2031"/>
                <a:ext cx="699" cy="59"/>
              </a:xfrm>
              <a:custGeom>
                <a:avLst/>
                <a:gdLst>
                  <a:gd name="T0" fmla="*/ 0 w 699"/>
                  <a:gd name="T1" fmla="*/ 45 h 59"/>
                  <a:gd name="T2" fmla="*/ 651 w 699"/>
                  <a:gd name="T3" fmla="*/ 21 h 59"/>
                  <a:gd name="T4" fmla="*/ 652 w 699"/>
                  <a:gd name="T5" fmla="*/ 36 h 59"/>
                  <a:gd name="T6" fmla="*/ 0 w 699"/>
                  <a:gd name="T7" fmla="*/ 59 h 59"/>
                  <a:gd name="T8" fmla="*/ 0 w 699"/>
                  <a:gd name="T9" fmla="*/ 45 h 59"/>
                  <a:gd name="T10" fmla="*/ 641 w 699"/>
                  <a:gd name="T11" fmla="*/ 0 h 59"/>
                  <a:gd name="T12" fmla="*/ 699 w 699"/>
                  <a:gd name="T13" fmla="*/ 27 h 59"/>
                  <a:gd name="T14" fmla="*/ 643 w 699"/>
                  <a:gd name="T15" fmla="*/ 57 h 59"/>
                  <a:gd name="T16" fmla="*/ 641 w 699"/>
                  <a:gd name="T1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9" h="59">
                    <a:moveTo>
                      <a:pt x="0" y="45"/>
                    </a:moveTo>
                    <a:lnTo>
                      <a:pt x="651" y="21"/>
                    </a:lnTo>
                    <a:lnTo>
                      <a:pt x="652" y="36"/>
                    </a:lnTo>
                    <a:lnTo>
                      <a:pt x="0" y="59"/>
                    </a:lnTo>
                    <a:lnTo>
                      <a:pt x="0" y="45"/>
                    </a:lnTo>
                    <a:close/>
                    <a:moveTo>
                      <a:pt x="641" y="0"/>
                    </a:moveTo>
                    <a:lnTo>
                      <a:pt x="699" y="27"/>
                    </a:lnTo>
                    <a:lnTo>
                      <a:pt x="643" y="57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723" name="Rectangle 136">
                <a:extLst>
                  <a:ext uri="{FF2B5EF4-FFF2-40B4-BE49-F238E27FC236}">
                    <a16:creationId xmlns:a16="http://schemas.microsoft.com/office/drawing/2014/main" id="{4B5EAEF9-AE9A-4054-9229-CC53173EA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6" y="1143"/>
                <a:ext cx="1691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Informasikan cara penggunaan dan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0724" name="Rectangle 137">
                <a:extLst>
                  <a:ext uri="{FF2B5EF4-FFF2-40B4-BE49-F238E27FC236}">
                    <a16:creationId xmlns:a16="http://schemas.microsoft.com/office/drawing/2014/main" id="{EC9740D1-7E9F-46A4-854F-6FF55F5CC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3" y="1252"/>
                <a:ext cx="1544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penanganan limbah produk atau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0725" name="Rectangle 138">
                <a:extLst>
                  <a:ext uri="{FF2B5EF4-FFF2-40B4-BE49-F238E27FC236}">
                    <a16:creationId xmlns:a16="http://schemas.microsoft.com/office/drawing/2014/main" id="{F7E2ED7E-3705-42EB-BF20-76AC865B8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1362"/>
                <a:ext cx="156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membuat kebijakan penanganan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0726" name="Rectangle 139">
                <a:extLst>
                  <a:ext uri="{FF2B5EF4-FFF2-40B4-BE49-F238E27FC236}">
                    <a16:creationId xmlns:a16="http://schemas.microsoft.com/office/drawing/2014/main" id="{DF0B5EE9-97F7-454B-948A-55118B082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7" y="1472"/>
                <a:ext cx="1482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limbah produk oleh perusahaan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340" name="Picture 140">
                <a:extLst>
                  <a:ext uri="{FF2B5EF4-FFF2-40B4-BE49-F238E27FC236}">
                    <a16:creationId xmlns:a16="http://schemas.microsoft.com/office/drawing/2014/main" id="{E62FD9FB-1561-4CF2-B93A-C9972A5A26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3" y="1682"/>
                <a:ext cx="479" cy="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341" name="Picture 141">
                <a:extLst>
                  <a:ext uri="{FF2B5EF4-FFF2-40B4-BE49-F238E27FC236}">
                    <a16:creationId xmlns:a16="http://schemas.microsoft.com/office/drawing/2014/main" id="{57054E58-43A9-4353-803D-3BA2787B3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3" y="1682"/>
                <a:ext cx="479" cy="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0727" name="Freeform 143">
                <a:extLst>
                  <a:ext uri="{FF2B5EF4-FFF2-40B4-BE49-F238E27FC236}">
                    <a16:creationId xmlns:a16="http://schemas.microsoft.com/office/drawing/2014/main" id="{99B8DABB-E56E-4C95-AF7B-875E25FFB3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03" y="3015"/>
                <a:ext cx="1288" cy="228"/>
              </a:xfrm>
              <a:custGeom>
                <a:avLst/>
                <a:gdLst>
                  <a:gd name="T0" fmla="*/ 0 w 1288"/>
                  <a:gd name="T1" fmla="*/ 40 h 228"/>
                  <a:gd name="T2" fmla="*/ 4 w 1288"/>
                  <a:gd name="T3" fmla="*/ 24 h 228"/>
                  <a:gd name="T4" fmla="*/ 12 w 1288"/>
                  <a:gd name="T5" fmla="*/ 12 h 228"/>
                  <a:gd name="T6" fmla="*/ 25 w 1288"/>
                  <a:gd name="T7" fmla="*/ 3 h 228"/>
                  <a:gd name="T8" fmla="*/ 40 w 1288"/>
                  <a:gd name="T9" fmla="*/ 0 h 228"/>
                  <a:gd name="T10" fmla="*/ 1248 w 1288"/>
                  <a:gd name="T11" fmla="*/ 0 h 228"/>
                  <a:gd name="T12" fmla="*/ 1264 w 1288"/>
                  <a:gd name="T13" fmla="*/ 3 h 228"/>
                  <a:gd name="T14" fmla="*/ 1276 w 1288"/>
                  <a:gd name="T15" fmla="*/ 12 h 228"/>
                  <a:gd name="T16" fmla="*/ 1285 w 1288"/>
                  <a:gd name="T17" fmla="*/ 24 h 228"/>
                  <a:gd name="T18" fmla="*/ 1288 w 1288"/>
                  <a:gd name="T19" fmla="*/ 40 h 228"/>
                  <a:gd name="T20" fmla="*/ 1288 w 1288"/>
                  <a:gd name="T21" fmla="*/ 189 h 228"/>
                  <a:gd name="T22" fmla="*/ 1285 w 1288"/>
                  <a:gd name="T23" fmla="*/ 204 h 228"/>
                  <a:gd name="T24" fmla="*/ 1276 w 1288"/>
                  <a:gd name="T25" fmla="*/ 216 h 228"/>
                  <a:gd name="T26" fmla="*/ 1264 w 1288"/>
                  <a:gd name="T27" fmla="*/ 225 h 228"/>
                  <a:gd name="T28" fmla="*/ 1248 w 1288"/>
                  <a:gd name="T29" fmla="*/ 228 h 228"/>
                  <a:gd name="T30" fmla="*/ 40 w 1288"/>
                  <a:gd name="T31" fmla="*/ 228 h 228"/>
                  <a:gd name="T32" fmla="*/ 25 w 1288"/>
                  <a:gd name="T33" fmla="*/ 225 h 228"/>
                  <a:gd name="T34" fmla="*/ 12 w 1288"/>
                  <a:gd name="T35" fmla="*/ 216 h 228"/>
                  <a:gd name="T36" fmla="*/ 4 w 1288"/>
                  <a:gd name="T37" fmla="*/ 204 h 228"/>
                  <a:gd name="T38" fmla="*/ 0 w 1288"/>
                  <a:gd name="T39" fmla="*/ 189 h 228"/>
                  <a:gd name="T40" fmla="*/ 0 w 1288"/>
                  <a:gd name="T41" fmla="*/ 40 h 228"/>
                  <a:gd name="T42" fmla="*/ 5 w 1288"/>
                  <a:gd name="T43" fmla="*/ 188 h 228"/>
                  <a:gd name="T44" fmla="*/ 5 w 1288"/>
                  <a:gd name="T45" fmla="*/ 188 h 228"/>
                  <a:gd name="T46" fmla="*/ 8 w 1288"/>
                  <a:gd name="T47" fmla="*/ 203 h 228"/>
                  <a:gd name="T48" fmla="*/ 8 w 1288"/>
                  <a:gd name="T49" fmla="*/ 202 h 228"/>
                  <a:gd name="T50" fmla="*/ 16 w 1288"/>
                  <a:gd name="T51" fmla="*/ 213 h 228"/>
                  <a:gd name="T52" fmla="*/ 15 w 1288"/>
                  <a:gd name="T53" fmla="*/ 213 h 228"/>
                  <a:gd name="T54" fmla="*/ 27 w 1288"/>
                  <a:gd name="T55" fmla="*/ 221 h 228"/>
                  <a:gd name="T56" fmla="*/ 26 w 1288"/>
                  <a:gd name="T57" fmla="*/ 220 h 228"/>
                  <a:gd name="T58" fmla="*/ 41 w 1288"/>
                  <a:gd name="T59" fmla="*/ 223 h 228"/>
                  <a:gd name="T60" fmla="*/ 40 w 1288"/>
                  <a:gd name="T61" fmla="*/ 223 h 228"/>
                  <a:gd name="T62" fmla="*/ 1248 w 1288"/>
                  <a:gd name="T63" fmla="*/ 223 h 228"/>
                  <a:gd name="T64" fmla="*/ 1248 w 1288"/>
                  <a:gd name="T65" fmla="*/ 223 h 228"/>
                  <a:gd name="T66" fmla="*/ 1262 w 1288"/>
                  <a:gd name="T67" fmla="*/ 220 h 228"/>
                  <a:gd name="T68" fmla="*/ 1261 w 1288"/>
                  <a:gd name="T69" fmla="*/ 221 h 228"/>
                  <a:gd name="T70" fmla="*/ 1273 w 1288"/>
                  <a:gd name="T71" fmla="*/ 213 h 228"/>
                  <a:gd name="T72" fmla="*/ 1272 w 1288"/>
                  <a:gd name="T73" fmla="*/ 213 h 228"/>
                  <a:gd name="T74" fmla="*/ 1280 w 1288"/>
                  <a:gd name="T75" fmla="*/ 202 h 228"/>
                  <a:gd name="T76" fmla="*/ 1280 w 1288"/>
                  <a:gd name="T77" fmla="*/ 203 h 228"/>
                  <a:gd name="T78" fmla="*/ 1283 w 1288"/>
                  <a:gd name="T79" fmla="*/ 188 h 228"/>
                  <a:gd name="T80" fmla="*/ 1283 w 1288"/>
                  <a:gd name="T81" fmla="*/ 188 h 228"/>
                  <a:gd name="T82" fmla="*/ 1283 w 1288"/>
                  <a:gd name="T83" fmla="*/ 40 h 228"/>
                  <a:gd name="T84" fmla="*/ 1283 w 1288"/>
                  <a:gd name="T85" fmla="*/ 40 h 228"/>
                  <a:gd name="T86" fmla="*/ 1280 w 1288"/>
                  <a:gd name="T87" fmla="*/ 26 h 228"/>
                  <a:gd name="T88" fmla="*/ 1280 w 1288"/>
                  <a:gd name="T89" fmla="*/ 27 h 228"/>
                  <a:gd name="T90" fmla="*/ 1272 w 1288"/>
                  <a:gd name="T91" fmla="*/ 15 h 228"/>
                  <a:gd name="T92" fmla="*/ 1273 w 1288"/>
                  <a:gd name="T93" fmla="*/ 15 h 228"/>
                  <a:gd name="T94" fmla="*/ 1261 w 1288"/>
                  <a:gd name="T95" fmla="*/ 7 h 228"/>
                  <a:gd name="T96" fmla="*/ 1262 w 1288"/>
                  <a:gd name="T97" fmla="*/ 8 h 228"/>
                  <a:gd name="T98" fmla="*/ 1248 w 1288"/>
                  <a:gd name="T99" fmla="*/ 5 h 228"/>
                  <a:gd name="T100" fmla="*/ 1248 w 1288"/>
                  <a:gd name="T101" fmla="*/ 5 h 228"/>
                  <a:gd name="T102" fmla="*/ 40 w 1288"/>
                  <a:gd name="T103" fmla="*/ 5 h 228"/>
                  <a:gd name="T104" fmla="*/ 41 w 1288"/>
                  <a:gd name="T105" fmla="*/ 5 h 228"/>
                  <a:gd name="T106" fmla="*/ 26 w 1288"/>
                  <a:gd name="T107" fmla="*/ 8 h 228"/>
                  <a:gd name="T108" fmla="*/ 27 w 1288"/>
                  <a:gd name="T109" fmla="*/ 7 h 228"/>
                  <a:gd name="T110" fmla="*/ 15 w 1288"/>
                  <a:gd name="T111" fmla="*/ 15 h 228"/>
                  <a:gd name="T112" fmla="*/ 16 w 1288"/>
                  <a:gd name="T113" fmla="*/ 15 h 228"/>
                  <a:gd name="T114" fmla="*/ 8 w 1288"/>
                  <a:gd name="T115" fmla="*/ 27 h 228"/>
                  <a:gd name="T116" fmla="*/ 8 w 1288"/>
                  <a:gd name="T117" fmla="*/ 26 h 228"/>
                  <a:gd name="T118" fmla="*/ 5 w 1288"/>
                  <a:gd name="T119" fmla="*/ 40 h 228"/>
                  <a:gd name="T120" fmla="*/ 5 w 1288"/>
                  <a:gd name="T121" fmla="*/ 40 h 228"/>
                  <a:gd name="T122" fmla="*/ 5 w 1288"/>
                  <a:gd name="T123" fmla="*/ 18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88" h="228">
                    <a:moveTo>
                      <a:pt x="0" y="40"/>
                    </a:moveTo>
                    <a:lnTo>
                      <a:pt x="4" y="24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0" y="0"/>
                    </a:lnTo>
                    <a:lnTo>
                      <a:pt x="1248" y="0"/>
                    </a:lnTo>
                    <a:lnTo>
                      <a:pt x="1264" y="3"/>
                    </a:lnTo>
                    <a:lnTo>
                      <a:pt x="1276" y="12"/>
                    </a:lnTo>
                    <a:lnTo>
                      <a:pt x="1285" y="24"/>
                    </a:lnTo>
                    <a:lnTo>
                      <a:pt x="1288" y="40"/>
                    </a:lnTo>
                    <a:lnTo>
                      <a:pt x="1288" y="189"/>
                    </a:lnTo>
                    <a:lnTo>
                      <a:pt x="1285" y="204"/>
                    </a:lnTo>
                    <a:lnTo>
                      <a:pt x="1276" y="216"/>
                    </a:lnTo>
                    <a:lnTo>
                      <a:pt x="1264" y="225"/>
                    </a:lnTo>
                    <a:lnTo>
                      <a:pt x="1248" y="228"/>
                    </a:lnTo>
                    <a:lnTo>
                      <a:pt x="40" y="228"/>
                    </a:lnTo>
                    <a:lnTo>
                      <a:pt x="25" y="225"/>
                    </a:lnTo>
                    <a:lnTo>
                      <a:pt x="12" y="216"/>
                    </a:lnTo>
                    <a:lnTo>
                      <a:pt x="4" y="204"/>
                    </a:lnTo>
                    <a:lnTo>
                      <a:pt x="0" y="189"/>
                    </a:lnTo>
                    <a:lnTo>
                      <a:pt x="0" y="40"/>
                    </a:lnTo>
                    <a:close/>
                    <a:moveTo>
                      <a:pt x="5" y="188"/>
                    </a:moveTo>
                    <a:lnTo>
                      <a:pt x="5" y="188"/>
                    </a:lnTo>
                    <a:lnTo>
                      <a:pt x="8" y="203"/>
                    </a:lnTo>
                    <a:lnTo>
                      <a:pt x="8" y="202"/>
                    </a:lnTo>
                    <a:lnTo>
                      <a:pt x="16" y="213"/>
                    </a:lnTo>
                    <a:lnTo>
                      <a:pt x="15" y="213"/>
                    </a:lnTo>
                    <a:lnTo>
                      <a:pt x="27" y="221"/>
                    </a:lnTo>
                    <a:lnTo>
                      <a:pt x="26" y="220"/>
                    </a:lnTo>
                    <a:lnTo>
                      <a:pt x="41" y="223"/>
                    </a:lnTo>
                    <a:lnTo>
                      <a:pt x="40" y="223"/>
                    </a:lnTo>
                    <a:lnTo>
                      <a:pt x="1248" y="223"/>
                    </a:lnTo>
                    <a:lnTo>
                      <a:pt x="1248" y="223"/>
                    </a:lnTo>
                    <a:lnTo>
                      <a:pt x="1262" y="220"/>
                    </a:lnTo>
                    <a:lnTo>
                      <a:pt x="1261" y="221"/>
                    </a:lnTo>
                    <a:lnTo>
                      <a:pt x="1273" y="213"/>
                    </a:lnTo>
                    <a:lnTo>
                      <a:pt x="1272" y="213"/>
                    </a:lnTo>
                    <a:lnTo>
                      <a:pt x="1280" y="202"/>
                    </a:lnTo>
                    <a:lnTo>
                      <a:pt x="1280" y="203"/>
                    </a:lnTo>
                    <a:lnTo>
                      <a:pt x="1283" y="188"/>
                    </a:lnTo>
                    <a:lnTo>
                      <a:pt x="1283" y="188"/>
                    </a:lnTo>
                    <a:lnTo>
                      <a:pt x="1283" y="40"/>
                    </a:lnTo>
                    <a:lnTo>
                      <a:pt x="1283" y="40"/>
                    </a:lnTo>
                    <a:lnTo>
                      <a:pt x="1280" y="26"/>
                    </a:lnTo>
                    <a:lnTo>
                      <a:pt x="1280" y="27"/>
                    </a:lnTo>
                    <a:lnTo>
                      <a:pt x="1272" y="15"/>
                    </a:lnTo>
                    <a:lnTo>
                      <a:pt x="1273" y="15"/>
                    </a:lnTo>
                    <a:lnTo>
                      <a:pt x="1261" y="7"/>
                    </a:lnTo>
                    <a:lnTo>
                      <a:pt x="1262" y="8"/>
                    </a:lnTo>
                    <a:lnTo>
                      <a:pt x="1248" y="5"/>
                    </a:lnTo>
                    <a:lnTo>
                      <a:pt x="1248" y="5"/>
                    </a:lnTo>
                    <a:lnTo>
                      <a:pt x="40" y="5"/>
                    </a:lnTo>
                    <a:lnTo>
                      <a:pt x="41" y="5"/>
                    </a:lnTo>
                    <a:lnTo>
                      <a:pt x="26" y="8"/>
                    </a:lnTo>
                    <a:lnTo>
                      <a:pt x="27" y="7"/>
                    </a:lnTo>
                    <a:lnTo>
                      <a:pt x="15" y="15"/>
                    </a:lnTo>
                    <a:lnTo>
                      <a:pt x="16" y="15"/>
                    </a:lnTo>
                    <a:lnTo>
                      <a:pt x="8" y="27"/>
                    </a:lnTo>
                    <a:lnTo>
                      <a:pt x="8" y="26"/>
                    </a:lnTo>
                    <a:lnTo>
                      <a:pt x="5" y="40"/>
                    </a:lnTo>
                    <a:lnTo>
                      <a:pt x="5" y="40"/>
                    </a:lnTo>
                    <a:lnTo>
                      <a:pt x="5" y="188"/>
                    </a:lnTo>
                    <a:close/>
                  </a:path>
                </a:pathLst>
              </a:custGeom>
              <a:solidFill>
                <a:srgbClr val="5B9BD5"/>
              </a:solidFill>
              <a:ln w="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728" name="Rectangle 146">
                <a:extLst>
                  <a:ext uri="{FF2B5EF4-FFF2-40B4-BE49-F238E27FC236}">
                    <a16:creationId xmlns:a16="http://schemas.microsoft.com/office/drawing/2014/main" id="{4D750523-901A-487F-ACD0-0E770A8F2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5" y="3074"/>
                <a:ext cx="1016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Tidak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Merusak</a:t>
                </a: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kumimoji="0" lang="en-US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Lingkungan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0729" name="Freeform 147">
                <a:extLst>
                  <a:ext uri="{FF2B5EF4-FFF2-40B4-BE49-F238E27FC236}">
                    <a16:creationId xmlns:a16="http://schemas.microsoft.com/office/drawing/2014/main" id="{E54E9F21-6E29-4E77-85C2-794B68CCA9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57" y="2806"/>
                <a:ext cx="522" cy="212"/>
              </a:xfrm>
              <a:custGeom>
                <a:avLst/>
                <a:gdLst>
                  <a:gd name="T0" fmla="*/ 2 w 522"/>
                  <a:gd name="T1" fmla="*/ 0 h 212"/>
                  <a:gd name="T2" fmla="*/ 478 w 522"/>
                  <a:gd name="T3" fmla="*/ 187 h 212"/>
                  <a:gd name="T4" fmla="*/ 477 w 522"/>
                  <a:gd name="T5" fmla="*/ 192 h 212"/>
                  <a:gd name="T6" fmla="*/ 0 w 522"/>
                  <a:gd name="T7" fmla="*/ 5 h 212"/>
                  <a:gd name="T8" fmla="*/ 2 w 522"/>
                  <a:gd name="T9" fmla="*/ 0 h 212"/>
                  <a:gd name="T10" fmla="*/ 479 w 522"/>
                  <a:gd name="T11" fmla="*/ 159 h 212"/>
                  <a:gd name="T12" fmla="*/ 522 w 522"/>
                  <a:gd name="T13" fmla="*/ 207 h 212"/>
                  <a:gd name="T14" fmla="*/ 458 w 522"/>
                  <a:gd name="T15" fmla="*/ 212 h 212"/>
                  <a:gd name="T16" fmla="*/ 479 w 522"/>
                  <a:gd name="T17" fmla="*/ 159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2" h="212">
                    <a:moveTo>
                      <a:pt x="2" y="0"/>
                    </a:moveTo>
                    <a:lnTo>
                      <a:pt x="478" y="187"/>
                    </a:lnTo>
                    <a:lnTo>
                      <a:pt x="477" y="192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  <a:moveTo>
                      <a:pt x="479" y="159"/>
                    </a:moveTo>
                    <a:lnTo>
                      <a:pt x="522" y="207"/>
                    </a:lnTo>
                    <a:lnTo>
                      <a:pt x="458" y="212"/>
                    </a:lnTo>
                    <a:lnTo>
                      <a:pt x="479" y="159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730" name="Freeform 148">
                <a:extLst>
                  <a:ext uri="{FF2B5EF4-FFF2-40B4-BE49-F238E27FC236}">
                    <a16:creationId xmlns:a16="http://schemas.microsoft.com/office/drawing/2014/main" id="{188D3D68-1521-4E58-9F5F-BD4003B56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4" y="2811"/>
                <a:ext cx="413" cy="201"/>
              </a:xfrm>
              <a:custGeom>
                <a:avLst/>
                <a:gdLst>
                  <a:gd name="T0" fmla="*/ 413 w 413"/>
                  <a:gd name="T1" fmla="*/ 4 h 201"/>
                  <a:gd name="T2" fmla="*/ 44 w 413"/>
                  <a:gd name="T3" fmla="*/ 182 h 201"/>
                  <a:gd name="T4" fmla="*/ 42 w 413"/>
                  <a:gd name="T5" fmla="*/ 177 h 201"/>
                  <a:gd name="T6" fmla="*/ 411 w 413"/>
                  <a:gd name="T7" fmla="*/ 0 h 201"/>
                  <a:gd name="T8" fmla="*/ 413 w 413"/>
                  <a:gd name="T9" fmla="*/ 4 h 201"/>
                  <a:gd name="T10" fmla="*/ 64 w 413"/>
                  <a:gd name="T11" fmla="*/ 201 h 201"/>
                  <a:gd name="T12" fmla="*/ 0 w 413"/>
                  <a:gd name="T13" fmla="*/ 200 h 201"/>
                  <a:gd name="T14" fmla="*/ 39 w 413"/>
                  <a:gd name="T15" fmla="*/ 150 h 201"/>
                  <a:gd name="T16" fmla="*/ 64 w 413"/>
                  <a:gd name="T17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3" h="201">
                    <a:moveTo>
                      <a:pt x="413" y="4"/>
                    </a:moveTo>
                    <a:lnTo>
                      <a:pt x="44" y="182"/>
                    </a:lnTo>
                    <a:lnTo>
                      <a:pt x="42" y="177"/>
                    </a:lnTo>
                    <a:lnTo>
                      <a:pt x="411" y="0"/>
                    </a:lnTo>
                    <a:lnTo>
                      <a:pt x="413" y="4"/>
                    </a:lnTo>
                    <a:close/>
                    <a:moveTo>
                      <a:pt x="64" y="201"/>
                    </a:moveTo>
                    <a:lnTo>
                      <a:pt x="0" y="200"/>
                    </a:lnTo>
                    <a:lnTo>
                      <a:pt x="39" y="150"/>
                    </a:lnTo>
                    <a:lnTo>
                      <a:pt x="64" y="20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19349" name="Picture 149">
                <a:extLst>
                  <a:ext uri="{FF2B5EF4-FFF2-40B4-BE49-F238E27FC236}">
                    <a16:creationId xmlns:a16="http://schemas.microsoft.com/office/drawing/2014/main" id="{01BA7000-AB0C-4FE7-BD66-F12839E23E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3" y="2447"/>
                <a:ext cx="1430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351" name="Picture 151">
                <a:extLst>
                  <a:ext uri="{FF2B5EF4-FFF2-40B4-BE49-F238E27FC236}">
                    <a16:creationId xmlns:a16="http://schemas.microsoft.com/office/drawing/2014/main" id="{69101A45-3ADC-4A5F-B26D-EB1EA1E8AE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5" y="2566"/>
                <a:ext cx="703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0731" name="Rectangle 153">
                <a:extLst>
                  <a:ext uri="{FF2B5EF4-FFF2-40B4-BE49-F238E27FC236}">
                    <a16:creationId xmlns:a16="http://schemas.microsoft.com/office/drawing/2014/main" id="{90429712-FBF9-4A3E-BE4D-F90D71C89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" y="2434"/>
                <a:ext cx="1358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Identifikasi</a:t>
                </a:r>
                <a:r>
                  <a:rPr kumimoji="0" lang="en-US" altLang="en-US" sz="12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2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Aspek</a:t>
                </a:r>
                <a:r>
                  <a:rPr kumimoji="0" lang="en-US" altLang="en-US" sz="12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r>
                  <a:rPr kumimoji="0" lang="en-US" altLang="en-US" sz="12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Dampak</a:t>
                </a:r>
                <a:r>
                  <a:rPr kumimoji="0" lang="en-US" altLang="en-US" sz="12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0732" name="Rectangle 154">
                <a:extLst>
                  <a:ext uri="{FF2B5EF4-FFF2-40B4-BE49-F238E27FC236}">
                    <a16:creationId xmlns:a16="http://schemas.microsoft.com/office/drawing/2014/main" id="{2D9EDF0F-43AF-4258-8879-D197E2041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5" y="2558"/>
                <a:ext cx="608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Lingkungan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819355" name="Picture 155">
                <a:extLst>
                  <a:ext uri="{FF2B5EF4-FFF2-40B4-BE49-F238E27FC236}">
                    <a16:creationId xmlns:a16="http://schemas.microsoft.com/office/drawing/2014/main" id="{6627A42A-78A8-4444-ABC4-165EDEE25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3" y="96"/>
                <a:ext cx="2057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0733" name="Rectangle 157">
                <a:extLst>
                  <a:ext uri="{FF2B5EF4-FFF2-40B4-BE49-F238E27FC236}">
                    <a16:creationId xmlns:a16="http://schemas.microsoft.com/office/drawing/2014/main" id="{48BB65A1-0C94-43D6-817A-4A85C0CFA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235"/>
                <a:ext cx="1991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ahoma" panose="020B0604030504040204" pitchFamily="34" charset="0"/>
                  </a:rPr>
                  <a:t>LIFE CYCLE PERSPECTIVE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9" name="Freeform 62">
              <a:extLst>
                <a:ext uri="{FF2B5EF4-FFF2-40B4-BE49-F238E27FC236}">
                  <a16:creationId xmlns:a16="http://schemas.microsoft.com/office/drawing/2014/main" id="{AB12B745-28D4-400D-906C-857C6CC09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63" y="5177906"/>
              <a:ext cx="3076575" cy="1103313"/>
            </a:xfrm>
            <a:custGeom>
              <a:avLst/>
              <a:gdLst>
                <a:gd name="T0" fmla="*/ 665 w 6530"/>
                <a:gd name="T1" fmla="*/ 782 h 2341"/>
                <a:gd name="T2" fmla="*/ 1508 w 6530"/>
                <a:gd name="T3" fmla="*/ 245 h 2341"/>
                <a:gd name="T4" fmla="*/ 2139 w 6530"/>
                <a:gd name="T5" fmla="*/ 306 h 2341"/>
                <a:gd name="T6" fmla="*/ 2139 w 6530"/>
                <a:gd name="T7" fmla="*/ 306 h 2341"/>
                <a:gd name="T8" fmla="*/ 3192 w 6530"/>
                <a:gd name="T9" fmla="*/ 150 h 2341"/>
                <a:gd name="T10" fmla="*/ 3372 w 6530"/>
                <a:gd name="T11" fmla="*/ 214 h 2341"/>
                <a:gd name="T12" fmla="*/ 3372 w 6530"/>
                <a:gd name="T13" fmla="*/ 214 h 2341"/>
                <a:gd name="T14" fmla="*/ 4227 w 6530"/>
                <a:gd name="T15" fmla="*/ 76 h 2341"/>
                <a:gd name="T16" fmla="*/ 4449 w 6530"/>
                <a:gd name="T17" fmla="*/ 165 h 2341"/>
                <a:gd name="T18" fmla="*/ 4449 w 6530"/>
                <a:gd name="T19" fmla="*/ 165 h 2341"/>
                <a:gd name="T20" fmla="*/ 5448 w 6530"/>
                <a:gd name="T21" fmla="*/ 125 h 2341"/>
                <a:gd name="T22" fmla="*/ 5687 w 6530"/>
                <a:gd name="T23" fmla="*/ 326 h 2341"/>
                <a:gd name="T24" fmla="*/ 5687 w 6530"/>
                <a:gd name="T25" fmla="*/ 326 h 2341"/>
                <a:gd name="T26" fmla="*/ 6233 w 6530"/>
                <a:gd name="T27" fmla="*/ 789 h 2341"/>
                <a:gd name="T28" fmla="*/ 6198 w 6530"/>
                <a:gd name="T29" fmla="*/ 838 h 2341"/>
                <a:gd name="T30" fmla="*/ 6198 w 6530"/>
                <a:gd name="T31" fmla="*/ 838 h 2341"/>
                <a:gd name="T32" fmla="*/ 6016 w 6530"/>
                <a:gd name="T33" fmla="*/ 1508 h 2341"/>
                <a:gd name="T34" fmla="*/ 5554 w 6530"/>
                <a:gd name="T35" fmla="*/ 1603 h 2341"/>
                <a:gd name="T36" fmla="*/ 5554 w 6530"/>
                <a:gd name="T37" fmla="*/ 1603 h 2341"/>
                <a:gd name="T38" fmla="*/ 4703 w 6530"/>
                <a:gd name="T39" fmla="*/ 2007 h 2341"/>
                <a:gd name="T40" fmla="*/ 4263 w 6530"/>
                <a:gd name="T41" fmla="*/ 1945 h 2341"/>
                <a:gd name="T42" fmla="*/ 4263 w 6530"/>
                <a:gd name="T43" fmla="*/ 1945 h 2341"/>
                <a:gd name="T44" fmla="*/ 3034 w 6530"/>
                <a:gd name="T45" fmla="*/ 2264 h 2341"/>
                <a:gd name="T46" fmla="*/ 2500 w 6530"/>
                <a:gd name="T47" fmla="*/ 2072 h 2341"/>
                <a:gd name="T48" fmla="*/ 2500 w 6530"/>
                <a:gd name="T49" fmla="*/ 2072 h 2341"/>
                <a:gd name="T50" fmla="*/ 954 w 6530"/>
                <a:gd name="T51" fmla="*/ 1885 h 2341"/>
                <a:gd name="T52" fmla="*/ 943 w 6530"/>
                <a:gd name="T53" fmla="*/ 1876 h 2341"/>
                <a:gd name="T54" fmla="*/ 943 w 6530"/>
                <a:gd name="T55" fmla="*/ 1876 h 2341"/>
                <a:gd name="T56" fmla="*/ 236 w 6530"/>
                <a:gd name="T57" fmla="*/ 1607 h 2341"/>
                <a:gd name="T58" fmla="*/ 404 w 6530"/>
                <a:gd name="T59" fmla="*/ 1361 h 2341"/>
                <a:gd name="T60" fmla="*/ 404 w 6530"/>
                <a:gd name="T61" fmla="*/ 1361 h 2341"/>
                <a:gd name="T62" fmla="*/ 177 w 6530"/>
                <a:gd name="T63" fmla="*/ 939 h 2341"/>
                <a:gd name="T64" fmla="*/ 659 w 6530"/>
                <a:gd name="T65" fmla="*/ 789 h 2341"/>
                <a:gd name="T66" fmla="*/ 665 w 6530"/>
                <a:gd name="T67" fmla="*/ 782 h 2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30" h="2341">
                  <a:moveTo>
                    <a:pt x="665" y="782"/>
                  </a:moveTo>
                  <a:cubicBezTo>
                    <a:pt x="591" y="521"/>
                    <a:pt x="969" y="281"/>
                    <a:pt x="1508" y="245"/>
                  </a:cubicBezTo>
                  <a:cubicBezTo>
                    <a:pt x="1727" y="231"/>
                    <a:pt x="1949" y="252"/>
                    <a:pt x="2139" y="306"/>
                  </a:cubicBezTo>
                  <a:lnTo>
                    <a:pt x="2139" y="306"/>
                  </a:lnTo>
                  <a:cubicBezTo>
                    <a:pt x="2341" y="122"/>
                    <a:pt x="2812" y="53"/>
                    <a:pt x="3192" y="150"/>
                  </a:cubicBezTo>
                  <a:cubicBezTo>
                    <a:pt x="3258" y="167"/>
                    <a:pt x="3319" y="189"/>
                    <a:pt x="3372" y="214"/>
                  </a:cubicBezTo>
                  <a:lnTo>
                    <a:pt x="3372" y="214"/>
                  </a:lnTo>
                  <a:cubicBezTo>
                    <a:pt x="3529" y="62"/>
                    <a:pt x="3912" y="0"/>
                    <a:pt x="4227" y="76"/>
                  </a:cubicBezTo>
                  <a:cubicBezTo>
                    <a:pt x="4314" y="97"/>
                    <a:pt x="4390" y="128"/>
                    <a:pt x="4449" y="165"/>
                  </a:cubicBezTo>
                  <a:lnTo>
                    <a:pt x="4449" y="165"/>
                  </a:lnTo>
                  <a:cubicBezTo>
                    <a:pt x="4702" y="21"/>
                    <a:pt x="5149" y="3"/>
                    <a:pt x="5448" y="125"/>
                  </a:cubicBezTo>
                  <a:cubicBezTo>
                    <a:pt x="5573" y="177"/>
                    <a:pt x="5658" y="247"/>
                    <a:pt x="5687" y="326"/>
                  </a:cubicBezTo>
                  <a:lnTo>
                    <a:pt x="5687" y="326"/>
                  </a:lnTo>
                  <a:cubicBezTo>
                    <a:pt x="6102" y="380"/>
                    <a:pt x="6346" y="588"/>
                    <a:pt x="6233" y="789"/>
                  </a:cubicBezTo>
                  <a:cubicBezTo>
                    <a:pt x="6224" y="805"/>
                    <a:pt x="6212" y="822"/>
                    <a:pt x="6198" y="838"/>
                  </a:cubicBezTo>
                  <a:lnTo>
                    <a:pt x="6198" y="838"/>
                  </a:lnTo>
                  <a:cubicBezTo>
                    <a:pt x="6530" y="1047"/>
                    <a:pt x="6449" y="1348"/>
                    <a:pt x="6016" y="1508"/>
                  </a:cubicBezTo>
                  <a:cubicBezTo>
                    <a:pt x="5881" y="1559"/>
                    <a:pt x="5722" y="1591"/>
                    <a:pt x="5554" y="1603"/>
                  </a:cubicBezTo>
                  <a:lnTo>
                    <a:pt x="5554" y="1603"/>
                  </a:lnTo>
                  <a:cubicBezTo>
                    <a:pt x="5550" y="1828"/>
                    <a:pt x="5169" y="2009"/>
                    <a:pt x="4703" y="2007"/>
                  </a:cubicBezTo>
                  <a:cubicBezTo>
                    <a:pt x="4547" y="2007"/>
                    <a:pt x="4395" y="1985"/>
                    <a:pt x="4263" y="1945"/>
                  </a:cubicBezTo>
                  <a:lnTo>
                    <a:pt x="4263" y="1945"/>
                  </a:lnTo>
                  <a:cubicBezTo>
                    <a:pt x="4105" y="2198"/>
                    <a:pt x="3555" y="2341"/>
                    <a:pt x="3034" y="2264"/>
                  </a:cubicBezTo>
                  <a:cubicBezTo>
                    <a:pt x="2816" y="2232"/>
                    <a:pt x="2627" y="2164"/>
                    <a:pt x="2500" y="2072"/>
                  </a:cubicBezTo>
                  <a:lnTo>
                    <a:pt x="2500" y="2072"/>
                  </a:lnTo>
                  <a:cubicBezTo>
                    <a:pt x="1967" y="2228"/>
                    <a:pt x="1275" y="2144"/>
                    <a:pt x="954" y="1885"/>
                  </a:cubicBezTo>
                  <a:cubicBezTo>
                    <a:pt x="950" y="1882"/>
                    <a:pt x="946" y="1879"/>
                    <a:pt x="943" y="1876"/>
                  </a:cubicBezTo>
                  <a:lnTo>
                    <a:pt x="943" y="1876"/>
                  </a:lnTo>
                  <a:cubicBezTo>
                    <a:pt x="594" y="1895"/>
                    <a:pt x="277" y="1775"/>
                    <a:pt x="236" y="1607"/>
                  </a:cubicBezTo>
                  <a:cubicBezTo>
                    <a:pt x="215" y="1517"/>
                    <a:pt x="276" y="1427"/>
                    <a:pt x="404" y="1361"/>
                  </a:cubicBezTo>
                  <a:lnTo>
                    <a:pt x="404" y="1361"/>
                  </a:lnTo>
                  <a:cubicBezTo>
                    <a:pt x="102" y="1275"/>
                    <a:pt x="0" y="1086"/>
                    <a:pt x="177" y="939"/>
                  </a:cubicBezTo>
                  <a:cubicBezTo>
                    <a:pt x="279" y="855"/>
                    <a:pt x="458" y="799"/>
                    <a:pt x="659" y="789"/>
                  </a:cubicBezTo>
                  <a:lnTo>
                    <a:pt x="665" y="782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accent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55">
              <a:extLst>
                <a:ext uri="{FF2B5EF4-FFF2-40B4-BE49-F238E27FC236}">
                  <a16:creationId xmlns:a16="http://schemas.microsoft.com/office/drawing/2014/main" id="{4913717F-E5D5-4609-B90E-BC5977522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813" y="5346700"/>
              <a:ext cx="17414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Mendapatkan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Bahan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 Baku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Rectangle 56">
              <a:extLst>
                <a:ext uri="{FF2B5EF4-FFF2-40B4-BE49-F238E27FC236}">
                  <a16:creationId xmlns:a16="http://schemas.microsoft.com/office/drawing/2014/main" id="{46740EDA-4553-42FC-A6C6-30BC58D0A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5557837"/>
              <a:ext cx="1651000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Dari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Kegiatan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 yang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tidak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Rectangle 57">
              <a:extLst>
                <a:ext uri="{FF2B5EF4-FFF2-40B4-BE49-F238E27FC236}">
                  <a16:creationId xmlns:a16="http://schemas.microsoft.com/office/drawing/2014/main" id="{FC554ED4-2F7E-4EBC-85E5-060B564D5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975" y="5783262"/>
              <a:ext cx="131921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Merusak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lingkungan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A220C84-95B5-4885-9DE9-FD5ABEDC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6CDD3D5-B2C7-4EBE-9E8F-A2E74DCC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DF791-8021-452C-BA1A-39F54FAC2A3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61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7958"/>
            <a:ext cx="9906000" cy="500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906000" cy="14176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    </a:t>
            </a:r>
            <a:r>
              <a:rPr lang="en-US" b="1" dirty="0" err="1">
                <a:solidFill>
                  <a:schemeClr val="bg1"/>
                </a:solidFill>
              </a:rPr>
              <a:t>Diskusi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kelompok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520" y="1700808"/>
            <a:ext cx="7963818" cy="44259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Aspek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Dampak</a:t>
            </a:r>
            <a:r>
              <a:rPr lang="en-US" sz="2800" dirty="0"/>
              <a:t> </a:t>
            </a:r>
            <a:r>
              <a:rPr lang="en-US" sz="2800" dirty="0" err="1"/>
              <a:t>Lingkungan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proses : </a:t>
            </a:r>
          </a:p>
          <a:p>
            <a:pPr marL="914400" lvl="1" indent="-282575" eaLnBrk="1" hangingPunct="1"/>
            <a:r>
              <a:rPr lang="en-US" sz="2200" dirty="0" err="1"/>
              <a:t>Produksi</a:t>
            </a:r>
            <a:endParaRPr lang="en-US" sz="2200" dirty="0"/>
          </a:p>
          <a:p>
            <a:pPr marL="914400" lvl="1" indent="-282575" eaLnBrk="1" hangingPunct="1"/>
            <a:r>
              <a:rPr lang="en-US" sz="2200" dirty="0"/>
              <a:t>Maintenance</a:t>
            </a:r>
          </a:p>
          <a:p>
            <a:pPr marL="914400" lvl="1" indent="-282575" eaLnBrk="1" hangingPunct="1"/>
            <a:r>
              <a:rPr lang="en-US" sz="2200" dirty="0"/>
              <a:t>Warehouse</a:t>
            </a:r>
          </a:p>
          <a:p>
            <a:pPr marL="914400" lvl="1" indent="-282575" eaLnBrk="1" hangingPunct="1"/>
            <a:r>
              <a:rPr lang="en-US" sz="2200" dirty="0"/>
              <a:t>Delivery</a:t>
            </a:r>
            <a:endParaRPr lang="en-US" sz="2800" dirty="0"/>
          </a:p>
          <a:p>
            <a:pPr lvl="1" eaLnBrk="1" hangingPunct="1"/>
            <a:endParaRPr lang="en-US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1" descr="C:\Users\Agus Wahyudi\Pictures\3D man\3d-man-standing-near-red-watch-140646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2516" y="4581128"/>
            <a:ext cx="1522814" cy="15228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119918" y="592933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Waktu : </a:t>
            </a:r>
            <a:r>
              <a:rPr lang="en-US" sz="2000" dirty="0">
                <a:solidFill>
                  <a:srgbClr val="0000CC"/>
                </a:solidFill>
                <a:latin typeface="Century Gothic" pitchFamily="34" charset="0"/>
              </a:rPr>
              <a:t>30</a:t>
            </a:r>
            <a:r>
              <a:rPr lang="id-ID" sz="2000" dirty="0">
                <a:solidFill>
                  <a:srgbClr val="0000CC"/>
                </a:solidFill>
                <a:latin typeface="Century Gothic" pitchFamily="34" charset="0"/>
              </a:rPr>
              <a:t> Menit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99300" y="6492899"/>
            <a:ext cx="2311400" cy="365125"/>
          </a:xfrm>
        </p:spPr>
        <p:txBody>
          <a:bodyPr/>
          <a:lstStyle/>
          <a:p>
            <a:pPr>
              <a:defRPr/>
            </a:pPr>
            <a:fld id="{6479658B-7F9C-4333-9499-869B8642C57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818178" name="Picture 2" descr="Image result for discussion">
            <a:extLst>
              <a:ext uri="{FF2B5EF4-FFF2-40B4-BE49-F238E27FC236}">
                <a16:creationId xmlns:a16="http://schemas.microsoft.com/office/drawing/2014/main" id="{71DC1C82-652E-4CE0-9EE1-E8D2E5F1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60" y="2229812"/>
            <a:ext cx="54578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FA01D-F006-4A5F-9706-640C816A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17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ent-Up Arrow 16"/>
          <p:cNvSpPr/>
          <p:nvPr/>
        </p:nvSpPr>
        <p:spPr>
          <a:xfrm rot="5400000">
            <a:off x="3612443" y="4388558"/>
            <a:ext cx="973664" cy="80433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41013" y="1966428"/>
            <a:ext cx="2293374" cy="17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22471" y="0"/>
            <a:ext cx="30531" cy="6858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entagon 2"/>
          <p:cNvSpPr/>
          <p:nvPr/>
        </p:nvSpPr>
        <p:spPr>
          <a:xfrm>
            <a:off x="0" y="0"/>
            <a:ext cx="5410200" cy="719667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white"/>
                </a:solidFill>
              </a:rPr>
              <a:t>SML 6.1.3 &amp; 9.1.2 </a:t>
            </a:r>
            <a:r>
              <a:rPr lang="en-US" sz="2000" b="1" dirty="0" err="1">
                <a:solidFill>
                  <a:prstClr val="white"/>
                </a:solidFill>
              </a:rPr>
              <a:t>Kewajiban</a:t>
            </a:r>
            <a:r>
              <a:rPr lang="en-US" sz="2000" b="1" dirty="0">
                <a:solidFill>
                  <a:prstClr val="white"/>
                </a:solidFill>
              </a:rPr>
              <a:t> </a:t>
            </a:r>
            <a:r>
              <a:rPr lang="en-US" sz="2000" b="1" dirty="0" err="1">
                <a:solidFill>
                  <a:prstClr val="white"/>
                </a:solidFill>
              </a:rPr>
              <a:t>Penaatan</a:t>
            </a:r>
            <a:r>
              <a:rPr lang="en-US" sz="2000" b="1" dirty="0">
                <a:solidFill>
                  <a:prstClr val="white"/>
                </a:solidFill>
              </a:rPr>
              <a:t> &amp; </a:t>
            </a:r>
            <a:r>
              <a:rPr lang="en-US" sz="2000" b="1" dirty="0" err="1">
                <a:solidFill>
                  <a:prstClr val="white"/>
                </a:solidFill>
              </a:rPr>
              <a:t>Evaluasinya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5" name="Picture 4" descr="Petunjuk arah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8" r="4346" b="5333"/>
          <a:stretch/>
        </p:blipFill>
        <p:spPr>
          <a:xfrm>
            <a:off x="3136897" y="2116666"/>
            <a:ext cx="2733322" cy="23565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1735667"/>
            <a:ext cx="3073397" cy="13405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</a:rPr>
              <a:t>Akses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identifikasi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peraturan</a:t>
            </a:r>
            <a:r>
              <a:rPr lang="en-US" sz="1600" dirty="0">
                <a:solidFill>
                  <a:prstClr val="black"/>
                </a:solidFill>
              </a:rPr>
              <a:t> &amp; </a:t>
            </a:r>
            <a:r>
              <a:rPr lang="en-US" sz="1600" dirty="0" err="1">
                <a:solidFill>
                  <a:prstClr val="black"/>
                </a:solidFill>
              </a:rPr>
              <a:t>persyaratan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melalui</a:t>
            </a:r>
            <a:r>
              <a:rPr lang="en-US" sz="1600" dirty="0">
                <a:solidFill>
                  <a:prstClr val="black"/>
                </a:solidFill>
              </a:rPr>
              <a:t> 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Visit </a:t>
            </a:r>
            <a:r>
              <a:rPr lang="en-US" sz="1600" dirty="0" err="1">
                <a:solidFill>
                  <a:prstClr val="black"/>
                </a:solidFill>
              </a:rPr>
              <a:t>ke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instansi</a:t>
            </a:r>
            <a:r>
              <a:rPr lang="en-US" sz="1600" dirty="0">
                <a:solidFill>
                  <a:prstClr val="black"/>
                </a:solidFill>
              </a:rPr>
              <a:t> yang </a:t>
            </a:r>
            <a:r>
              <a:rPr lang="en-US" sz="1600" dirty="0" err="1">
                <a:solidFill>
                  <a:prstClr val="black"/>
                </a:solidFill>
              </a:rPr>
              <a:t>terkait</a:t>
            </a:r>
            <a:endParaRPr lang="en-US" sz="1600" dirty="0">
              <a:solidFill>
                <a:prstClr val="black"/>
              </a:solidFill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</a:rPr>
              <a:t>Visit </a:t>
            </a:r>
            <a:r>
              <a:rPr lang="en-US" sz="1600" dirty="0" err="1">
                <a:solidFill>
                  <a:prstClr val="black"/>
                </a:solidFill>
              </a:rPr>
              <a:t>ke</a:t>
            </a:r>
            <a:r>
              <a:rPr lang="en-US" sz="1600" dirty="0">
                <a:solidFill>
                  <a:prstClr val="black"/>
                </a:solidFill>
              </a:rPr>
              <a:t> website </a:t>
            </a:r>
            <a:r>
              <a:rPr lang="en-US" sz="1600" dirty="0" err="1">
                <a:solidFill>
                  <a:prstClr val="black"/>
                </a:solidFill>
              </a:rPr>
              <a:t>instansi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terkait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0208" y="1210622"/>
            <a:ext cx="3073397" cy="8494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</a:rPr>
              <a:t>Menetapkan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bagaimana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kewajiban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penaatan</a:t>
            </a:r>
            <a:r>
              <a:rPr lang="en-US" sz="1600" dirty="0">
                <a:solidFill>
                  <a:prstClr val="black"/>
                </a:solidFill>
              </a:rPr>
              <a:t> yang </a:t>
            </a:r>
            <a:r>
              <a:rPr lang="en-US" sz="1600" dirty="0" err="1">
                <a:solidFill>
                  <a:prstClr val="black"/>
                </a:solidFill>
              </a:rPr>
              <a:t>relevan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diterapkan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didalam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organisasi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35691" y="2483554"/>
            <a:ext cx="3389272" cy="14696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</a:rPr>
              <a:t>Memperhitungkan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kewajiban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penaatan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ketika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menetapkan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dirty="0" err="1">
                <a:solidFill>
                  <a:prstClr val="black"/>
                </a:solidFill>
              </a:rPr>
              <a:t>menerapkan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dirty="0" err="1">
                <a:solidFill>
                  <a:prstClr val="black"/>
                </a:solidFill>
              </a:rPr>
              <a:t>merawat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dan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terus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meningkatkan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sistem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manajemen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lingkungan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" y="1397113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6.1.3.a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8308" y="886476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6.1.3.b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41687" y="214500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6.1.3.c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5462" y="5809542"/>
            <a:ext cx="3073397" cy="7817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</a:rPr>
              <a:t>Merawat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informasi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terdokumentasi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dari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kewajiban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penaatan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0224" y="4803421"/>
            <a:ext cx="2360107" cy="78175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</a:rPr>
              <a:t>RISIKO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</a:rPr>
              <a:t>&amp;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</a:rPr>
              <a:t>PELUANG</a:t>
            </a:r>
          </a:p>
        </p:txBody>
      </p:sp>
      <p:sp>
        <p:nvSpPr>
          <p:cNvPr id="19" name="Striped Right Arrow 18"/>
          <p:cNvSpPr/>
          <p:nvPr/>
        </p:nvSpPr>
        <p:spPr>
          <a:xfrm rot="16200000">
            <a:off x="1326442" y="3612445"/>
            <a:ext cx="1382888" cy="649110"/>
          </a:xfrm>
          <a:prstGeom prst="stripedRightArrow">
            <a:avLst>
              <a:gd name="adj1" fmla="val 50000"/>
              <a:gd name="adj2" fmla="val 586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7105" y="4677392"/>
            <a:ext cx="4953000" cy="107721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+mn-lt"/>
              </a:rPr>
              <a:t>menetapkan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frekuensi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pemenuhan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yang </a:t>
            </a:r>
            <a:r>
              <a:rPr lang="en-US" sz="1600" dirty="0" err="1">
                <a:solidFill>
                  <a:prstClr val="black"/>
                </a:solidFill>
              </a:rPr>
              <a:t>a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kan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dievaluasi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;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evaluasi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pemenuhan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mengambil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tindakan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jika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dibutuhkan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memelihara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pengetahuan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pemahaman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dari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status </a:t>
            </a:r>
            <a:r>
              <a:rPr lang="en-US" sz="1600" dirty="0" err="1">
                <a:solidFill>
                  <a:prstClr val="black"/>
                </a:solidFill>
                <a:latin typeface="+mn-lt"/>
              </a:rPr>
              <a:t>pemenuhan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B33428-2C0C-46E2-AB8A-C946AED4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67976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692" y="2107"/>
            <a:ext cx="8515346" cy="1064697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  <a:r>
              <a:rPr lang="en-US" sz="3200" u="sng" dirty="0" err="1"/>
              <a:t>Mutu</a:t>
            </a:r>
            <a:r>
              <a:rPr lang="en-US" sz="3200" u="sng" dirty="0"/>
              <a:t> &amp; </a:t>
            </a:r>
            <a:r>
              <a:rPr lang="en-US" sz="3200" u="sng" dirty="0" err="1"/>
              <a:t>Lingkungan</a:t>
            </a:r>
            <a:r>
              <a:rPr lang="en-US" sz="3200" u="sng" dirty="0"/>
              <a:t> </a:t>
            </a:r>
            <a:r>
              <a:rPr lang="en-US" sz="3200" u="sng" dirty="0" err="1"/>
              <a:t>dan</a:t>
            </a:r>
            <a:r>
              <a:rPr lang="en-US" sz="3200" u="sng" dirty="0"/>
              <a:t> </a:t>
            </a:r>
            <a:r>
              <a:rPr lang="en-US" sz="3200" u="sng" dirty="0" err="1"/>
              <a:t>Rencana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Mencapai</a:t>
            </a:r>
            <a:r>
              <a:rPr lang="en-US" sz="3200" u="sng" dirty="0"/>
              <a:t> </a:t>
            </a:r>
            <a:r>
              <a:rPr lang="en-US" sz="3200" u="sng" dirty="0" err="1"/>
              <a:t>Sasaran</a:t>
            </a:r>
            <a:r>
              <a:rPr lang="en-US" sz="3200" u="sng" dirty="0"/>
              <a:t> (SMML 6.2)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2692" y="1256919"/>
            <a:ext cx="3657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Sasaran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Mutu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Lingkungan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pada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fungsi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relevan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tingkatan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proses yang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dibutuhkan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pada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(SMML 6.2.1)</a:t>
            </a:r>
          </a:p>
          <a:p>
            <a:pPr marL="3429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Konsisten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Kebijakan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Mutu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Lingkungan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marL="3429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Terukur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marL="3429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Memasukkan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pertimbangan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persyaratan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berlaku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3429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Terkait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kesesuaian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produk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jasa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meningkatkan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Kepuasan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Pelanggan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3035" y="1300292"/>
            <a:ext cx="3308966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Menetapkan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bagaimana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cara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mencapai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Sasaran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Mutu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Lingkungan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(SMML 6.2.2)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Apa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akan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dilakukan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Sumber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daya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diperlukan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Siapa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yang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bertanggung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jawab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Kapan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akan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diselesaikan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0611" y="4750825"/>
            <a:ext cx="260899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Dipantau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dikomunikasikan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6269" y="5602555"/>
            <a:ext cx="25157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Diupdate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sesuai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kebutuhan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3374" y="3791550"/>
            <a:ext cx="317697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Bagaimana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cara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evaluasi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b="1" u="sng" dirty="0" err="1">
                <a:solidFill>
                  <a:prstClr val="black"/>
                </a:solidFill>
                <a:latin typeface="Calibri"/>
              </a:rPr>
              <a:t>hasilnya</a:t>
            </a: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 *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481234" y="1768734"/>
            <a:ext cx="63304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299264" y="4385274"/>
            <a:ext cx="351692" cy="285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299264" y="5193124"/>
            <a:ext cx="351692" cy="293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74279" y="4808625"/>
            <a:ext cx="4149969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</a:rPr>
              <a:t>Review </a:t>
            </a:r>
            <a:r>
              <a:rPr lang="en-US" dirty="0" err="1">
                <a:solidFill>
                  <a:prstClr val="black"/>
                </a:solidFill>
              </a:rPr>
              <a:t>Pencapaian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Sasaran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pelaksanaan</a:t>
            </a:r>
            <a:r>
              <a:rPr lang="en-US" dirty="0">
                <a:solidFill>
                  <a:prstClr val="black"/>
                </a:solidFill>
              </a:rPr>
              <a:t> program </a:t>
            </a:r>
            <a:r>
              <a:rPr lang="en-US" dirty="0" err="1">
                <a:solidFill>
                  <a:prstClr val="black"/>
                </a:solidFill>
              </a:rPr>
              <a:t>kerja</a:t>
            </a:r>
            <a:r>
              <a:rPr lang="en-US" dirty="0">
                <a:solidFill>
                  <a:prstClr val="black"/>
                </a:solidFill>
              </a:rPr>
              <a:t> (SMML 9.3)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</a:rPr>
              <a:t>(Management Review )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627935" y="3154674"/>
            <a:ext cx="422031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6584417" y="4191000"/>
            <a:ext cx="442752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3921855" y="5524884"/>
            <a:ext cx="60911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0B6B7-DA15-4240-8E0B-D7ED7CA7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523385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143000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  <a:r>
              <a:rPr lang="en-US" sz="3200" u="sng" dirty="0" err="1"/>
              <a:t>Mutu</a:t>
            </a:r>
            <a:r>
              <a:rPr lang="en-US" sz="3200" u="sng" dirty="0"/>
              <a:t> </a:t>
            </a:r>
            <a:r>
              <a:rPr lang="en-US" sz="3200" u="sng" dirty="0" err="1"/>
              <a:t>dan</a:t>
            </a:r>
            <a:r>
              <a:rPr lang="en-US" sz="3200" u="sng" dirty="0"/>
              <a:t> </a:t>
            </a:r>
            <a:r>
              <a:rPr lang="en-US" sz="3200" u="sng" dirty="0" err="1"/>
              <a:t>Rencana</a:t>
            </a:r>
            <a:r>
              <a:rPr lang="en-US" sz="3200" u="sng" dirty="0"/>
              <a:t> </a:t>
            </a:r>
            <a:r>
              <a:rPr lang="en-US" sz="3200" u="sng" dirty="0" err="1"/>
              <a:t>Untuk</a:t>
            </a:r>
            <a:r>
              <a:rPr lang="en-US" sz="3200" u="sng" dirty="0"/>
              <a:t> </a:t>
            </a:r>
            <a:r>
              <a:rPr lang="en-US" sz="3200" u="sng" dirty="0" err="1"/>
              <a:t>Mencapai</a:t>
            </a:r>
            <a:r>
              <a:rPr lang="en-US" sz="3200" u="sng" dirty="0"/>
              <a:t> </a:t>
            </a:r>
            <a:r>
              <a:rPr lang="en-US" sz="3200" u="sng" dirty="0" err="1"/>
              <a:t>Sasaran</a:t>
            </a:r>
            <a:r>
              <a:rPr lang="en-US" sz="3200" u="sng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01DA5-B3AA-4836-967B-812DB0DB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14600"/>
            <a:ext cx="9117784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610943" y="5739827"/>
            <a:ext cx="2510624" cy="584775"/>
          </a:xfrm>
          <a:prstGeom prst="rect">
            <a:avLst/>
          </a:prstGeom>
          <a:ln w="28575">
            <a:solidFill>
              <a:srgbClr val="FFC000"/>
            </a:solidFill>
            <a:prstDash val="sysDash"/>
          </a:ln>
        </p:spPr>
        <p:txBody>
          <a:bodyPr wrap="none">
            <a:spAutoFit/>
          </a:bodyPr>
          <a:lstStyle/>
          <a:p>
            <a:pPr marL="228600" indent="-228600" algn="ctr"/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endParaRPr lang="en-US" sz="1600" dirty="0"/>
          </a:p>
          <a:p>
            <a:pPr marL="228600" indent="-228600" algn="ctr"/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sasaran</a:t>
            </a:r>
            <a:r>
              <a:rPr lang="en-US" sz="1600" dirty="0"/>
              <a:t> </a:t>
            </a:r>
          </a:p>
        </p:txBody>
      </p:sp>
      <p:sp>
        <p:nvSpPr>
          <p:cNvPr id="8" name="Up Arrow 7"/>
          <p:cNvSpPr/>
          <p:nvPr/>
        </p:nvSpPr>
        <p:spPr>
          <a:xfrm>
            <a:off x="2913273" y="5433778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65468" y="5791200"/>
            <a:ext cx="2200411" cy="33855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Sasaran</a:t>
            </a:r>
            <a:r>
              <a:rPr lang="en-US" sz="1600" dirty="0"/>
              <a:t> </a:t>
            </a:r>
            <a:r>
              <a:rPr lang="en-US" sz="1600" dirty="0" err="1"/>
              <a:t>Mutu</a:t>
            </a:r>
            <a:r>
              <a:rPr lang="en-US" sz="1600" dirty="0"/>
              <a:t> </a:t>
            </a:r>
            <a:r>
              <a:rPr lang="en-US" sz="1600" dirty="0" err="1"/>
              <a:t>Terukur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1226405"/>
            <a:ext cx="24384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Penanggung</a:t>
            </a:r>
            <a:r>
              <a:rPr lang="en-US" sz="1600" dirty="0"/>
              <a:t> </a:t>
            </a:r>
            <a:r>
              <a:rPr lang="en-US" sz="1600" dirty="0" err="1"/>
              <a:t>jawab</a:t>
            </a:r>
            <a:r>
              <a:rPr lang="en-US" sz="1600" dirty="0"/>
              <a:t>, target </a:t>
            </a: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monitor </a:t>
            </a:r>
            <a:r>
              <a:rPr lang="en-US" sz="1600" dirty="0" err="1"/>
              <a:t>pelaksanaan</a:t>
            </a:r>
            <a:r>
              <a:rPr lang="en-US" sz="16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1219202"/>
            <a:ext cx="2286000" cy="83099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menjalankan</a:t>
            </a:r>
            <a:r>
              <a:rPr lang="en-US" sz="1600" dirty="0"/>
              <a:t> program  </a:t>
            </a:r>
          </a:p>
        </p:txBody>
      </p:sp>
      <p:sp>
        <p:nvSpPr>
          <p:cNvPr id="12" name="Up Arrow 11"/>
          <p:cNvSpPr/>
          <p:nvPr/>
        </p:nvSpPr>
        <p:spPr>
          <a:xfrm>
            <a:off x="5622936" y="5351489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505200" y="2133600"/>
            <a:ext cx="457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555849" y="2146450"/>
            <a:ext cx="737901" cy="29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D1B4B-B71E-4D11-9454-C1027762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4054020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663" y="324366"/>
            <a:ext cx="5539337" cy="1325563"/>
          </a:xfrm>
        </p:spPr>
        <p:txBody>
          <a:bodyPr/>
          <a:lstStyle/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(6.3)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292" y="2348880"/>
            <a:ext cx="7632848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menetapkan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SMM,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terencana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mempertimbangkan</a:t>
            </a:r>
            <a:r>
              <a:rPr lang="en-US" sz="2400" dirty="0"/>
              <a:t> : </a:t>
            </a:r>
          </a:p>
          <a:p>
            <a:pPr lvl="1"/>
            <a:r>
              <a:rPr lang="en-US" sz="2400" b="1" dirty="0" err="1">
                <a:solidFill>
                  <a:srgbClr val="0033CC"/>
                </a:solidFill>
              </a:rPr>
              <a:t>Tujuan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dari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perubahan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dan</a:t>
            </a:r>
            <a:r>
              <a:rPr lang="en-US" sz="2400" b="1" dirty="0">
                <a:solidFill>
                  <a:srgbClr val="0033CC"/>
                </a:solidFill>
              </a:rPr>
              <a:t> potential </a:t>
            </a:r>
            <a:r>
              <a:rPr lang="en-US" sz="2400" b="1" dirty="0" err="1">
                <a:solidFill>
                  <a:srgbClr val="0033CC"/>
                </a:solidFill>
              </a:rPr>
              <a:t>konsekuensinya</a:t>
            </a:r>
            <a:r>
              <a:rPr lang="en-US" sz="2400" b="1" dirty="0">
                <a:solidFill>
                  <a:srgbClr val="0033CC"/>
                </a:solidFill>
              </a:rPr>
              <a:t> *</a:t>
            </a:r>
          </a:p>
          <a:p>
            <a:pPr lvl="1"/>
            <a:r>
              <a:rPr lang="en-US" sz="2400" dirty="0" err="1"/>
              <a:t>Integritas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SMM</a:t>
            </a:r>
          </a:p>
          <a:p>
            <a:pPr lvl="1"/>
            <a:r>
              <a:rPr lang="en-US" sz="2400" dirty="0" err="1"/>
              <a:t>Ketersediaan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endParaRPr lang="en-US" sz="2400" dirty="0"/>
          </a:p>
          <a:p>
            <a:pPr lvl="1"/>
            <a:r>
              <a:rPr lang="en-US" sz="2400" b="1" dirty="0" err="1">
                <a:solidFill>
                  <a:srgbClr val="0033CC"/>
                </a:solidFill>
              </a:rPr>
              <a:t>Alokasi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atau</a:t>
            </a:r>
            <a:r>
              <a:rPr lang="en-US" sz="2400" b="1" dirty="0">
                <a:solidFill>
                  <a:srgbClr val="0033CC"/>
                </a:solidFill>
              </a:rPr>
              <a:t> re-</a:t>
            </a:r>
            <a:r>
              <a:rPr lang="en-US" sz="2400" b="1" dirty="0" err="1">
                <a:solidFill>
                  <a:srgbClr val="0033CC"/>
                </a:solidFill>
              </a:rPr>
              <a:t>alokasi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tanggung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jawab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dan</a:t>
            </a:r>
            <a:r>
              <a:rPr lang="en-US" sz="2400" b="1" dirty="0">
                <a:solidFill>
                  <a:srgbClr val="0033CC"/>
                </a:solidFill>
              </a:rPr>
              <a:t> </a:t>
            </a:r>
            <a:r>
              <a:rPr lang="en-US" sz="2400" b="1" dirty="0" err="1">
                <a:solidFill>
                  <a:srgbClr val="0033CC"/>
                </a:solidFill>
              </a:rPr>
              <a:t>wewenang</a:t>
            </a:r>
            <a:r>
              <a:rPr lang="en-US" sz="2400" b="1" dirty="0">
                <a:solidFill>
                  <a:srgbClr val="0033CC"/>
                </a:solidFill>
              </a:rPr>
              <a:t> 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01EE92-E2DC-4E67-8A57-CD16EB34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091475" y="-181133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311" y="-155496"/>
            <a:ext cx="0" cy="704088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16896" y="1644021"/>
            <a:ext cx="33456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3080792" cy="6885384"/>
          </a:xfrm>
          <a:custGeom>
            <a:avLst/>
            <a:gdLst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2360712 w 2360712"/>
              <a:gd name="connsiteY2" fmla="*/ 6885384 h 6885384"/>
              <a:gd name="connsiteX3" fmla="*/ 0 w 2360712"/>
              <a:gd name="connsiteY3" fmla="*/ 6885384 h 6885384"/>
              <a:gd name="connsiteX4" fmla="*/ 0 w 2360712"/>
              <a:gd name="connsiteY4" fmla="*/ 0 h 6885384"/>
              <a:gd name="connsiteX0" fmla="*/ 0 w 2360712"/>
              <a:gd name="connsiteY0" fmla="*/ 0 h 6928247"/>
              <a:gd name="connsiteX1" fmla="*/ 2360712 w 2360712"/>
              <a:gd name="connsiteY1" fmla="*/ 0 h 6928247"/>
              <a:gd name="connsiteX2" fmla="*/ 2360712 w 2360712"/>
              <a:gd name="connsiteY2" fmla="*/ 6928247 h 6928247"/>
              <a:gd name="connsiteX3" fmla="*/ 0 w 2360712"/>
              <a:gd name="connsiteY3" fmla="*/ 6885384 h 6928247"/>
              <a:gd name="connsiteX4" fmla="*/ 0 w 2360712"/>
              <a:gd name="connsiteY4" fmla="*/ 0 h 6928247"/>
              <a:gd name="connsiteX0" fmla="*/ 0 w 2360712"/>
              <a:gd name="connsiteY0" fmla="*/ 0 h 6885384"/>
              <a:gd name="connsiteX1" fmla="*/ 2360712 w 2360712"/>
              <a:gd name="connsiteY1" fmla="*/ 0 h 6885384"/>
              <a:gd name="connsiteX2" fmla="*/ 0 w 2360712"/>
              <a:gd name="connsiteY2" fmla="*/ 6885384 h 6885384"/>
              <a:gd name="connsiteX3" fmla="*/ 0 w 2360712"/>
              <a:gd name="connsiteY3" fmla="*/ 0 h 688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712" h="6885384">
                <a:moveTo>
                  <a:pt x="0" y="0"/>
                </a:moveTo>
                <a:lnTo>
                  <a:pt x="2360712" y="0"/>
                </a:lnTo>
                <a:lnTo>
                  <a:pt x="0" y="68853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-87560" y="0"/>
            <a:ext cx="3080792" cy="688538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0" name="Picture 6" descr="C:\Users\MGR\AppData\Roaming\PixelMetrics\CaptureWiz\Temp\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169" l="0" r="98523">
                        <a14:foregroundMark x1="23840" y1="59420" x2="23840" y2="59420"/>
                        <a14:foregroundMark x1="32911" y1="66184" x2="32911" y2="66184"/>
                        <a14:foregroundMark x1="41350" y1="68116" x2="41350" y2="68116"/>
                        <a14:foregroundMark x1="51055" y1="66667" x2="51055" y2="66667"/>
                        <a14:foregroundMark x1="61181" y1="64251" x2="61181" y2="64251"/>
                        <a14:foregroundMark x1="51266" y1="42995" x2="51266" y2="42995"/>
                        <a14:foregroundMark x1="55696" y1="41063" x2="55696" y2="41063"/>
                        <a14:foregroundMark x1="63924" y1="39614" x2="63924" y2="39614"/>
                        <a14:foregroundMark x1="73629" y1="37198" x2="73629" y2="37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1" y="298729"/>
            <a:ext cx="2492301" cy="10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A5CF2-22BB-4D4A-9531-649082F8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683154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007468" y="2132856"/>
            <a:ext cx="2912414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/>
              <a:t>7.1.1 </a:t>
            </a:r>
            <a:r>
              <a:rPr lang="en-US" sz="1400" dirty="0" err="1"/>
              <a:t>Menetapkan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endParaRPr lang="en-US" sz="1400" dirty="0"/>
          </a:p>
          <a:p>
            <a:pPr marL="278598" indent="-278598" algn="ctr">
              <a:spcBef>
                <a:spcPct val="20000"/>
              </a:spcBef>
              <a:defRPr/>
            </a:pPr>
            <a:r>
              <a:rPr lang="en-US" sz="1400" dirty="0" err="1"/>
              <a:t>menyediakan</a:t>
            </a:r>
            <a:r>
              <a:rPr lang="en-US" sz="1400" dirty="0"/>
              <a:t> </a:t>
            </a:r>
            <a:r>
              <a:rPr lang="en-US" sz="1400" dirty="0" err="1"/>
              <a:t>Sumberdaya</a:t>
            </a:r>
            <a:endParaRPr lang="en-US" sz="14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414297" y="2852936"/>
            <a:ext cx="1169235" cy="906099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6561" y="3963673"/>
            <a:ext cx="20339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7.1.2 </a:t>
            </a:r>
            <a:r>
              <a:rPr lang="en-US" sz="1400" dirty="0" err="1"/>
              <a:t>Manusia</a:t>
            </a:r>
            <a:endParaRPr lang="en-US" sz="1400" dirty="0"/>
          </a:p>
          <a:p>
            <a:pPr algn="ctr"/>
            <a:r>
              <a:rPr lang="id-ID" sz="1400" dirty="0"/>
              <a:t>(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kebutuhan</a:t>
            </a:r>
            <a:r>
              <a:rPr lang="id-ID" sz="1400" dirty="0"/>
              <a:t>)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746051" y="3960013"/>
            <a:ext cx="220563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/>
              <a:t>7.1.3 </a:t>
            </a:r>
            <a:r>
              <a:rPr lang="id-ID" sz="1400" dirty="0"/>
              <a:t>Infrastruktur</a:t>
            </a:r>
          </a:p>
          <a:p>
            <a:pPr algn="ctr"/>
            <a:r>
              <a:rPr lang="id-ID" sz="1400" dirty="0"/>
              <a:t>(Terawat &amp; Tidak mengalami kerusakan)</a:t>
            </a:r>
          </a:p>
        </p:txBody>
      </p:sp>
      <p:cxnSp>
        <p:nvCxnSpPr>
          <p:cNvPr id="6" name="Straight Arrow Connector 5"/>
          <p:cNvCxnSpPr>
            <a:endCxn id="8" idx="0"/>
          </p:cNvCxnSpPr>
          <p:nvPr/>
        </p:nvCxnSpPr>
        <p:spPr>
          <a:xfrm>
            <a:off x="4095700" y="2852936"/>
            <a:ext cx="711971" cy="1124073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064470" y="2852936"/>
            <a:ext cx="311150" cy="111396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503417" y="3977009"/>
            <a:ext cx="260850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7.1.4 </a:t>
            </a:r>
            <a:r>
              <a:rPr lang="id-ID" sz="1400" dirty="0"/>
              <a:t>Lingkungan</a:t>
            </a:r>
            <a:r>
              <a:rPr lang="en-US" sz="1400" dirty="0"/>
              <a:t> </a:t>
            </a:r>
            <a:r>
              <a:rPr lang="id-ID" sz="1400" dirty="0"/>
              <a:t>Kerja</a:t>
            </a:r>
            <a:endParaRPr lang="en-US" sz="1400" dirty="0"/>
          </a:p>
          <a:p>
            <a:pPr algn="ctr"/>
            <a:r>
              <a:rPr lang="id-ID" sz="1400" dirty="0"/>
              <a:t>Yang Terkait </a:t>
            </a:r>
            <a:r>
              <a:rPr lang="en-US" sz="1400" dirty="0"/>
              <a:t>Operational</a:t>
            </a:r>
            <a:endParaRPr lang="id-ID" sz="1400" dirty="0"/>
          </a:p>
          <a:p>
            <a:pPr algn="ctr"/>
            <a:r>
              <a:rPr lang="id-ID" sz="1400" dirty="0"/>
              <a:t>(Terkendali)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895900" y="3987641"/>
            <a:ext cx="295232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7.1.5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memastikan</a:t>
            </a:r>
            <a:r>
              <a:rPr lang="en-US" sz="1400" dirty="0"/>
              <a:t>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servis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endParaRPr lang="id-ID" sz="1400" dirty="0"/>
          </a:p>
          <a:p>
            <a:pPr algn="ctr"/>
            <a:endParaRPr lang="id-ID" sz="1400" dirty="0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26791" y="332656"/>
            <a:ext cx="4842233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>
              <a:spcBef>
                <a:spcPct val="20000"/>
              </a:spcBef>
              <a:defRPr/>
            </a:pPr>
            <a:r>
              <a:rPr lang="en-US" sz="3200" b="1" i="1" dirty="0" err="1"/>
              <a:t>Sumberdaya</a:t>
            </a:r>
            <a:r>
              <a:rPr lang="id-ID" sz="3200" b="1" i="1" dirty="0"/>
              <a:t> (meliputi):</a:t>
            </a:r>
            <a:endParaRPr lang="en-US" sz="3200" b="1" i="1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xfrm>
            <a:off x="7250112" y="6140328"/>
            <a:ext cx="2311400" cy="365125"/>
          </a:xfrm>
        </p:spPr>
        <p:txBody>
          <a:bodyPr/>
          <a:lstStyle/>
          <a:p>
            <a:fld id="{8646E38D-1E4E-4D64-8D25-29F399A3900B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231604" y="4725144"/>
            <a:ext cx="14354" cy="1019728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367508" y="5877272"/>
            <a:ext cx="22056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i="1" u="sng" dirty="0"/>
              <a:t>7.1.6 </a:t>
            </a:r>
            <a:r>
              <a:rPr lang="en-US" sz="1400" i="1" u="sng" dirty="0" err="1"/>
              <a:t>Pengetahuan</a:t>
            </a:r>
            <a:r>
              <a:rPr lang="en-US" sz="1400" i="1" u="sng" dirty="0"/>
              <a:t> </a:t>
            </a:r>
            <a:r>
              <a:rPr lang="en-US" sz="1400" i="1" u="sng" dirty="0" err="1"/>
              <a:t>Organisasi</a:t>
            </a:r>
            <a:endParaRPr lang="id-ID" sz="1400" i="1" u="sng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268288" y="4790267"/>
            <a:ext cx="1243236" cy="1014997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951684" y="4749649"/>
            <a:ext cx="900215" cy="105561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880882" y="89061"/>
            <a:ext cx="2894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/>
              <a:t>7.1. </a:t>
            </a:r>
            <a:r>
              <a:rPr lang="en-US" sz="2400" dirty="0" err="1"/>
              <a:t>Sumberdaya</a:t>
            </a:r>
            <a:endParaRPr lang="en-US" sz="2400" dirty="0"/>
          </a:p>
        </p:txBody>
      </p:sp>
      <p:cxnSp>
        <p:nvCxnSpPr>
          <p:cNvPr id="26" name="Straight Connector 25"/>
          <p:cNvCxnSpPr>
            <a:endCxn id="40" idx="6"/>
          </p:cNvCxnSpPr>
          <p:nvPr/>
        </p:nvCxnSpPr>
        <p:spPr>
          <a:xfrm>
            <a:off x="272480" y="1135267"/>
            <a:ext cx="8851963" cy="25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315540" y="980728"/>
            <a:ext cx="361230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969224" y="980728"/>
            <a:ext cx="361230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763213" y="980728"/>
            <a:ext cx="361230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3603"/>
            <a:ext cx="1088041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25" y="1484784"/>
            <a:ext cx="1648079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40" y="1585672"/>
            <a:ext cx="1536202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4527748" y="2780928"/>
            <a:ext cx="2664296" cy="1152128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383732" y="4797152"/>
            <a:ext cx="1944216" cy="1080120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24"/>
          <p:cNvSpPr txBox="1">
            <a:spLocks/>
          </p:cNvSpPr>
          <p:nvPr/>
        </p:nvSpPr>
        <p:spPr>
          <a:xfrm>
            <a:off x="269624" y="6538278"/>
            <a:ext cx="5474970" cy="36639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Summary IATF 1/Rev 00 © Copyright Sentral Sistem, Sep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FB2113-C464-483D-86D1-EC7A3E2B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1094616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439091" y="5164172"/>
            <a:ext cx="2616926" cy="101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Per 1 </a:t>
            </a:r>
            <a:r>
              <a:rPr lang="en-US" sz="2000" b="1" dirty="0" err="1">
                <a:latin typeface="+mn-lt"/>
              </a:rPr>
              <a:t>Okt</a:t>
            </a:r>
            <a:r>
              <a:rPr lang="en-US" sz="2000" b="1" dirty="0">
                <a:latin typeface="+mn-lt"/>
              </a:rPr>
              <a:t> 2016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IATF 16949:2016 </a:t>
            </a:r>
            <a:r>
              <a:rPr lang="en-US" sz="2000" b="1" dirty="0" err="1">
                <a:latin typeface="+mn-lt"/>
              </a:rPr>
              <a:t>Diterbitkan</a:t>
            </a:r>
            <a:endParaRPr lang="en-US" sz="2000" b="1" dirty="0">
              <a:latin typeface="+mn-l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562606" y="995131"/>
            <a:ext cx="3352794" cy="10842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Per 1 </a:t>
            </a:r>
            <a:r>
              <a:rPr lang="en-US" sz="2000" b="1" dirty="0" err="1">
                <a:latin typeface="+mn-lt"/>
              </a:rPr>
              <a:t>Oktober</a:t>
            </a:r>
            <a:r>
              <a:rPr lang="en-US" sz="2000" b="1" dirty="0">
                <a:latin typeface="+mn-lt"/>
              </a:rPr>
              <a:t> 2018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 err="1">
                <a:latin typeface="+mn-lt"/>
              </a:rPr>
              <a:t>semuanya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sudah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menerapkan</a:t>
            </a:r>
            <a:r>
              <a:rPr lang="en-US" sz="2000" b="1" dirty="0">
                <a:latin typeface="+mn-lt"/>
              </a:rPr>
              <a:t>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IATF 16949 : 2016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871651" y="3790600"/>
            <a:ext cx="3209109" cy="1123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Batas </a:t>
            </a:r>
            <a:r>
              <a:rPr lang="en-US" sz="2000" b="1" dirty="0" err="1">
                <a:latin typeface="+mn-lt"/>
              </a:rPr>
              <a:t>akhir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sertifikasi</a:t>
            </a:r>
            <a:r>
              <a:rPr lang="en-US" sz="2000" b="1" dirty="0">
                <a:latin typeface="+mn-lt"/>
              </a:rPr>
              <a:t>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ISO/TS 16949 : 2009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 err="1">
                <a:latin typeface="+mn-lt"/>
              </a:rPr>
              <a:t>sampai</a:t>
            </a:r>
            <a:r>
              <a:rPr lang="en-US" sz="2000" b="1" dirty="0">
                <a:latin typeface="+mn-lt"/>
              </a:rPr>
              <a:t> 14 September 2017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186661" y="2375465"/>
            <a:ext cx="2795440" cy="1088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Per 1 </a:t>
            </a:r>
            <a:r>
              <a:rPr lang="en-US" sz="2000" b="1" dirty="0" err="1">
                <a:latin typeface="+mn-lt"/>
              </a:rPr>
              <a:t>Oktober</a:t>
            </a:r>
            <a:r>
              <a:rPr lang="en-US" sz="2000" b="1" dirty="0">
                <a:latin typeface="+mn-lt"/>
              </a:rPr>
              <a:t> 2017 </a:t>
            </a:r>
            <a:r>
              <a:rPr lang="en-US" sz="2000" b="1" dirty="0" err="1">
                <a:latin typeface="+mn-lt"/>
              </a:rPr>
              <a:t>semua</a:t>
            </a:r>
            <a:r>
              <a:rPr lang="en-US" sz="2000" b="1" dirty="0">
                <a:latin typeface="+mn-lt"/>
              </a:rPr>
              <a:t> audit </a:t>
            </a:r>
            <a:r>
              <a:rPr lang="en-US" sz="2000" b="1" dirty="0" err="1"/>
              <a:t>harus</a:t>
            </a:r>
            <a:r>
              <a:rPr lang="en-US" sz="2000" b="1" dirty="0"/>
              <a:t>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/>
              <a:t>IATF 16949 : 2016</a:t>
            </a:r>
            <a:endParaRPr lang="en-US" sz="2000" b="1" dirty="0">
              <a:latin typeface="+mn-lt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1861457" y="3934282"/>
            <a:ext cx="901337" cy="10842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>
            <a:off x="3215643" y="2649770"/>
            <a:ext cx="901337" cy="10842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>
            <a:off x="4452258" y="1247689"/>
            <a:ext cx="901337" cy="10842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916577" y="266320"/>
            <a:ext cx="80467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u="sng" dirty="0" err="1"/>
              <a:t>Masa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Transisi</a:t>
            </a:r>
            <a:r>
              <a:rPr lang="en-US" altLang="en-US" sz="2400" b="1" u="sng" dirty="0"/>
              <a:t> ISO/TS 16949:2009 </a:t>
            </a:r>
            <a:r>
              <a:rPr lang="en-US" altLang="en-US" sz="2400" b="1" u="sng" dirty="0" err="1"/>
              <a:t>ke</a:t>
            </a:r>
            <a:r>
              <a:rPr lang="en-US" altLang="en-US" sz="2400" b="1" u="sng" dirty="0"/>
              <a:t> IATF 16949:2016</a:t>
            </a:r>
            <a:endParaRPr lang="en-GB" altLang="en-US" sz="2400" b="1" u="sng" dirty="0"/>
          </a:p>
        </p:txBody>
      </p:sp>
      <p:sp>
        <p:nvSpPr>
          <p:cNvPr id="2" name="Right Triangle 1"/>
          <p:cNvSpPr/>
          <p:nvPr/>
        </p:nvSpPr>
        <p:spPr>
          <a:xfrm rot="5400000">
            <a:off x="1441071" y="5150319"/>
            <a:ext cx="418406" cy="422365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5400000">
            <a:off x="2873629" y="3776744"/>
            <a:ext cx="418406" cy="42236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rot="5400000">
            <a:off x="4188640" y="2361611"/>
            <a:ext cx="418406" cy="422365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5400000">
            <a:off x="5564585" y="988621"/>
            <a:ext cx="418406" cy="422365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4D6716-0034-4024-9A8A-5C323E8D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88" y="4090963"/>
            <a:ext cx="1902117" cy="16460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47F7A-A46A-4AC2-BF42-05A5FF6A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03083-B681-4195-B2BD-1B0EB47B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integrasi</a:t>
            </a:r>
            <a:r>
              <a:rPr lang="en-US" dirty="0"/>
              <a:t>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172948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MGR\AppData\Roaming\PixelMetrics\CaptureWiz\Tem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38" y="2626141"/>
            <a:ext cx="1521304" cy="10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347815" y="3952354"/>
            <a:ext cx="2853017" cy="2656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Lingkungan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meliputi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Sosial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misalnya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 non-</a:t>
            </a: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diskriminatif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ketenangan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, non-</a:t>
            </a: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konfrontatif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)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 *</a:t>
            </a:r>
            <a:endParaRPr lang="en-US" sz="1400" b="1" u="sng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u="sng" dirty="0" err="1">
                <a:solidFill>
                  <a:srgbClr val="000000"/>
                </a:solidFill>
                <a:latin typeface="Calibri"/>
              </a:rPr>
              <a:t>Psikologis</a:t>
            </a:r>
            <a:r>
              <a:rPr lang="en-US" sz="1400" b="1" u="sng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mengurangi-stess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mencegah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kelelahan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meredam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b="1" u="sng" dirty="0" err="1">
                <a:solidFill>
                  <a:prstClr val="black"/>
                </a:solidFill>
                <a:latin typeface="Calibri"/>
              </a:rPr>
              <a:t>emosi</a:t>
            </a:r>
            <a:r>
              <a:rPr lang="en-US" sz="1400" b="1" u="sng" dirty="0">
                <a:solidFill>
                  <a:prstClr val="black"/>
                </a:solidFill>
                <a:latin typeface="Calibri"/>
              </a:rPr>
              <a:t>). *</a:t>
            </a:r>
            <a:endParaRPr lang="en-US" sz="1400" b="1" u="sng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Fisik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suhu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panas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kelembaban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cahaya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aliran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udara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kebersihan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kebisingan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)</a:t>
            </a:r>
            <a:endParaRPr lang="en-US" sz="14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3924216" y="4392513"/>
            <a:ext cx="2158756" cy="17727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</a:pPr>
            <a:r>
              <a:rPr lang="id-ID" sz="1400" b="1" dirty="0">
                <a:solidFill>
                  <a:srgbClr val="000000"/>
                </a:solidFill>
                <a:latin typeface="Calibri"/>
              </a:rPr>
              <a:t>Infrastruktur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meliputi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  <a:latin typeface="Calibri"/>
              </a:rPr>
              <a:t>Gedung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  <a:latin typeface="Calibri"/>
              </a:rPr>
              <a:t>Peralatan hardware maupun software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  <a:latin typeface="Calibri"/>
              </a:rPr>
              <a:t>Kendaraan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d-ID" sz="1400" dirty="0">
                <a:solidFill>
                  <a:srgbClr val="000000"/>
                </a:solidFill>
                <a:latin typeface="Calibri"/>
              </a:rPr>
              <a:t>Sistem Informasi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813313" y="1571916"/>
            <a:ext cx="2691047" cy="2591479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5366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Calibri"/>
              </a:rPr>
              <a:t>	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Menetapkan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dan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menyediakan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sumberdaya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yang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dibutuhkan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dengan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alibri"/>
              </a:rPr>
              <a:t>mempertimbangkan</a:t>
            </a:r>
            <a:r>
              <a:rPr lang="en-US" sz="1400" b="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666830" lvl="1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  <a:latin typeface="Calibri"/>
              </a:rPr>
              <a:t>Kemampuan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dan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batasan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sumberdaya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ada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di internal.</a:t>
            </a:r>
          </a:p>
          <a:p>
            <a:pPr marL="666830" lvl="1" indent="-295366"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  <a:latin typeface="Calibri"/>
              </a:rPr>
              <a:t>Apa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perlu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diperoleh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oleh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sumberdaya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</a:rPr>
              <a:t>eksternal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805573" y="4396848"/>
            <a:ext cx="2485705" cy="752514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</a:pP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Menetapkan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dan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Menyediakan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orang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sesuai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dengan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kebutuhan</a:t>
            </a:r>
            <a:r>
              <a:rPr lang="en-US" sz="13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300" b="1" dirty="0" err="1">
                <a:solidFill>
                  <a:srgbClr val="000000"/>
                </a:solidFill>
                <a:latin typeface="Calibri"/>
              </a:rPr>
              <a:t>organisasi</a:t>
            </a:r>
            <a:endParaRPr lang="en-US" sz="13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 rot="5644996" flipH="1">
            <a:off x="2820395" y="3817680"/>
            <a:ext cx="1531800" cy="878105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rot="11548515" flipH="1" flipV="1">
            <a:off x="2974532" y="1232590"/>
            <a:ext cx="1807278" cy="579978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392677" y="8204"/>
            <a:ext cx="9132325" cy="8480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75" b="1" dirty="0">
                <a:solidFill>
                  <a:prstClr val="white"/>
                </a:solidFill>
                <a:latin typeface="Calibri Light"/>
                <a:ea typeface="+mj-ea"/>
                <a:cs typeface="+mj-cs"/>
              </a:rPr>
              <a:t>SMML 7.1. </a:t>
            </a:r>
            <a:r>
              <a:rPr lang="en-US" sz="3575" b="1" dirty="0" err="1">
                <a:solidFill>
                  <a:prstClr val="white"/>
                </a:solidFill>
                <a:latin typeface="Calibri Light"/>
                <a:ea typeface="+mj-ea"/>
                <a:cs typeface="+mj-cs"/>
              </a:rPr>
              <a:t>Sumberdaya</a:t>
            </a:r>
            <a:endParaRPr lang="en-US" sz="3575" b="1" dirty="0">
              <a:solidFill>
                <a:prstClr val="white"/>
              </a:solidFill>
              <a:latin typeface="Calibri Ligh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90051" y="956770"/>
            <a:ext cx="2050356" cy="87566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62">
              <a:solidFill>
                <a:prstClr val="white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78004" y="1016190"/>
            <a:ext cx="2688382" cy="52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8598" indent="-278598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7.1.1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Menetapkan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78598" indent="-278598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Dan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Menyediakan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78598" indent="-278598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Sumberdaya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48542" y="1968228"/>
            <a:ext cx="333443" cy="36004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657883" y="2385150"/>
            <a:ext cx="333443" cy="360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331010" y="1968228"/>
            <a:ext cx="333443" cy="3600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8" name="Picture 2" descr="C:\Users\MGR\AppData\Roaming\PixelMetrics\CaptureWiz\Tem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91" y="2568889"/>
            <a:ext cx="1004346" cy="93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://abkldesigns.com/clipart2/ind3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374" y="2500958"/>
            <a:ext cx="1418033" cy="9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>
            <a:spLocks/>
          </p:cNvSpPr>
          <p:nvPr/>
        </p:nvSpPr>
        <p:spPr bwMode="auto">
          <a:xfrm rot="9265258" flipH="1" flipV="1">
            <a:off x="5136333" y="3735283"/>
            <a:ext cx="765705" cy="60807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 rot="1880198" flipH="1">
            <a:off x="7988315" y="3432554"/>
            <a:ext cx="1520977" cy="685766"/>
          </a:xfrm>
          <a:custGeom>
            <a:avLst/>
            <a:gdLst/>
            <a:ahLst/>
            <a:cxnLst>
              <a:cxn ang="0">
                <a:pos x="1883" y="0"/>
              </a:cxn>
              <a:cxn ang="0">
                <a:pos x="1235" y="204"/>
              </a:cxn>
              <a:cxn ang="0">
                <a:pos x="863" y="720"/>
              </a:cxn>
              <a:cxn ang="0">
                <a:pos x="813" y="1268"/>
              </a:cxn>
              <a:cxn ang="0">
                <a:pos x="1044" y="1317"/>
              </a:cxn>
              <a:cxn ang="0">
                <a:pos x="538" y="1825"/>
              </a:cxn>
              <a:cxn ang="0">
                <a:pos x="0" y="1198"/>
              </a:cxn>
              <a:cxn ang="0">
                <a:pos x="271" y="1211"/>
              </a:cxn>
              <a:cxn ang="0">
                <a:pos x="575" y="504"/>
              </a:cxn>
              <a:cxn ang="0">
                <a:pos x="1187" y="84"/>
              </a:cxn>
              <a:cxn ang="0">
                <a:pos x="1883" y="0"/>
              </a:cxn>
            </a:cxnLst>
            <a:rect l="0" t="0" r="r" b="b"/>
            <a:pathLst>
              <a:path w="1883" h="1825">
                <a:moveTo>
                  <a:pt x="1883" y="0"/>
                </a:moveTo>
                <a:cubicBezTo>
                  <a:pt x="1583" y="48"/>
                  <a:pt x="1405" y="84"/>
                  <a:pt x="1235" y="204"/>
                </a:cubicBezTo>
                <a:cubicBezTo>
                  <a:pt x="1065" y="324"/>
                  <a:pt x="933" y="543"/>
                  <a:pt x="863" y="720"/>
                </a:cubicBezTo>
                <a:cubicBezTo>
                  <a:pt x="793" y="897"/>
                  <a:pt x="783" y="1168"/>
                  <a:pt x="813" y="1268"/>
                </a:cubicBezTo>
                <a:cubicBezTo>
                  <a:pt x="962" y="1316"/>
                  <a:pt x="908" y="1288"/>
                  <a:pt x="1044" y="1317"/>
                </a:cubicBezTo>
                <a:cubicBezTo>
                  <a:pt x="969" y="1418"/>
                  <a:pt x="738" y="1640"/>
                  <a:pt x="538" y="1825"/>
                </a:cubicBezTo>
                <a:cubicBezTo>
                  <a:pt x="170" y="1419"/>
                  <a:pt x="164" y="1405"/>
                  <a:pt x="0" y="1198"/>
                </a:cubicBezTo>
                <a:cubicBezTo>
                  <a:pt x="224" y="1223"/>
                  <a:pt x="126" y="1220"/>
                  <a:pt x="271" y="1211"/>
                </a:cubicBezTo>
                <a:cubicBezTo>
                  <a:pt x="323" y="1026"/>
                  <a:pt x="422" y="692"/>
                  <a:pt x="575" y="504"/>
                </a:cubicBezTo>
                <a:cubicBezTo>
                  <a:pt x="728" y="316"/>
                  <a:pt x="969" y="168"/>
                  <a:pt x="1187" y="84"/>
                </a:cubicBezTo>
                <a:cubicBezTo>
                  <a:pt x="1405" y="0"/>
                  <a:pt x="1738" y="18"/>
                  <a:pt x="188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2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>
            <a:stCxn id="21" idx="3"/>
            <a:endCxn id="25" idx="6"/>
          </p:cNvCxnSpPr>
          <p:nvPr/>
        </p:nvCxnSpPr>
        <p:spPr>
          <a:xfrm flipH="1">
            <a:off x="4481984" y="1704195"/>
            <a:ext cx="608334" cy="44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4"/>
            <a:endCxn id="26" idx="0"/>
          </p:cNvCxnSpPr>
          <p:nvPr/>
        </p:nvCxnSpPr>
        <p:spPr>
          <a:xfrm>
            <a:off x="5815230" y="1832433"/>
            <a:ext cx="9375" cy="552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1" idx="5"/>
            <a:endCxn id="27" idx="1"/>
          </p:cNvCxnSpPr>
          <p:nvPr/>
        </p:nvCxnSpPr>
        <p:spPr>
          <a:xfrm>
            <a:off x="6540139" y="1704193"/>
            <a:ext cx="839702" cy="316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74D063-8E20-4730-8980-B5BE08D1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1929778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509534" y="393885"/>
            <a:ext cx="3686176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575" b="1" i="1" dirty="0">
                <a:solidFill>
                  <a:prstClr val="black"/>
                </a:solidFill>
              </a:rPr>
              <a:t>SMM 7.1.5 </a:t>
            </a:r>
            <a:r>
              <a:rPr lang="en-US" sz="3575" b="1" i="1" dirty="0" err="1">
                <a:solidFill>
                  <a:prstClr val="black"/>
                </a:solidFill>
              </a:rPr>
              <a:t>Sumber</a:t>
            </a:r>
            <a:r>
              <a:rPr lang="en-US" sz="3575" b="1" i="1" dirty="0">
                <a:solidFill>
                  <a:prstClr val="black"/>
                </a:solidFill>
              </a:rPr>
              <a:t> </a:t>
            </a:r>
            <a:r>
              <a:rPr lang="en-US" sz="3575" b="1" i="1" dirty="0" err="1">
                <a:solidFill>
                  <a:prstClr val="black"/>
                </a:solidFill>
              </a:rPr>
              <a:t>daya</a:t>
            </a:r>
            <a:r>
              <a:rPr lang="en-US" sz="3575" b="1" i="1" dirty="0">
                <a:solidFill>
                  <a:prstClr val="black"/>
                </a:solidFill>
              </a:rPr>
              <a:t> </a:t>
            </a:r>
            <a:r>
              <a:rPr lang="en-US" sz="3575" b="1" i="1" dirty="0" err="1">
                <a:solidFill>
                  <a:prstClr val="black"/>
                </a:solidFill>
              </a:rPr>
              <a:t>Pemantauan</a:t>
            </a:r>
            <a:r>
              <a:rPr lang="en-US" sz="3575" b="1" i="1" dirty="0">
                <a:solidFill>
                  <a:prstClr val="black"/>
                </a:solidFill>
              </a:rPr>
              <a:t> </a:t>
            </a:r>
            <a:r>
              <a:rPr lang="en-US" sz="3575" b="1" i="1" dirty="0" err="1">
                <a:solidFill>
                  <a:prstClr val="black"/>
                </a:solidFill>
              </a:rPr>
              <a:t>dan</a:t>
            </a:r>
            <a:r>
              <a:rPr lang="en-US" sz="3575" b="1" i="1" dirty="0">
                <a:solidFill>
                  <a:prstClr val="black"/>
                </a:solidFill>
              </a:rPr>
              <a:t> </a:t>
            </a:r>
            <a:r>
              <a:rPr lang="en-US" sz="3575" b="1" i="1" dirty="0" err="1">
                <a:solidFill>
                  <a:prstClr val="black"/>
                </a:solidFill>
              </a:rPr>
              <a:t>pengukuran</a:t>
            </a:r>
            <a:endParaRPr lang="en-US" sz="3575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84683" y="3382149"/>
            <a:ext cx="4431724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Dikalibrasi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atau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verifikasi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atau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keduanya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pada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selang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waktu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tertentu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atau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sebelum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digunakan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L="285750" indent="-28575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Identifikasi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status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harus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jelas</a:t>
            </a:r>
            <a:endParaRPr lang="en-US" i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indent="-28575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Dijaga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dari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kerusakan</a:t>
            </a:r>
            <a:endParaRPr lang="en-US" i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indent="-285750" algn="just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Lakukan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tindakan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bila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terjadi</a:t>
            </a:r>
            <a:r>
              <a:rPr lang="en-US" i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penyimpangan</a:t>
            </a:r>
            <a:endParaRPr lang="en-US" i="1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73423" y="1729490"/>
            <a:ext cx="390877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memastikan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bahwa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sumberdaya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disediakan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: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sesuai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kegiatan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pemantauan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pengukuran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serta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terpelihara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prstClr val="black"/>
                </a:solidFill>
                <a:latin typeface="Arial Narrow" panose="020B0606020202030204" pitchFamily="34" charset="0"/>
              </a:rPr>
              <a:t>*</a:t>
            </a:r>
            <a:endParaRPr lang="en-US" b="1" u="sng" dirty="0">
              <a:solidFill>
                <a:prstClr val="black"/>
              </a:solidFill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509534" y="1484784"/>
            <a:ext cx="4015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http://cdn.grid.fotosearch.com/CSP/CSP624/k173453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424" y="3916073"/>
            <a:ext cx="3722287" cy="24541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38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373" y="685800"/>
            <a:ext cx="518962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886DE-141F-4927-91D8-94375D7E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1568948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2"/>
          <p:cNvSpPr>
            <a:spLocks noGrp="1" noChangeArrowheads="1"/>
          </p:cNvSpPr>
          <p:nvPr>
            <p:ph idx="1"/>
          </p:nvPr>
        </p:nvSpPr>
        <p:spPr>
          <a:xfrm>
            <a:off x="2638425" y="1028700"/>
            <a:ext cx="6838950" cy="5005536"/>
          </a:xfrm>
        </p:spPr>
        <p:txBody>
          <a:bodyPr>
            <a:noAutofit/>
          </a:bodyPr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 (IATF 7.1.5.3.2)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18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</a:t>
            </a:r>
            <a:r>
              <a:rPr lang="en-US" altLang="en-US" sz="1800" i="1" dirty="0" err="1"/>
              <a:t>Fasilitas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komersial</a:t>
            </a:r>
            <a:r>
              <a:rPr lang="en-US" altLang="en-US" sz="1800" i="1" dirty="0"/>
              <a:t>/</a:t>
            </a:r>
            <a:r>
              <a:rPr lang="en-US" altLang="en-US" sz="1800" i="1" dirty="0" err="1"/>
              <a:t>indipenden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digunakan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layanan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inspeksi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pengujian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kalibrasi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memiliki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cakupan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tertentu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termasuk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kemampuan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melakukan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inspeksi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pengujian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kalibrasi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salah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satu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darinya</a:t>
            </a:r>
            <a:r>
              <a:rPr lang="en-US" altLang="en-US" sz="1800" i="1" dirty="0"/>
              <a:t> :</a:t>
            </a:r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ada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bukti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bahwa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tersebut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diterima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Customer, </a:t>
            </a:r>
            <a:r>
              <a:rPr lang="en-US" altLang="en-US" sz="1800" i="1" dirty="0" err="1"/>
              <a:t>atau</a:t>
            </a:r>
            <a:endParaRPr lang="en-US" altLang="en-US" sz="1800" i="1" dirty="0"/>
          </a:p>
          <a:p>
            <a:pPr marL="1290638" lvl="2" indent="-381000" eaLnBrk="1" hangingPunct="1">
              <a:lnSpc>
                <a:spcPct val="80000"/>
              </a:lnSpc>
            </a:pP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terakreditasi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</a:t>
            </a:r>
            <a:r>
              <a:rPr lang="en-US" altLang="en-US" sz="1800" i="1" dirty="0"/>
              <a:t> ISO/IEC 17025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nasional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ekuivalennya</a:t>
            </a:r>
            <a:r>
              <a:rPr lang="en-US" altLang="en-US" sz="1800" i="1" dirty="0"/>
              <a:t>.</a:t>
            </a:r>
          </a:p>
          <a:p>
            <a:pPr marL="1290638" lvl="2" indent="-381000" eaLnBrk="1" hangingPunct="1">
              <a:lnSpc>
                <a:spcPct val="80000"/>
              </a:lnSpc>
            </a:pPr>
            <a:endParaRPr lang="en-US" altLang="en-US" sz="18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NOTE 1 </a:t>
            </a:r>
            <a:r>
              <a:rPr lang="en-US" altLang="en-US" sz="1800" i="1" dirty="0" err="1"/>
              <a:t>Bukti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bahwa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memenuhi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ISO/IEC 17025 </a:t>
            </a:r>
            <a:r>
              <a:rPr lang="en-US" altLang="en-US" sz="1800" i="1" dirty="0" err="1"/>
              <a:t>dapat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sebagai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contoh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ditunjukkan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dari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assesmen</a:t>
            </a:r>
            <a:r>
              <a:rPr lang="en-US" altLang="en-US" sz="1800" i="1" dirty="0"/>
              <a:t> Customer </a:t>
            </a:r>
            <a:r>
              <a:rPr lang="en-US" altLang="en-US" sz="1800" i="1" dirty="0" err="1"/>
              <a:t>atau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assesmen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pihak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kedua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disetujui</a:t>
            </a:r>
            <a:r>
              <a:rPr lang="en-US" altLang="en-US" sz="1800" i="1" dirty="0"/>
              <a:t> Customer.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1800" i="1" dirty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1800" i="1" dirty="0"/>
              <a:t>	NOTE 2 </a:t>
            </a:r>
            <a:r>
              <a:rPr lang="en-US" altLang="en-US" sz="1800" i="1" dirty="0" err="1"/>
              <a:t>Jika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tidak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terdapat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laboratorium</a:t>
            </a:r>
            <a:r>
              <a:rPr lang="en-US" altLang="en-US" sz="1800" i="1" dirty="0"/>
              <a:t> yang </a:t>
            </a:r>
            <a:r>
              <a:rPr lang="en-US" altLang="en-US" sz="1800" i="1" dirty="0" err="1"/>
              <a:t>kualified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untuk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peralatan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layanan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kalibrasi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dapat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dilakukan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oleh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pembuat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peralatan</a:t>
            </a:r>
            <a:r>
              <a:rPr lang="en-US" altLang="en-US" sz="1800" i="1" dirty="0"/>
              <a:t>. </a:t>
            </a:r>
            <a:r>
              <a:rPr lang="en-US" altLang="en-US" sz="1800" i="1" dirty="0" err="1"/>
              <a:t>Dalam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kasus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ini</a:t>
            </a:r>
            <a:r>
              <a:rPr lang="en-US" altLang="en-US" sz="1800" i="1" dirty="0"/>
              <a:t>, </a:t>
            </a:r>
            <a:r>
              <a:rPr lang="en-US" altLang="en-US" sz="1800" i="1" dirty="0" err="1"/>
              <a:t>perusahaan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memastikan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persyaratan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dalam</a:t>
            </a:r>
            <a:r>
              <a:rPr lang="en-US" altLang="en-US" sz="1800" i="1" dirty="0"/>
              <a:t> (IATF 7.1.5.3.1) </a:t>
            </a:r>
            <a:r>
              <a:rPr lang="en-US" altLang="en-US" sz="1800" i="1" dirty="0" err="1"/>
              <a:t>telah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dipenuhi</a:t>
            </a:r>
            <a:r>
              <a:rPr lang="en-US" altLang="en-US" sz="1800" i="1" dirty="0"/>
              <a:t>.</a:t>
            </a:r>
            <a:endParaRPr lang="en-GB" altLang="en-US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D141F-B636-4FD5-B954-7C2A7920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9800" y="104541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Times New Roman" panose="02020603050405020304" pitchFamily="18" charset="0"/>
              </a:rPr>
              <a:t>Persyaratan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</a:rPr>
              <a:t>laboratorium</a:t>
            </a:r>
            <a:r>
              <a:rPr lang="en-US" altLang="en-US" sz="2400" dirty="0">
                <a:latin typeface="Times New Roman" panose="02020603050405020304" pitchFamily="18" charset="0"/>
              </a:rPr>
              <a:t> ( IATF 7.1.5.3.1 )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61442" name="Picture 2" descr="Image result for laborator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67" y="3238500"/>
            <a:ext cx="30956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906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730AF-004F-4824-AE15-3F133693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82780956"/>
      </p:ext>
    </p:extLst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6" descr="C:\Users\Agus Wahyudi\Pictures\3D man\3d-man-gantt-chart-presentation-2861536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870" y="297113"/>
            <a:ext cx="2201184" cy="1398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19370" y="5169888"/>
            <a:ext cx="3191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Tetapkan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pengetahuan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diperlukan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proses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operasi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untuk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mencapai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kesesuaian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produk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jasa</a:t>
            </a:r>
            <a:r>
              <a:rPr lang="en-US" b="1" i="1" u="sng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r>
              <a:rPr lang="en-US" b="1" u="sng" dirty="0">
                <a:solidFill>
                  <a:prstClr val="black"/>
                </a:solidFill>
                <a:latin typeface="Calibri"/>
              </a:rPr>
              <a:t> *</a:t>
            </a:r>
            <a:endParaRPr lang="en-US" b="1" u="sng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81002" y="1695259"/>
            <a:ext cx="3132923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b="1" i="1" u="sng" dirty="0" err="1">
                <a:solidFill>
                  <a:prstClr val="black"/>
                </a:solidFill>
              </a:rPr>
              <a:t>Terdapat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kebutuhan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atau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perubahan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tren</a:t>
            </a:r>
            <a:r>
              <a:rPr lang="en-US" sz="1800" b="1" i="1" u="sng" dirty="0">
                <a:solidFill>
                  <a:prstClr val="black"/>
                </a:solidFill>
              </a:rPr>
              <a:t>? </a:t>
            </a:r>
            <a:r>
              <a:rPr lang="en-US" sz="1800" b="1" u="sng" dirty="0">
                <a:solidFill>
                  <a:prstClr val="black"/>
                </a:solidFill>
              </a:rPr>
              <a:t>*</a:t>
            </a:r>
            <a:endParaRPr lang="en-US" sz="1800" b="1" u="sng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Notched Right Arrow 12"/>
          <p:cNvSpPr/>
          <p:nvPr/>
        </p:nvSpPr>
        <p:spPr>
          <a:xfrm rot="5400000">
            <a:off x="1566462" y="2727168"/>
            <a:ext cx="762000" cy="555558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34468" y="3338129"/>
            <a:ext cx="3132923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b="1" i="1" u="sng" dirty="0" err="1">
                <a:solidFill>
                  <a:prstClr val="black"/>
                </a:solidFill>
              </a:rPr>
              <a:t>Bagaimana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pengetahuan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saat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ini</a:t>
            </a:r>
            <a:r>
              <a:rPr lang="en-US" sz="1800" b="1" i="1" u="sng" dirty="0">
                <a:solidFill>
                  <a:prstClr val="black"/>
                </a:solidFill>
              </a:rPr>
              <a:t>? </a:t>
            </a:r>
            <a:r>
              <a:rPr lang="en-US" sz="1800" b="1" i="1" u="sng" dirty="0" err="1">
                <a:solidFill>
                  <a:prstClr val="black"/>
                </a:solidFill>
              </a:rPr>
              <a:t>Perlu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ada</a:t>
            </a:r>
            <a:r>
              <a:rPr lang="en-US" sz="1800" b="1" i="1" u="sng" dirty="0">
                <a:solidFill>
                  <a:prstClr val="black"/>
                </a:solidFill>
              </a:rPr>
              <a:t> </a:t>
            </a:r>
            <a:r>
              <a:rPr lang="en-US" sz="1800" b="1" i="1" u="sng" dirty="0" err="1">
                <a:solidFill>
                  <a:prstClr val="black"/>
                </a:solidFill>
              </a:rPr>
              <a:t>penambahan</a:t>
            </a:r>
            <a:r>
              <a:rPr lang="en-US" sz="1800" b="1" i="1" u="sng" dirty="0">
                <a:solidFill>
                  <a:prstClr val="black"/>
                </a:solidFill>
              </a:rPr>
              <a:t>?</a:t>
            </a:r>
            <a:r>
              <a:rPr lang="en-US" sz="1800" b="1" u="sng" dirty="0">
                <a:solidFill>
                  <a:prstClr val="black"/>
                </a:solidFill>
              </a:rPr>
              <a:t> *</a:t>
            </a:r>
            <a:endParaRPr lang="en-US" sz="1800" b="1" u="sng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Notched Right Arrow 14"/>
          <p:cNvSpPr/>
          <p:nvPr/>
        </p:nvSpPr>
        <p:spPr>
          <a:xfrm rot="5400000">
            <a:off x="1566462" y="4370038"/>
            <a:ext cx="762000" cy="555558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4244549" y="3938492"/>
            <a:ext cx="4904361" cy="2462213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Persyaratan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mengenai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diperkenalkan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dengan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tujuan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marL="228600" indent="-228600" algn="just" eaLnBrk="0" fontAlgn="auto" hangingPunct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Menjaga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hilangnya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: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Melalui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pergantian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staf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Kegagalan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menangkap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berbagi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informasi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2. 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Mendorong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organisasi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untuk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memperoleh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pengetahuan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,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misalnya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: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Belajar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dari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1600" dirty="0" err="1">
                <a:solidFill>
                  <a:srgbClr val="212121"/>
                </a:solidFill>
                <a:latin typeface="Arial Narrow" panose="020B0606020202030204" pitchFamily="34" charset="0"/>
              </a:rPr>
              <a:t>pengalaman</a:t>
            </a: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srgbClr val="212121"/>
                </a:solidFill>
                <a:latin typeface="Arial Narrow" panose="020B0606020202030204" pitchFamily="34" charset="0"/>
              </a:rPr>
              <a:t>     - Mentoring </a:t>
            </a:r>
          </a:p>
          <a:p>
            <a:pPr algn="just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solidFill>
                  <a:prstClr val="black"/>
                </a:solidFill>
                <a:latin typeface="Arial Narrow" panose="020B0606020202030204" pitchFamily="34" charset="0"/>
              </a:rPr>
              <a:t>     - Benchmarking 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066891" y="61912"/>
            <a:ext cx="5305709" cy="92868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b="1" i="1" u="sng" dirty="0">
                <a:solidFill>
                  <a:prstClr val="black"/>
                </a:solidFill>
              </a:rPr>
              <a:t>SMM 7.1.6 </a:t>
            </a:r>
            <a:r>
              <a:rPr lang="en-US" sz="2400" b="1" i="1" u="sng" dirty="0" err="1">
                <a:solidFill>
                  <a:prstClr val="black"/>
                </a:solidFill>
              </a:rPr>
              <a:t>Pengetahuan</a:t>
            </a:r>
            <a:r>
              <a:rPr lang="en-US" sz="2400" b="1" i="1" u="sng" dirty="0">
                <a:solidFill>
                  <a:prstClr val="black"/>
                </a:solidFill>
              </a:rPr>
              <a:t> </a:t>
            </a:r>
            <a:r>
              <a:rPr lang="en-US" sz="2400" b="1" i="1" u="sng" dirty="0" err="1">
                <a:solidFill>
                  <a:prstClr val="black"/>
                </a:solidFill>
              </a:rPr>
              <a:t>Organisasi</a:t>
            </a:r>
            <a:endParaRPr lang="en-US" sz="2400" i="1" u="sng" dirty="0">
              <a:solidFill>
                <a:prstClr val="black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970931" y="3865419"/>
            <a:ext cx="5451601" cy="26615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1632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914400"/>
            <a:ext cx="5674516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478815-BC13-4CE6-81FD-D3DD1B4A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99004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965014" y="633462"/>
            <a:ext cx="45453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3200" dirty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SMML  </a:t>
            </a:r>
            <a:r>
              <a:rPr lang="en-US" sz="5400" dirty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7.2. KOMPETENSI</a:t>
            </a:r>
            <a:endParaRPr lang="en-US" sz="5400" dirty="0">
              <a:ln>
                <a:solidFill>
                  <a:prstClr val="white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" name="Straight Connector 3"/>
          <p:cNvCxnSpPr>
            <a:stCxn id="27" idx="2"/>
            <a:endCxn id="31" idx="6"/>
          </p:cNvCxnSpPr>
          <p:nvPr/>
        </p:nvCxnSpPr>
        <p:spPr>
          <a:xfrm flipV="1">
            <a:off x="1629555" y="2446420"/>
            <a:ext cx="6998214" cy="14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33"/>
          <p:cNvGrpSpPr/>
          <p:nvPr/>
        </p:nvGrpSpPr>
        <p:grpSpPr>
          <a:xfrm>
            <a:off x="577808" y="2280410"/>
            <a:ext cx="2429821" cy="1508630"/>
            <a:chOff x="56456" y="2856474"/>
            <a:chExt cx="2632306" cy="1508630"/>
          </a:xfrm>
        </p:grpSpPr>
        <p:sp>
          <p:nvSpPr>
            <p:cNvPr id="27" name="Oval 26"/>
            <p:cNvSpPr/>
            <p:nvPr/>
          </p:nvSpPr>
          <p:spPr>
            <a:xfrm>
              <a:off x="1195848" y="2856474"/>
              <a:ext cx="361230" cy="3600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white"/>
                  </a:solidFill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456" y="3597778"/>
              <a:ext cx="2632306" cy="767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Identifikasi</a:t>
              </a:r>
              <a:r>
                <a:rPr lang="en-US" altLang="en-US" sz="1462" b="1" dirty="0">
                  <a:solidFill>
                    <a:prstClr val="black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Fungsi</a:t>
              </a:r>
              <a:r>
                <a:rPr lang="en-US" altLang="en-US" sz="1462" b="1" dirty="0">
                  <a:solidFill>
                    <a:prstClr val="black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Kerja</a:t>
              </a:r>
              <a:r>
                <a:rPr lang="en-US" altLang="en-US" sz="1462" b="1" dirty="0">
                  <a:solidFill>
                    <a:prstClr val="black"/>
                  </a:solidFill>
                  <a:latin typeface="Tahoma" panose="020B0604030504040204" pitchFamily="34" charset="0"/>
                </a:rPr>
                <a:t> &amp; </a:t>
              </a: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Persyaratan</a:t>
              </a:r>
              <a:r>
                <a:rPr lang="en-US" altLang="en-US" sz="1462" b="1" dirty="0">
                  <a:solidFill>
                    <a:prstClr val="black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en-US" sz="1462" b="1" dirty="0" err="1">
                  <a:solidFill>
                    <a:prstClr val="black"/>
                  </a:solidFill>
                  <a:latin typeface="Tahoma" panose="020B0604030504040204" pitchFamily="34" charset="0"/>
                </a:rPr>
                <a:t>Kompetensi</a:t>
              </a:r>
              <a:endParaRPr lang="en-US" altLang="en-US" sz="1462" b="1" dirty="0">
                <a:solidFill>
                  <a:prstClr val="black"/>
                </a:solidFill>
                <a:latin typeface="Tahoma" panose="020B060403050404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07217" y="350100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34"/>
          <p:cNvGrpSpPr/>
          <p:nvPr/>
        </p:nvGrpSpPr>
        <p:grpSpPr>
          <a:xfrm>
            <a:off x="3789726" y="2257623"/>
            <a:ext cx="3001143" cy="1080822"/>
            <a:chOff x="3536033" y="2833687"/>
            <a:chExt cx="3251238" cy="1080822"/>
          </a:xfrm>
        </p:grpSpPr>
        <p:sp>
          <p:nvSpPr>
            <p:cNvPr id="28" name="Oval 27"/>
            <p:cNvSpPr/>
            <p:nvPr/>
          </p:nvSpPr>
          <p:spPr>
            <a:xfrm>
              <a:off x="4896240" y="2833687"/>
              <a:ext cx="36123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white"/>
                  </a:solidFill>
                </a:rPr>
                <a:t>2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335395" y="348252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536033" y="3597178"/>
              <a:ext cx="3251238" cy="317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Tentukan</a:t>
              </a:r>
              <a:r>
                <a:rPr lang="en-US" altLang="en-US" sz="1462" b="1" dirty="0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standar</a:t>
              </a:r>
              <a:r>
                <a:rPr lang="en-US" altLang="en-US" sz="1462" b="1" dirty="0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C00000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kompetensi</a:t>
              </a:r>
              <a:endParaRPr lang="en-US" altLang="en-US" sz="1462" b="1" dirty="0">
                <a:solidFill>
                  <a:srgbClr val="C00000"/>
                </a:solidFill>
                <a:latin typeface="Tahoma" panose="020B0604030504040204" pitchFamily="34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7557044" y="2266402"/>
            <a:ext cx="1781016" cy="1505961"/>
            <a:chOff x="7617296" y="2842464"/>
            <a:chExt cx="1929434" cy="1505961"/>
          </a:xfrm>
        </p:grpSpPr>
        <p:sp>
          <p:nvSpPr>
            <p:cNvPr id="11" name="TextBox 10"/>
            <p:cNvSpPr txBox="1"/>
            <p:nvPr/>
          </p:nvSpPr>
          <p:spPr>
            <a:xfrm>
              <a:off x="7617296" y="3581099"/>
              <a:ext cx="1929434" cy="767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en-US" sz="1462" b="1" dirty="0" err="1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Membuat</a:t>
              </a:r>
              <a:r>
                <a:rPr lang="en-US" altLang="en-US" sz="1462" b="1" dirty="0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matriks</a:t>
              </a:r>
              <a:r>
                <a:rPr lang="en-US" altLang="en-US" sz="1462" b="1" dirty="0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</a:t>
              </a:r>
              <a:r>
                <a:rPr lang="en-US" altLang="en-US" sz="1462" b="1" dirty="0" err="1">
                  <a:solidFill>
                    <a:srgbClr val="A5A5A5">
                      <a:lumMod val="50000"/>
                    </a:srgbClr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kompetensi</a:t>
              </a:r>
              <a:endParaRPr lang="en-US" altLang="en-US" sz="1462" b="1" dirty="0">
                <a:solidFill>
                  <a:srgbClr val="A5A5A5">
                    <a:lumMod val="50000"/>
                  </a:srgbClr>
                </a:solidFill>
                <a:latin typeface="Tahoma" panose="020B060403050404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416017" y="2842464"/>
              <a:ext cx="361230" cy="3600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white"/>
                  </a:solidFill>
                </a:rPr>
                <a:t>3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761312" y="3501008"/>
              <a:ext cx="15384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28" name="Picture 8" descr="C:\Users\MGR\AppData\Roaming\PixelMetrics\CaptureWiz\Temp\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98090"/>
            <a:ext cx="9144000" cy="28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823028" y="1556792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459483B-176F-495E-8E8E-B56A3944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4129068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32798" y="1"/>
            <a:ext cx="6692203" cy="1853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81400" y="411519"/>
            <a:ext cx="4556234" cy="9286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SMML  7.2 </a:t>
            </a:r>
            <a:r>
              <a:rPr lang="en-US" altLang="en-US" dirty="0" err="1"/>
              <a:t>Kompetensi</a:t>
            </a:r>
            <a:endParaRPr lang="en-US" altLang="en-US" dirty="0"/>
          </a:p>
        </p:txBody>
      </p:sp>
      <p:sp>
        <p:nvSpPr>
          <p:cNvPr id="112644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91094" y="2185379"/>
            <a:ext cx="5994889" cy="2376488"/>
          </a:xfrm>
        </p:spPr>
        <p:txBody>
          <a:bodyPr/>
          <a:lstStyle/>
          <a:p>
            <a:pPr marL="406400" indent="-40640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altLang="en-US" sz="1625" i="1" dirty="0"/>
              <a:t>a) 	</a:t>
            </a:r>
            <a:r>
              <a:rPr lang="en-US" altLang="en-US" sz="1625" i="1" dirty="0" err="1"/>
              <a:t>Karyawan</a:t>
            </a:r>
            <a:r>
              <a:rPr lang="en-US" altLang="en-US" sz="1625" i="1" dirty="0"/>
              <a:t> yang </a:t>
            </a:r>
            <a:r>
              <a:rPr lang="en-US" altLang="en-US" sz="1625" i="1" dirty="0" err="1"/>
              <a:t>pekerjaannya</a:t>
            </a:r>
            <a:r>
              <a:rPr lang="en-US" altLang="en-US" sz="1625" i="1" dirty="0"/>
              <a:t> </a:t>
            </a:r>
            <a:r>
              <a:rPr lang="en-US" altLang="en-US" sz="1625" i="1" dirty="0" err="1"/>
              <a:t>mempengaruhi</a:t>
            </a:r>
            <a:r>
              <a:rPr lang="en-US" altLang="en-US" sz="1625" i="1" dirty="0"/>
              <a:t> </a:t>
            </a:r>
            <a:r>
              <a:rPr lang="en-US" sz="1625" i="1" dirty="0" err="1"/>
              <a:t>kinerja</a:t>
            </a:r>
            <a:r>
              <a:rPr lang="en-US" sz="1625" i="1" dirty="0"/>
              <a:t> </a:t>
            </a:r>
            <a:r>
              <a:rPr lang="en-US" sz="1625" i="1" dirty="0" err="1"/>
              <a:t>dan</a:t>
            </a:r>
            <a:r>
              <a:rPr lang="en-US" sz="1625" i="1" dirty="0"/>
              <a:t> </a:t>
            </a:r>
            <a:r>
              <a:rPr lang="en-US" sz="1625" i="1" dirty="0" err="1"/>
              <a:t>efektivitas</a:t>
            </a:r>
            <a:r>
              <a:rPr lang="en-US" sz="1625" i="1" dirty="0"/>
              <a:t> </a:t>
            </a:r>
            <a:r>
              <a:rPr lang="en-US" sz="1625" i="1" dirty="0" err="1"/>
              <a:t>sistem</a:t>
            </a:r>
            <a:r>
              <a:rPr lang="en-US" sz="1625" i="1" dirty="0"/>
              <a:t> </a:t>
            </a:r>
            <a:r>
              <a:rPr lang="en-US" sz="1625" i="1" dirty="0" err="1"/>
              <a:t>manajemen</a:t>
            </a:r>
            <a:r>
              <a:rPr lang="en-US" sz="1625" i="1" dirty="0"/>
              <a:t> </a:t>
            </a:r>
            <a:r>
              <a:rPr lang="en-US" sz="1625" i="1" dirty="0" err="1"/>
              <a:t>mutu</a:t>
            </a:r>
            <a:r>
              <a:rPr lang="en-US" sz="1625" i="1" dirty="0"/>
              <a:t> </a:t>
            </a:r>
            <a:r>
              <a:rPr lang="en-US" sz="1625" i="1" dirty="0" err="1"/>
              <a:t>dan</a:t>
            </a:r>
            <a:r>
              <a:rPr lang="en-US" sz="1625" i="1" dirty="0"/>
              <a:t> </a:t>
            </a:r>
            <a:r>
              <a:rPr lang="en-US" sz="1625" i="1" dirty="0" err="1"/>
              <a:t>lingkungan</a:t>
            </a:r>
            <a:r>
              <a:rPr lang="en-US" sz="1625" i="1" dirty="0"/>
              <a:t>.</a:t>
            </a:r>
            <a:endParaRPr lang="en-US" altLang="en-US" sz="1625" i="1" dirty="0"/>
          </a:p>
          <a:p>
            <a:pPr marL="406400" indent="-406400">
              <a:lnSpc>
                <a:spcPct val="110000"/>
              </a:lnSpc>
              <a:spcBef>
                <a:spcPct val="30000"/>
              </a:spcBef>
              <a:buNone/>
            </a:pPr>
            <a:r>
              <a:rPr lang="en-US" altLang="en-US" sz="1625" i="1" dirty="0"/>
              <a:t>b) 	</a:t>
            </a:r>
            <a:r>
              <a:rPr lang="en-US" altLang="en-US" sz="1625" i="1" dirty="0" err="1"/>
              <a:t>Kompetensi</a:t>
            </a:r>
            <a:r>
              <a:rPr lang="en-US" altLang="en-US" sz="1625" i="1" dirty="0"/>
              <a:t> </a:t>
            </a:r>
            <a:r>
              <a:rPr lang="en-US" altLang="en-US" sz="1625" i="1" dirty="0" err="1"/>
              <a:t>meliputi</a:t>
            </a:r>
            <a:r>
              <a:rPr lang="en-US" altLang="en-US" sz="1625" i="1" dirty="0"/>
              <a:t> :</a:t>
            </a:r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Pendidikan</a:t>
            </a:r>
            <a:endParaRPr lang="en-US" altLang="en-US" sz="1800" i="1" dirty="0"/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Pelatihan</a:t>
            </a:r>
            <a:endParaRPr lang="en-US" altLang="en-US" sz="1800" i="1" dirty="0"/>
          </a:p>
          <a:p>
            <a:pPr marL="863600" lvl="2" indent="-406400">
              <a:lnSpc>
                <a:spcPct val="110000"/>
              </a:lnSpc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US" altLang="en-US" sz="1800" i="1" dirty="0" err="1"/>
              <a:t>Pengalaman</a:t>
            </a:r>
            <a:endParaRPr lang="en-US" altLang="en-US" sz="1800" i="1" dirty="0"/>
          </a:p>
        </p:txBody>
      </p:sp>
      <p:sp>
        <p:nvSpPr>
          <p:cNvPr id="112645" name="Rectangle 8"/>
          <p:cNvSpPr>
            <a:spLocks noChangeArrowheads="1"/>
          </p:cNvSpPr>
          <p:nvPr/>
        </p:nvSpPr>
        <p:spPr bwMode="auto">
          <a:xfrm>
            <a:off x="1091186" y="4502675"/>
            <a:ext cx="5994797" cy="195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12800" indent="-2540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Clr>
                <a:srgbClr val="ED7D31"/>
              </a:buClr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Ukuran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ditentukan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oleh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masing-masing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perusahaan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tergantung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jenis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usahanya</a:t>
            </a:r>
            <a:endParaRPr lang="en-US" altLang="en-US" sz="1462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 eaLnBrk="1" fontAlgn="auto" hangingPunct="1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Rumah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sakit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kompetensi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dokter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pendidikan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(lulus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kedokteran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adalah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mutlak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</a:p>
          <a:p>
            <a:pPr lvl="1" eaLnBrk="1" fontAlgn="auto" hangingPunct="1">
              <a:lnSpc>
                <a:spcPct val="110000"/>
              </a:lnSpc>
              <a:spcBef>
                <a:spcPct val="3000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Pabrik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furniture,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ukuran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bakat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mengukir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adalah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mutlak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sedangkan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pendidikan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mungkin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bukan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merupakan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hal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62" dirty="0" err="1">
                <a:solidFill>
                  <a:srgbClr val="000000"/>
                </a:solidFill>
                <a:latin typeface="Tahoma" panose="020B0604030504040204" pitchFamily="34" charset="0"/>
              </a:rPr>
              <a:t>multak</a:t>
            </a:r>
            <a:r>
              <a:rPr lang="en-US" altLang="en-US" sz="1462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</a:p>
        </p:txBody>
      </p:sp>
      <p:sp>
        <p:nvSpPr>
          <p:cNvPr id="260107" name="Text Box 11"/>
          <p:cNvSpPr txBox="1">
            <a:spLocks noChangeArrowheads="1"/>
          </p:cNvSpPr>
          <p:nvPr/>
        </p:nvSpPr>
        <p:spPr bwMode="auto">
          <a:xfrm>
            <a:off x="4233574" y="2840489"/>
            <a:ext cx="4849415" cy="132985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62" i="1" u="sng" dirty="0">
                <a:solidFill>
                  <a:prstClr val="black"/>
                </a:solidFill>
                <a:latin typeface="Tahoma" pitchFamily="34" charset="0"/>
              </a:rPr>
              <a:t>CATATAN</a:t>
            </a:r>
            <a:r>
              <a:rPr lang="en-US" sz="1462" i="1" dirty="0">
                <a:solidFill>
                  <a:prstClr val="black"/>
                </a:solidFill>
                <a:latin typeface="Tahoma" pitchFamily="34" charset="0"/>
              </a:rPr>
              <a:t>	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Tindakan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Berlaku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meliputi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penyediaan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pelatihan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pada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, mentoring,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atau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penugasan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kembali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dari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orang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saat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ini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bekerja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;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atau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mempekerjakan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atau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kontrak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dari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orang yang </a:t>
            </a:r>
            <a:r>
              <a:rPr lang="en-US" sz="1462" i="1" dirty="0" err="1">
                <a:solidFill>
                  <a:prstClr val="black"/>
                </a:solidFill>
                <a:latin typeface="Calibri"/>
              </a:rPr>
              <a:t>kompeten</a:t>
            </a:r>
            <a:r>
              <a:rPr lang="en-US" sz="1462" i="1" dirty="0">
                <a:solidFill>
                  <a:prstClr val="black"/>
                </a:solidFill>
                <a:latin typeface="Calibri"/>
              </a:rPr>
              <a:t> .</a:t>
            </a:r>
            <a:endParaRPr lang="en-US" sz="1462" i="1" u="sng" dirty="0">
              <a:solidFill>
                <a:prstClr val="black"/>
              </a:solidFill>
              <a:latin typeface="Tahoma" pitchFamily="34" charset="0"/>
            </a:endParaRPr>
          </a:p>
        </p:txBody>
      </p:sp>
      <p:pic>
        <p:nvPicPr>
          <p:cNvPr id="44034" name="Picture 2" descr="http://www.kirmansyam.com/wp-content/uploads/2011/02/kompetens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"/>
            <a:ext cx="2451795" cy="185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81000" y="185303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788184" y="9595"/>
            <a:ext cx="334547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ight Triangle 14"/>
          <p:cNvSpPr/>
          <p:nvPr/>
        </p:nvSpPr>
        <p:spPr>
          <a:xfrm flipH="1" flipV="1">
            <a:off x="8780571" y="1416507"/>
            <a:ext cx="357085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72299" y="1073294"/>
            <a:ext cx="310954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ight Triangle 16"/>
          <p:cNvSpPr/>
          <p:nvPr/>
        </p:nvSpPr>
        <p:spPr>
          <a:xfrm>
            <a:off x="9130355" y="1372965"/>
            <a:ext cx="367247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ight Triangle 17"/>
          <p:cNvSpPr/>
          <p:nvPr/>
        </p:nvSpPr>
        <p:spPr>
          <a:xfrm flipH="1">
            <a:off x="9173692" y="691985"/>
            <a:ext cx="30755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ight Triangle 18"/>
          <p:cNvSpPr/>
          <p:nvPr/>
        </p:nvSpPr>
        <p:spPr>
          <a:xfrm rot="5400000">
            <a:off x="9123312" y="756918"/>
            <a:ext cx="393230" cy="326626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05386" y="723606"/>
            <a:ext cx="1266903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15455" y="744797"/>
            <a:ext cx="1478845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5D1AB2-6759-41B7-AAA0-EC68C11B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913571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9380" y="130639"/>
            <a:ext cx="7443936" cy="1143000"/>
          </a:xfrm>
        </p:spPr>
        <p:txBody>
          <a:bodyPr/>
          <a:lstStyle/>
          <a:p>
            <a:pPr algn="r" eaLnBrk="1" hangingPunct="1"/>
            <a:r>
              <a:rPr lang="en-US" sz="2400" b="1" dirty="0"/>
              <a:t>KUALIFIKASI INTERNAL AUDITOR (IATF 7.2.3)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724653" y="1447800"/>
            <a:ext cx="8952748" cy="4968875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				  Auditor sistem manajemen mutu, auditor proses 					    manufaktur, dan auditor produk semua harus 					menunjukkan kompetensi minimum berikut 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pt-BR" sz="2000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pt-BR" sz="2000" dirty="0"/>
          </a:p>
          <a:p>
            <a:pPr marL="457200" indent="-457200">
              <a:buFont typeface="+mj-lt"/>
              <a:buAutoNum type="alphaLcParenR"/>
            </a:pPr>
            <a:r>
              <a:rPr lang="pt-BR" sz="2000" b="1" u="sng" dirty="0"/>
              <a:t>memahami tentang </a:t>
            </a:r>
            <a:r>
              <a:rPr lang="pt-BR" sz="2000" b="1" i="1" u="sng" dirty="0"/>
              <a:t>automotive process approach</a:t>
            </a:r>
            <a:r>
              <a:rPr lang="pt-BR" sz="2000" b="1" u="sng" dirty="0"/>
              <a:t> untuk proses audit, termasuk </a:t>
            </a:r>
            <a:r>
              <a:rPr lang="pt-BR" sz="2000" b="1" i="1" u="sng" dirty="0"/>
              <a:t>risk-based thinking</a:t>
            </a:r>
            <a:r>
              <a:rPr lang="pt-BR" sz="2000" b="1" u="sng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000" dirty="0"/>
              <a:t>memahami persyaratan khusus pelanggan yang berlaku;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000" dirty="0"/>
              <a:t>memahami persyaratan ISO 9001 dan IATF 16949 yang berlaku yang berkaitan dengan ruang lingkup audit;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000" dirty="0"/>
              <a:t>memahami persyaratan core tool yang berlaku terkait dengan ruang lingkup audit;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000" dirty="0"/>
              <a:t>memahami bagaimana merencanakan, melakukan, laporan, dan menutup temuan audit.</a:t>
            </a:r>
            <a:endParaRPr lang="en-US" sz="2000" dirty="0"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7182" y="1137217"/>
            <a:ext cx="57388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l="16090" r="16334"/>
          <a:stretch/>
        </p:blipFill>
        <p:spPr>
          <a:xfrm>
            <a:off x="688366" y="1255496"/>
            <a:ext cx="2442029" cy="2086802"/>
          </a:xfrm>
          <a:prstGeom prst="rect">
            <a:avLst/>
          </a:prstGeom>
          <a:solidFill>
            <a:srgbClr val="0033CC"/>
          </a:solidFill>
        </p:spPr>
      </p:pic>
      <p:sp>
        <p:nvSpPr>
          <p:cNvPr id="3" name="Rectangle 2"/>
          <p:cNvSpPr/>
          <p:nvPr/>
        </p:nvSpPr>
        <p:spPr>
          <a:xfrm>
            <a:off x="0" y="0"/>
            <a:ext cx="533400" cy="1752601"/>
          </a:xfrm>
          <a:prstGeom prst="rect">
            <a:avLst/>
          </a:prstGeom>
          <a:solidFill>
            <a:srgbClr val="009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9C85B-B6B0-496F-B3DA-F210CFDE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393026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0159" y="838200"/>
            <a:ext cx="8514464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u="sng" dirty="0" err="1"/>
              <a:t>Organisasi</a:t>
            </a:r>
            <a:r>
              <a:rPr lang="en-US" sz="2200" u="sng" dirty="0"/>
              <a:t> </a:t>
            </a:r>
            <a:r>
              <a:rPr lang="en-US" sz="2200" u="sng" dirty="0" err="1"/>
              <a:t>harus</a:t>
            </a:r>
            <a:r>
              <a:rPr lang="en-US" sz="2200" u="sng" dirty="0"/>
              <a:t> </a:t>
            </a:r>
            <a:r>
              <a:rPr lang="en-US" sz="2200" u="sng" dirty="0" err="1"/>
              <a:t>menunjukkan</a:t>
            </a:r>
            <a:r>
              <a:rPr lang="en-US" sz="2200" u="sng" dirty="0"/>
              <a:t> </a:t>
            </a:r>
            <a:r>
              <a:rPr lang="en-US" sz="2200" u="sng" dirty="0" err="1"/>
              <a:t>kompetensi</a:t>
            </a:r>
            <a:r>
              <a:rPr lang="en-US" sz="2200" u="sng" dirty="0"/>
              <a:t> auditor yang </a:t>
            </a:r>
            <a:r>
              <a:rPr lang="en-US" sz="2200" u="sng" dirty="0" err="1"/>
              <a:t>melakukan</a:t>
            </a:r>
            <a:r>
              <a:rPr lang="en-US" sz="2200" u="sng" dirty="0"/>
              <a:t> audit </a:t>
            </a:r>
            <a:r>
              <a:rPr lang="en-US" sz="2200" u="sng" dirty="0" err="1"/>
              <a:t>pihak</a:t>
            </a:r>
            <a:r>
              <a:rPr lang="en-US" sz="2200" u="sng" dirty="0"/>
              <a:t> </a:t>
            </a:r>
            <a:r>
              <a:rPr lang="en-US" sz="2200" u="sng" dirty="0" err="1"/>
              <a:t>kedua</a:t>
            </a:r>
            <a:r>
              <a:rPr lang="en-US" sz="2200" u="sng" dirty="0"/>
              <a:t>, </a:t>
            </a:r>
            <a:r>
              <a:rPr lang="en-US" sz="2200" b="1" u="sng" dirty="0"/>
              <a:t>auditor </a:t>
            </a:r>
            <a:r>
              <a:rPr lang="en-US" sz="2200" b="1" u="sng" dirty="0" err="1"/>
              <a:t>pihak</a:t>
            </a:r>
            <a:r>
              <a:rPr lang="en-US" sz="2200" b="1" u="sng" dirty="0"/>
              <a:t> </a:t>
            </a:r>
            <a:r>
              <a:rPr lang="en-US" sz="2200" b="1" u="sng" dirty="0" err="1"/>
              <a:t>kedua</a:t>
            </a:r>
            <a:r>
              <a:rPr lang="en-US" sz="2200" b="1" u="sng" dirty="0"/>
              <a:t> </a:t>
            </a:r>
            <a:r>
              <a:rPr lang="en-US" sz="2200" b="1" u="sng" dirty="0" err="1"/>
              <a:t>harus</a:t>
            </a:r>
            <a:r>
              <a:rPr lang="en-US" sz="2200" b="1" u="sng" dirty="0"/>
              <a:t> </a:t>
            </a:r>
            <a:r>
              <a:rPr lang="en-US" sz="2200" b="1" u="sng" dirty="0" err="1"/>
              <a:t>memenuhi</a:t>
            </a:r>
            <a:r>
              <a:rPr lang="en-US" sz="2200" u="sng" dirty="0"/>
              <a:t> </a:t>
            </a:r>
            <a:r>
              <a:rPr lang="en-US" sz="2200" u="sng" dirty="0" err="1"/>
              <a:t>persyaratan</a:t>
            </a:r>
            <a:r>
              <a:rPr lang="en-US" sz="2200" u="sng" dirty="0"/>
              <a:t> </a:t>
            </a:r>
            <a:r>
              <a:rPr lang="en-US" sz="2200" u="sng" dirty="0" err="1"/>
              <a:t>khusus</a:t>
            </a:r>
            <a:r>
              <a:rPr lang="en-US" sz="2200" u="sng" dirty="0"/>
              <a:t> </a:t>
            </a:r>
            <a:r>
              <a:rPr lang="en-US" sz="2200" u="sng" dirty="0" err="1"/>
              <a:t>pelanggan</a:t>
            </a:r>
            <a:r>
              <a:rPr lang="en-US" sz="2200" u="sng" dirty="0"/>
              <a:t> </a:t>
            </a:r>
            <a:r>
              <a:rPr lang="en-US" sz="2200" u="sng" dirty="0" err="1"/>
              <a:t>sebagai</a:t>
            </a:r>
            <a:r>
              <a:rPr lang="en-US" sz="2200" u="sng" dirty="0"/>
              <a:t> </a:t>
            </a:r>
            <a:r>
              <a:rPr lang="en-US" sz="2200" u="sng" dirty="0" err="1"/>
              <a:t>kualifikasi</a:t>
            </a:r>
            <a:r>
              <a:rPr lang="en-US" sz="2200" u="sng" dirty="0"/>
              <a:t> auditor </a:t>
            </a:r>
            <a:r>
              <a:rPr lang="en-US" sz="2200" u="sng" dirty="0" err="1"/>
              <a:t>dan</a:t>
            </a:r>
            <a:r>
              <a:rPr lang="en-US" sz="2200" u="sng" dirty="0"/>
              <a:t> </a:t>
            </a:r>
            <a:r>
              <a:rPr lang="en-US" sz="2200" u="sng" dirty="0" err="1"/>
              <a:t>menunjukkan</a:t>
            </a:r>
            <a:r>
              <a:rPr lang="en-US" sz="2200" u="sng" dirty="0"/>
              <a:t> </a:t>
            </a:r>
            <a:r>
              <a:rPr lang="en-US" sz="2200" u="sng" dirty="0" err="1"/>
              <a:t>kompetensi</a:t>
            </a:r>
            <a:r>
              <a:rPr lang="en-US" sz="2200" u="sng" dirty="0"/>
              <a:t> inti minimum yang </a:t>
            </a:r>
            <a:r>
              <a:rPr lang="en-US" sz="2200" u="sng" dirty="0" err="1"/>
              <a:t>ada</a:t>
            </a:r>
            <a:r>
              <a:rPr lang="en-US" sz="2200" u="sng" dirty="0"/>
              <a:t>, </a:t>
            </a:r>
            <a:r>
              <a:rPr lang="en-US" sz="2200" u="sng" dirty="0" err="1"/>
              <a:t>termasuk</a:t>
            </a:r>
            <a:r>
              <a:rPr lang="en-US" sz="2200" u="sng" dirty="0"/>
              <a:t> </a:t>
            </a:r>
            <a:r>
              <a:rPr lang="en-US" sz="2200" u="sng" dirty="0" err="1"/>
              <a:t>pemahaman</a:t>
            </a:r>
            <a:r>
              <a:rPr lang="en-US" sz="2200" u="sng" dirty="0"/>
              <a:t> </a:t>
            </a:r>
            <a:r>
              <a:rPr lang="en-US" sz="2200" u="sng" dirty="0" err="1"/>
              <a:t>tentang</a:t>
            </a:r>
            <a:r>
              <a:rPr lang="en-US" sz="2200" u="sng" dirty="0"/>
              <a:t> :</a:t>
            </a:r>
          </a:p>
          <a:p>
            <a:endParaRPr lang="en-US" sz="2200" u="sng" dirty="0"/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/>
              <a:t>pendekatan</a:t>
            </a:r>
            <a:r>
              <a:rPr lang="en-US" sz="2100" u="sng" dirty="0"/>
              <a:t> proses </a:t>
            </a:r>
            <a:r>
              <a:rPr lang="en-US" sz="2100" u="sng" dirty="0" err="1"/>
              <a:t>terkait</a:t>
            </a:r>
            <a:r>
              <a:rPr lang="en-US" sz="2100" u="sng" dirty="0"/>
              <a:t> </a:t>
            </a:r>
            <a:r>
              <a:rPr lang="en-US" sz="2100" u="sng" dirty="0" err="1"/>
              <a:t>otomotif</a:t>
            </a:r>
            <a:r>
              <a:rPr lang="en-US" sz="2100" u="sng" dirty="0"/>
              <a:t> </a:t>
            </a:r>
            <a:r>
              <a:rPr lang="en-US" sz="2100" u="sng" dirty="0" err="1"/>
              <a:t>untuk</a:t>
            </a:r>
            <a:r>
              <a:rPr lang="en-US" sz="2100" u="sng" dirty="0"/>
              <a:t> </a:t>
            </a:r>
            <a:r>
              <a:rPr lang="en-US" sz="2100" u="sng" dirty="0" err="1"/>
              <a:t>melakukan</a:t>
            </a:r>
            <a:r>
              <a:rPr lang="en-US" sz="2100" u="sng" dirty="0"/>
              <a:t> audit, </a:t>
            </a:r>
            <a:r>
              <a:rPr lang="en-US" sz="2100" u="sng" dirty="0" err="1"/>
              <a:t>termasuk</a:t>
            </a:r>
            <a:r>
              <a:rPr lang="en-US" sz="2100" u="sng" dirty="0"/>
              <a:t> </a:t>
            </a:r>
            <a:r>
              <a:rPr lang="en-US" sz="2100" u="sng" dirty="0" err="1"/>
              <a:t>pemikiran</a:t>
            </a:r>
            <a:r>
              <a:rPr lang="en-US" sz="2100" u="sng" dirty="0"/>
              <a:t> </a:t>
            </a:r>
            <a:r>
              <a:rPr lang="en-US" sz="2100" u="sng" dirty="0" err="1"/>
              <a:t>berbasis</a:t>
            </a:r>
            <a:r>
              <a:rPr lang="en-US" sz="2100" u="sng" dirty="0"/>
              <a:t> </a:t>
            </a:r>
            <a:r>
              <a:rPr lang="en-US" sz="2100" u="sng" dirty="0" err="1"/>
              <a:t>risiko</a:t>
            </a:r>
            <a:r>
              <a:rPr lang="en-US" sz="2100" u="sng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/>
              <a:t>persyaratan</a:t>
            </a:r>
            <a:r>
              <a:rPr lang="en-US" sz="2100" u="sng" dirty="0"/>
              <a:t> </a:t>
            </a:r>
            <a:r>
              <a:rPr lang="en-US" sz="2100" u="sng" dirty="0" err="1"/>
              <a:t>pelanggan</a:t>
            </a:r>
            <a:r>
              <a:rPr lang="en-US" sz="2100" u="sng" dirty="0"/>
              <a:t> </a:t>
            </a:r>
            <a:r>
              <a:rPr lang="en-US" sz="2100" u="sng" dirty="0" err="1"/>
              <a:t>dan</a:t>
            </a:r>
            <a:r>
              <a:rPr lang="en-US" sz="2100" u="sng" dirty="0"/>
              <a:t> </a:t>
            </a:r>
            <a:r>
              <a:rPr lang="en-US" sz="2100" u="sng" dirty="0" err="1"/>
              <a:t>organisasi</a:t>
            </a:r>
            <a:r>
              <a:rPr lang="en-US" sz="2100" u="sng" dirty="0"/>
              <a:t> yang </a:t>
            </a:r>
            <a:r>
              <a:rPr lang="en-US" sz="2100" u="sng" dirty="0" err="1"/>
              <a:t>berlaku</a:t>
            </a:r>
            <a:r>
              <a:rPr lang="en-US" sz="2100" u="sng" dirty="0"/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/>
              <a:t>persyaratan</a:t>
            </a:r>
            <a:r>
              <a:rPr lang="en-US" sz="2100" u="sng" dirty="0"/>
              <a:t> ISO 9001 </a:t>
            </a:r>
            <a:r>
              <a:rPr lang="en-US" sz="2100" u="sng" dirty="0" err="1"/>
              <a:t>dan</a:t>
            </a:r>
            <a:r>
              <a:rPr lang="en-US" sz="2100" u="sng" dirty="0"/>
              <a:t> IATF 16949 yang </a:t>
            </a:r>
            <a:r>
              <a:rPr lang="en-US" sz="2100" u="sng" dirty="0" err="1"/>
              <a:t>berkaitan</a:t>
            </a:r>
            <a:r>
              <a:rPr lang="en-US" sz="2100" u="sng" dirty="0"/>
              <a:t> </a:t>
            </a:r>
            <a:r>
              <a:rPr lang="en-US" sz="2100" u="sng" dirty="0" err="1"/>
              <a:t>dengan</a:t>
            </a:r>
            <a:r>
              <a:rPr lang="en-US" sz="2100" u="sng" dirty="0"/>
              <a:t> </a:t>
            </a:r>
            <a:r>
              <a:rPr lang="en-US" sz="2100" u="sng" dirty="0" err="1"/>
              <a:t>ruang</a:t>
            </a:r>
            <a:r>
              <a:rPr lang="en-US" sz="2100" u="sng" dirty="0"/>
              <a:t> </a:t>
            </a:r>
            <a:r>
              <a:rPr lang="en-US" sz="2100" u="sng" dirty="0" err="1"/>
              <a:t>lingkup</a:t>
            </a:r>
            <a:r>
              <a:rPr lang="en-US" sz="2100" u="sng" dirty="0"/>
              <a:t> audit;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/>
              <a:t>proses </a:t>
            </a:r>
            <a:r>
              <a:rPr lang="en-US" sz="2100" u="sng" dirty="0" err="1"/>
              <a:t>manufaktur</a:t>
            </a:r>
            <a:r>
              <a:rPr lang="en-US" sz="2100" u="sng" dirty="0"/>
              <a:t> yang </a:t>
            </a:r>
            <a:r>
              <a:rPr lang="en-US" sz="2100" u="sng" dirty="0" err="1"/>
              <a:t>berlaku</a:t>
            </a:r>
            <a:r>
              <a:rPr lang="en-US" sz="2100" u="sng" dirty="0"/>
              <a:t> </a:t>
            </a:r>
            <a:r>
              <a:rPr lang="en-US" sz="2100" u="sng" dirty="0" err="1"/>
              <a:t>untuk</a:t>
            </a:r>
            <a:r>
              <a:rPr lang="en-US" sz="2100" u="sng" dirty="0"/>
              <a:t> </a:t>
            </a:r>
            <a:r>
              <a:rPr lang="en-US" sz="2100" u="sng" dirty="0" err="1"/>
              <a:t>diaudit</a:t>
            </a:r>
            <a:r>
              <a:rPr lang="en-US" sz="2100" u="sng" dirty="0"/>
              <a:t>, </a:t>
            </a:r>
            <a:r>
              <a:rPr lang="en-US" sz="2100" u="sng" dirty="0" err="1"/>
              <a:t>termasuk</a:t>
            </a:r>
            <a:r>
              <a:rPr lang="en-US" sz="2100" u="sng" dirty="0"/>
              <a:t> PFMEA </a:t>
            </a:r>
            <a:r>
              <a:rPr lang="en-US" sz="2100" u="sng" dirty="0" err="1"/>
              <a:t>dan</a:t>
            </a:r>
            <a:r>
              <a:rPr lang="en-US" sz="2100" u="sng" dirty="0"/>
              <a:t> control plan;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/>
              <a:t>persyaratan</a:t>
            </a:r>
            <a:r>
              <a:rPr lang="en-US" sz="2100" u="sng" dirty="0"/>
              <a:t> core tools yang </a:t>
            </a:r>
            <a:r>
              <a:rPr lang="en-US" sz="2100" u="sng" dirty="0" err="1"/>
              <a:t>berlaku</a:t>
            </a:r>
            <a:r>
              <a:rPr lang="en-US" sz="2100" u="sng" dirty="0"/>
              <a:t> </a:t>
            </a:r>
            <a:r>
              <a:rPr lang="en-US" sz="2100" u="sng" dirty="0" err="1"/>
              <a:t>terkait</a:t>
            </a:r>
            <a:r>
              <a:rPr lang="en-US" sz="2100" u="sng" dirty="0"/>
              <a:t> </a:t>
            </a:r>
            <a:r>
              <a:rPr lang="en-US" sz="2100" u="sng" dirty="0" err="1"/>
              <a:t>dengan</a:t>
            </a:r>
            <a:r>
              <a:rPr lang="en-US" sz="2100" u="sng" dirty="0"/>
              <a:t> </a:t>
            </a:r>
            <a:r>
              <a:rPr lang="en-US" sz="2100" u="sng" dirty="0" err="1"/>
              <a:t>ruang</a:t>
            </a:r>
            <a:r>
              <a:rPr lang="en-US" sz="2100" u="sng" dirty="0"/>
              <a:t> </a:t>
            </a:r>
            <a:r>
              <a:rPr lang="en-US" sz="2100" u="sng" dirty="0" err="1"/>
              <a:t>lingkup</a:t>
            </a:r>
            <a:r>
              <a:rPr lang="en-US" sz="2100" u="sng" dirty="0"/>
              <a:t> audit;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100" u="sng" dirty="0" err="1"/>
              <a:t>bagaimana</a:t>
            </a:r>
            <a:r>
              <a:rPr lang="en-US" sz="2100" u="sng" dirty="0"/>
              <a:t> </a:t>
            </a:r>
            <a:r>
              <a:rPr lang="en-US" sz="2100" u="sng" dirty="0" err="1"/>
              <a:t>merencanakan</a:t>
            </a:r>
            <a:r>
              <a:rPr lang="en-US" sz="2100" u="sng" dirty="0"/>
              <a:t>, </a:t>
            </a:r>
            <a:r>
              <a:rPr lang="en-US" sz="2100" u="sng" dirty="0" err="1"/>
              <a:t>melakukan</a:t>
            </a:r>
            <a:r>
              <a:rPr lang="en-US" sz="2100" u="sng" dirty="0"/>
              <a:t>, </a:t>
            </a:r>
            <a:r>
              <a:rPr lang="en-US" sz="2100" u="sng" dirty="0" err="1"/>
              <a:t>menyiapkan</a:t>
            </a:r>
            <a:r>
              <a:rPr lang="en-US" sz="2100" u="sng" dirty="0"/>
              <a:t> </a:t>
            </a:r>
            <a:r>
              <a:rPr lang="en-US" sz="2100" u="sng" dirty="0" err="1"/>
              <a:t>laporan</a:t>
            </a:r>
            <a:r>
              <a:rPr lang="en-US" sz="2100" u="sng" dirty="0"/>
              <a:t> audit, </a:t>
            </a:r>
            <a:r>
              <a:rPr lang="en-US" sz="2100" u="sng" dirty="0" err="1"/>
              <a:t>dan</a:t>
            </a:r>
            <a:r>
              <a:rPr lang="en-US" sz="2100" u="sng" dirty="0"/>
              <a:t> </a:t>
            </a:r>
            <a:r>
              <a:rPr lang="en-US" sz="2100" u="sng" dirty="0" err="1"/>
              <a:t>menutup</a:t>
            </a:r>
            <a:r>
              <a:rPr lang="en-US" sz="2100" u="sng" dirty="0"/>
              <a:t> </a:t>
            </a:r>
            <a:r>
              <a:rPr lang="en-US" sz="2100" u="sng" dirty="0" err="1"/>
              <a:t>temuan</a:t>
            </a:r>
            <a:r>
              <a:rPr lang="en-US" sz="2100" u="sng" dirty="0"/>
              <a:t> audit. </a:t>
            </a:r>
            <a:endParaRPr lang="en-US" sz="2100" u="sng" dirty="0"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207690" y="99536"/>
            <a:ext cx="763524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/>
              <a:t>IATF 7.2.4 </a:t>
            </a:r>
            <a:r>
              <a:rPr lang="en-US" sz="2800" b="1" dirty="0" err="1"/>
              <a:t>Kompetensi</a:t>
            </a:r>
            <a:r>
              <a:rPr lang="en-US" sz="2800" b="1" dirty="0"/>
              <a:t> Auditor </a:t>
            </a:r>
            <a:r>
              <a:rPr lang="en-US" sz="2800" b="1" dirty="0" err="1"/>
              <a:t>Pihak</a:t>
            </a:r>
            <a:r>
              <a:rPr lang="en-US" sz="2800" b="1" dirty="0"/>
              <a:t> </a:t>
            </a:r>
            <a:r>
              <a:rPr lang="en-US" sz="2800" b="1" dirty="0" err="1"/>
              <a:t>Kedua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06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209" y="990600"/>
            <a:ext cx="304800" cy="3770515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51493-7B0A-4BB0-85B3-BC629418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0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30147" y="2254467"/>
            <a:ext cx="73780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harus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memastikan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bahwa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orang-orang yang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melakukan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pekerjaan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di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bawah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kendali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organisasi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peduli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: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Kebijakan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Lingkungan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sasaran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lingkungan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yang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relevan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</a:p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Aspek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Lingkungan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Penting</a:t>
            </a:r>
            <a:endParaRPr lang="en-US" sz="2400" i="1" dirty="0">
              <a:solidFill>
                <a:prstClr val="black"/>
              </a:solidFill>
              <a:latin typeface="Arial Narrow" panose="020B0606020202030204" pitchFamily="34" charset="0"/>
              <a:ea typeface="Times New Roman" panose="02020603050405020304" pitchFamily="18" charset="0"/>
            </a:endParaRPr>
          </a:p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Potensi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Dampak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Lingkungan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kontribusi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mereka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terhadap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efektivitas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sistem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lingkungan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,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termasuk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manfaat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peningkatan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kinerja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;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implikasi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dari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tidak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sesuai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dengan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persyaratan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manajemen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mutu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dan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lingkungan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4356" y="-27868"/>
            <a:ext cx="9906000" cy="194807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431196"/>
            <a:ext cx="5501955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en-US" sz="4800" b="1" i="1" dirty="0">
                <a:solidFill>
                  <a:prstClr val="white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SMML  7.3 </a:t>
            </a:r>
            <a:r>
              <a:rPr lang="en-US" sz="4800" b="1" i="1" dirty="0" err="1">
                <a:solidFill>
                  <a:prstClr val="white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Kepedulian</a:t>
            </a:r>
            <a:endParaRPr lang="en-US" sz="4800" dirty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1844824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6644" y="44624"/>
            <a:ext cx="91440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89AFA6-1C25-42CF-8CF3-57BDFF22B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067461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60488" y="65088"/>
            <a:ext cx="1458912" cy="685800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67050" y="1238250"/>
            <a:ext cx="6838950" cy="2570163"/>
          </a:xfrm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 internal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eksternal</a:t>
            </a:r>
            <a:r>
              <a:rPr lang="en-US" sz="2000" dirty="0"/>
              <a:t> yang </a:t>
            </a:r>
            <a:r>
              <a:rPr lang="en-US" sz="2000" dirty="0" err="1"/>
              <a:t>relevan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, 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altLang="en-US" sz="2000" dirty="0"/>
              <a:t>: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i="1" dirty="0"/>
              <a:t> </a:t>
            </a:r>
            <a:r>
              <a:rPr lang="en-US" sz="1900" b="1" dirty="0" err="1"/>
              <a:t>apa</a:t>
            </a:r>
            <a:r>
              <a:rPr lang="en-US" sz="1900" b="1" dirty="0"/>
              <a:t> yang </a:t>
            </a:r>
            <a:r>
              <a:rPr lang="en-US" sz="1900" b="1" dirty="0" err="1"/>
              <a:t>akan</a:t>
            </a:r>
            <a:r>
              <a:rPr lang="en-US" sz="1900" b="1" dirty="0"/>
              <a:t> </a:t>
            </a:r>
            <a:r>
              <a:rPr lang="en-US" sz="1900" b="1" dirty="0" err="1"/>
              <a:t>dikomunikasikan</a:t>
            </a:r>
            <a:r>
              <a:rPr lang="en-US" sz="1900" b="1" dirty="0"/>
              <a:t> 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/>
              <a:t> </a:t>
            </a:r>
            <a:r>
              <a:rPr lang="en-US" sz="1900" b="1" dirty="0" err="1"/>
              <a:t>kapan</a:t>
            </a:r>
            <a:r>
              <a:rPr lang="en-US" sz="1900" b="1" dirty="0"/>
              <a:t> </a:t>
            </a:r>
            <a:r>
              <a:rPr lang="en-US" sz="1900" b="1" dirty="0" err="1"/>
              <a:t>akan</a:t>
            </a:r>
            <a:r>
              <a:rPr lang="en-US" sz="1900" b="1" dirty="0"/>
              <a:t> </a:t>
            </a:r>
            <a:r>
              <a:rPr lang="en-US" sz="1900" b="1" dirty="0" err="1"/>
              <a:t>berkomunikasi</a:t>
            </a:r>
            <a:r>
              <a:rPr lang="en-US" sz="1900" b="1" dirty="0"/>
              <a:t> (when);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/>
              <a:t> </a:t>
            </a:r>
            <a:r>
              <a:rPr lang="en-US" sz="1900" b="1" dirty="0" err="1"/>
              <a:t>dengan</a:t>
            </a:r>
            <a:r>
              <a:rPr lang="en-US" sz="1900" b="1" dirty="0"/>
              <a:t> </a:t>
            </a:r>
            <a:r>
              <a:rPr lang="en-US" sz="1900" b="1" dirty="0" err="1"/>
              <a:t>siapa</a:t>
            </a:r>
            <a:r>
              <a:rPr lang="en-US" sz="1900" b="1" dirty="0"/>
              <a:t> </a:t>
            </a:r>
            <a:r>
              <a:rPr lang="en-US" sz="1900" b="1" dirty="0" err="1"/>
              <a:t>berkomunikasi</a:t>
            </a:r>
            <a:r>
              <a:rPr lang="en-US" sz="1900" b="1" dirty="0"/>
              <a:t> (with) 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/>
              <a:t> </a:t>
            </a:r>
            <a:r>
              <a:rPr lang="en-US" sz="1900" b="1" dirty="0" err="1"/>
              <a:t>bagaimana</a:t>
            </a:r>
            <a:r>
              <a:rPr lang="en-US" sz="1900" b="1" dirty="0"/>
              <a:t> </a:t>
            </a:r>
            <a:r>
              <a:rPr lang="en-US" sz="1900" b="1" dirty="0" err="1"/>
              <a:t>cara</a:t>
            </a:r>
            <a:r>
              <a:rPr lang="en-US" sz="1900" b="1" dirty="0"/>
              <a:t> </a:t>
            </a:r>
            <a:r>
              <a:rPr lang="en-US" sz="1900" b="1" dirty="0" err="1"/>
              <a:t>berkomunikasi</a:t>
            </a:r>
            <a:r>
              <a:rPr lang="en-US" sz="1900" b="1" dirty="0"/>
              <a:t> (how);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sz="1900" b="1" dirty="0"/>
              <a:t> </a:t>
            </a:r>
            <a:r>
              <a:rPr lang="en-US" sz="1900" b="1" dirty="0" err="1"/>
              <a:t>siapa</a:t>
            </a:r>
            <a:r>
              <a:rPr lang="en-US" sz="1900" b="1" dirty="0"/>
              <a:t> yang </a:t>
            </a:r>
            <a:r>
              <a:rPr lang="en-US" sz="1900" b="1" dirty="0" err="1"/>
              <a:t>berkomunikasi</a:t>
            </a:r>
            <a:r>
              <a:rPr lang="en-US" sz="1900" b="1" dirty="0"/>
              <a:t> (who). </a:t>
            </a:r>
          </a:p>
          <a:p>
            <a:pPr marL="0" indent="0">
              <a:buFontTx/>
              <a:buNone/>
              <a:defRPr/>
            </a:pPr>
            <a:endParaRPr lang="en-US" altLang="en-US" sz="1100" dirty="0"/>
          </a:p>
        </p:txBody>
      </p:sp>
      <p:sp>
        <p:nvSpPr>
          <p:cNvPr id="23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73359" y="183812"/>
            <a:ext cx="4143375" cy="928688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+mn-lt"/>
              </a:rPr>
              <a:t>7.4 </a:t>
            </a:r>
            <a:r>
              <a:rPr lang="en-US" altLang="en-US" sz="4000" b="1" dirty="0" err="1">
                <a:latin typeface="+mn-lt"/>
              </a:rPr>
              <a:t>Komunikasi</a:t>
            </a:r>
            <a:endParaRPr lang="en-US" altLang="en-US" sz="4000" b="1" dirty="0"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813050" y="44450"/>
            <a:ext cx="25400" cy="597693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hlinkClick r:id="" action="ppaction://noaction"/>
          </p:cNvPr>
          <p:cNvSpPr/>
          <p:nvPr/>
        </p:nvSpPr>
        <p:spPr>
          <a:xfrm>
            <a:off x="304800" y="663575"/>
            <a:ext cx="1438275" cy="860425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ISO 14001 &amp; IATF</a:t>
            </a:r>
          </a:p>
        </p:txBody>
      </p:sp>
      <p:sp>
        <p:nvSpPr>
          <p:cNvPr id="9" name="Moon 8"/>
          <p:cNvSpPr/>
          <p:nvPr/>
        </p:nvSpPr>
        <p:spPr>
          <a:xfrm flipH="1">
            <a:off x="1381125" y="823642"/>
            <a:ext cx="415925" cy="503237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Moon 9"/>
          <p:cNvSpPr/>
          <p:nvPr/>
        </p:nvSpPr>
        <p:spPr>
          <a:xfrm flipH="1">
            <a:off x="1638300" y="906081"/>
            <a:ext cx="273050" cy="369888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562" name="Picture 6" descr="http://patrickalain.com/wp-content/uploads/2011/09/professiona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3"/>
          <a:stretch>
            <a:fillRect/>
          </a:stretch>
        </p:blipFill>
        <p:spPr bwMode="auto">
          <a:xfrm>
            <a:off x="-220663" y="3808413"/>
            <a:ext cx="4741863" cy="305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Rectangle 3"/>
          <p:cNvSpPr txBox="1">
            <a:spLocks noChangeArrowheads="1"/>
          </p:cNvSpPr>
          <p:nvPr/>
        </p:nvSpPr>
        <p:spPr bwMode="auto">
          <a:xfrm>
            <a:off x="3923665" y="3934163"/>
            <a:ext cx="5544616" cy="260826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03250" indent="-23177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dirty="0" err="1"/>
              <a:t>Metode</a:t>
            </a:r>
            <a:r>
              <a:rPr lang="en-US" altLang="en-US" sz="1500" dirty="0"/>
              <a:t> </a:t>
            </a:r>
            <a:r>
              <a:rPr lang="en-US" altLang="en-US" sz="1500" dirty="0" err="1"/>
              <a:t>komunikasi</a:t>
            </a:r>
            <a:r>
              <a:rPr lang="en-US" altLang="en-US" sz="1500" dirty="0"/>
              <a:t> </a:t>
            </a:r>
            <a:r>
              <a:rPr lang="en-US" altLang="en-US" sz="1500" dirty="0" err="1"/>
              <a:t>bisa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dalam</a:t>
            </a:r>
            <a:r>
              <a:rPr lang="en-US" altLang="en-US" sz="1500" dirty="0"/>
              <a:t> </a:t>
            </a:r>
            <a:r>
              <a:rPr lang="en-US" altLang="en-US" sz="1500" dirty="0" err="1"/>
              <a:t>bentuk</a:t>
            </a:r>
            <a:r>
              <a:rPr lang="en-US" altLang="en-US" sz="1500" dirty="0"/>
              <a:t> </a:t>
            </a:r>
            <a:r>
              <a:rPr lang="en-US" altLang="en-US" sz="1500" dirty="0" err="1"/>
              <a:t>tertulis</a:t>
            </a:r>
            <a:r>
              <a:rPr lang="en-US" altLang="en-US" sz="1500" dirty="0"/>
              <a:t> </a:t>
            </a:r>
            <a:r>
              <a:rPr lang="en-US" altLang="en-US" sz="1500" dirty="0" err="1"/>
              <a:t>atau</a:t>
            </a:r>
            <a:r>
              <a:rPr lang="en-US" altLang="en-US" sz="1500" dirty="0"/>
              <a:t> verbal, </a:t>
            </a:r>
            <a:r>
              <a:rPr lang="en-US" altLang="en-US" sz="1500" dirty="0" err="1"/>
              <a:t>pertemuan</a:t>
            </a:r>
            <a:r>
              <a:rPr lang="en-US" altLang="en-US" sz="1500" dirty="0"/>
              <a:t> (meeting), conference call </a:t>
            </a:r>
            <a:r>
              <a:rPr lang="en-US" altLang="en-US" sz="1500" dirty="0" err="1"/>
              <a:t>dll</a:t>
            </a:r>
            <a:r>
              <a:rPr lang="en-US" altLang="en-US" sz="1500" dirty="0"/>
              <a:t>. </a:t>
            </a:r>
            <a:endParaRPr lang="en-US" altLang="en-US" sz="1500" i="1" u="sng" dirty="0"/>
          </a:p>
          <a:p>
            <a:pPr lvl="1"/>
            <a:r>
              <a:rPr lang="en-US" altLang="en-US" sz="1500" dirty="0"/>
              <a:t>Notice board</a:t>
            </a:r>
          </a:p>
          <a:p>
            <a:pPr lvl="1"/>
            <a:r>
              <a:rPr lang="en-US" altLang="en-US" sz="1500" dirty="0"/>
              <a:t>Internal </a:t>
            </a:r>
            <a:r>
              <a:rPr lang="id-ID" altLang="en-US" sz="1500" dirty="0"/>
              <a:t>m</a:t>
            </a:r>
            <a:r>
              <a:rPr lang="en-US" altLang="en-US" sz="1500" dirty="0" err="1"/>
              <a:t>agazine</a:t>
            </a:r>
            <a:endParaRPr lang="en-US" altLang="en-US" sz="1500" dirty="0"/>
          </a:p>
          <a:p>
            <a:pPr lvl="1"/>
            <a:r>
              <a:rPr lang="en-US" altLang="en-US" sz="1500" dirty="0"/>
              <a:t>Meeting di </a:t>
            </a:r>
            <a:r>
              <a:rPr lang="en-US" altLang="en-US" sz="1500" dirty="0" err="1"/>
              <a:t>dalam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departemen</a:t>
            </a:r>
            <a:r>
              <a:rPr lang="en-US" altLang="en-US" sz="1500" dirty="0"/>
              <a:t> (meeting </a:t>
            </a:r>
            <a:r>
              <a:rPr lang="en-US" altLang="en-US" sz="1500" dirty="0" err="1"/>
              <a:t>harian</a:t>
            </a:r>
            <a:r>
              <a:rPr lang="en-US" altLang="en-US" sz="1500" dirty="0"/>
              <a:t> </a:t>
            </a:r>
            <a:r>
              <a:rPr lang="en-US" altLang="en-US" sz="1500" dirty="0" err="1"/>
              <a:t>produksi</a:t>
            </a:r>
            <a:r>
              <a:rPr lang="en-US" altLang="en-US" sz="1500" dirty="0"/>
              <a:t>, meeting </a:t>
            </a:r>
            <a:r>
              <a:rPr lang="en-US" altLang="en-US" sz="1500" dirty="0" err="1"/>
              <a:t>koordinasi</a:t>
            </a:r>
            <a:r>
              <a:rPr lang="en-US" altLang="en-US" sz="1500" dirty="0"/>
              <a:t> </a:t>
            </a:r>
            <a:r>
              <a:rPr lang="en-US" altLang="en-US" sz="1500" dirty="0" err="1"/>
              <a:t>antar</a:t>
            </a:r>
            <a:r>
              <a:rPr lang="en-US" altLang="en-US" sz="1500" dirty="0"/>
              <a:t> shift, meeting sales, </a:t>
            </a:r>
            <a:r>
              <a:rPr lang="en-US" altLang="en-US" sz="1500" dirty="0" err="1"/>
              <a:t>dll</a:t>
            </a:r>
            <a:r>
              <a:rPr lang="en-US" altLang="en-US" sz="1500" dirty="0"/>
              <a:t>)</a:t>
            </a:r>
          </a:p>
          <a:p>
            <a:pPr lvl="1"/>
            <a:r>
              <a:rPr lang="en-US" altLang="en-US" sz="1500" dirty="0"/>
              <a:t>Meeting </a:t>
            </a:r>
            <a:r>
              <a:rPr lang="en-US" altLang="en-US" sz="1500" dirty="0" err="1"/>
              <a:t>antar</a:t>
            </a:r>
            <a:r>
              <a:rPr lang="en-US" altLang="en-US" sz="1500" dirty="0"/>
              <a:t> </a:t>
            </a:r>
            <a:r>
              <a:rPr lang="en-US" altLang="en-US" sz="1500" dirty="0" err="1"/>
              <a:t>departemen</a:t>
            </a:r>
            <a:r>
              <a:rPr lang="en-US" altLang="en-US" sz="1500" dirty="0"/>
              <a:t> (meeting </a:t>
            </a:r>
            <a:r>
              <a:rPr lang="en-US" altLang="en-US" sz="1500" dirty="0" err="1"/>
              <a:t>pembahasan</a:t>
            </a:r>
            <a:r>
              <a:rPr lang="en-US" altLang="en-US" sz="1500" dirty="0"/>
              <a:t> </a:t>
            </a:r>
            <a:r>
              <a:rPr lang="en-US" altLang="en-US" sz="1500" dirty="0" err="1"/>
              <a:t>rencana</a:t>
            </a:r>
            <a:r>
              <a:rPr lang="en-US" altLang="en-US" sz="1500" dirty="0"/>
              <a:t> </a:t>
            </a:r>
            <a:r>
              <a:rPr lang="en-US" altLang="en-US" sz="1500" dirty="0" err="1"/>
              <a:t>produksi</a:t>
            </a:r>
            <a:r>
              <a:rPr lang="en-US" altLang="en-US" sz="1500" dirty="0"/>
              <a:t>, meeting </a:t>
            </a:r>
            <a:r>
              <a:rPr lang="en-US" altLang="en-US" sz="1500" dirty="0" err="1"/>
              <a:t>pembahasan</a:t>
            </a:r>
            <a:r>
              <a:rPr lang="en-US" altLang="en-US" sz="1500" dirty="0"/>
              <a:t> customer claim)</a:t>
            </a:r>
          </a:p>
          <a:p>
            <a:pPr lvl="1"/>
            <a:r>
              <a:rPr lang="en-US" altLang="en-US" sz="1500" dirty="0" err="1"/>
              <a:t>dll</a:t>
            </a:r>
            <a:endParaRPr lang="en-US" altLang="en-US" sz="1500" dirty="0"/>
          </a:p>
          <a:p>
            <a:pPr>
              <a:buFontTx/>
              <a:buNone/>
            </a:pPr>
            <a:endParaRPr lang="en-US" altLang="en-US" sz="1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CD06F-0BEF-418E-948D-A1F892FD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157808031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798641" y="494904"/>
            <a:ext cx="3489080" cy="1055077"/>
          </a:xfrm>
        </p:spPr>
        <p:txBody>
          <a:bodyPr>
            <a:normAutofit fontScale="90000"/>
          </a:bodyPr>
          <a:lstStyle/>
          <a:p>
            <a:pPr algn="l"/>
            <a:r>
              <a:rPr lang="id-ID" sz="3200" dirty="0"/>
              <a:t>Where</a:t>
            </a:r>
            <a:br>
              <a:rPr lang="en-US" sz="2000" dirty="0"/>
            </a:br>
            <a:r>
              <a:rPr lang="id-ID" sz="5400" b="1" dirty="0">
                <a:solidFill>
                  <a:srgbClr val="FF0000"/>
                </a:solidFill>
              </a:rPr>
              <a:t>ARE you </a:t>
            </a:r>
            <a:r>
              <a:rPr lang="id-ID" sz="5400" dirty="0"/>
              <a:t>?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68223" y="1987978"/>
            <a:ext cx="4086957" cy="2110154"/>
          </a:xfrm>
        </p:spPr>
        <p:txBody>
          <a:bodyPr/>
          <a:lstStyle/>
          <a:p>
            <a:r>
              <a:rPr lang="id-ID" dirty="0"/>
              <a:t>Perusahaan Anda s</a:t>
            </a:r>
            <a:r>
              <a:rPr lang="en-US" dirty="0" err="1"/>
              <a:t>udah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di </a:t>
            </a:r>
            <a:r>
              <a:rPr lang="en-US" b="1" dirty="0">
                <a:solidFill>
                  <a:srgbClr val="002060"/>
                </a:solidFill>
              </a:rPr>
              <a:t>Era </a:t>
            </a:r>
            <a:r>
              <a:rPr lang="en-US" b="1" dirty="0" err="1">
                <a:solidFill>
                  <a:srgbClr val="002060"/>
                </a:solidFill>
              </a:rPr>
              <a:t>Mana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/>
              <a:t>??</a:t>
            </a:r>
          </a:p>
        </p:txBody>
      </p:sp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798641" y="3827590"/>
            <a:ext cx="1620715" cy="546945"/>
          </a:xfrm>
          <a:prstGeom prst="rect">
            <a:avLst/>
          </a:prstGeom>
          <a:noFill/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id-ID" sz="1477"/>
              <a:t>ERA  1</a:t>
            </a:r>
          </a:p>
          <a:p>
            <a:r>
              <a:rPr lang="id-ID" sz="1477"/>
              <a:t>Focus produksi</a:t>
            </a:r>
          </a:p>
        </p:txBody>
      </p:sp>
      <p:sp>
        <p:nvSpPr>
          <p:cNvPr id="55301" name="TextBox 7"/>
          <p:cNvSpPr txBox="1">
            <a:spLocks noChangeArrowheads="1"/>
          </p:cNvSpPr>
          <p:nvPr/>
        </p:nvSpPr>
        <p:spPr bwMode="auto">
          <a:xfrm>
            <a:off x="2579077" y="3824659"/>
            <a:ext cx="2111620" cy="546945"/>
          </a:xfrm>
          <a:prstGeom prst="rect">
            <a:avLst/>
          </a:prstGeom>
          <a:noFill/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id-ID" sz="1477"/>
              <a:t>ERA  2</a:t>
            </a:r>
          </a:p>
          <a:p>
            <a:pPr algn="ctr"/>
            <a:r>
              <a:rPr lang="id-ID" sz="1477"/>
              <a:t>Pengecekan Produk</a:t>
            </a:r>
          </a:p>
        </p:txBody>
      </p:sp>
      <p:sp>
        <p:nvSpPr>
          <p:cNvPr id="55302" name="TextBox 8"/>
          <p:cNvSpPr txBox="1">
            <a:spLocks noChangeArrowheads="1"/>
          </p:cNvSpPr>
          <p:nvPr/>
        </p:nvSpPr>
        <p:spPr bwMode="auto">
          <a:xfrm>
            <a:off x="4821120" y="3827590"/>
            <a:ext cx="2176097" cy="546945"/>
          </a:xfrm>
          <a:prstGeom prst="rect">
            <a:avLst/>
          </a:prstGeom>
          <a:noFill/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id-ID" sz="1477"/>
              <a:t>ERA  3</a:t>
            </a:r>
          </a:p>
          <a:p>
            <a:pPr algn="ctr"/>
            <a:r>
              <a:rPr lang="en-US" sz="1477"/>
              <a:t>Tindakan perbaikan </a:t>
            </a:r>
            <a:endParaRPr lang="id-ID" sz="1477"/>
          </a:p>
        </p:txBody>
      </p:sp>
      <p:sp>
        <p:nvSpPr>
          <p:cNvPr id="55303" name="TextBox 9"/>
          <p:cNvSpPr txBox="1">
            <a:spLocks noChangeArrowheads="1"/>
          </p:cNvSpPr>
          <p:nvPr/>
        </p:nvSpPr>
        <p:spPr bwMode="auto">
          <a:xfrm>
            <a:off x="7129097" y="3824659"/>
            <a:ext cx="2176096" cy="546945"/>
          </a:xfrm>
          <a:prstGeom prst="rect">
            <a:avLst/>
          </a:prstGeom>
          <a:noFill/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id-ID" sz="1477"/>
              <a:t>ERA  4</a:t>
            </a:r>
          </a:p>
          <a:p>
            <a:pPr algn="ctr"/>
            <a:r>
              <a:rPr lang="en-US" sz="1477"/>
              <a:t>Tindakan pencegahan </a:t>
            </a:r>
            <a:endParaRPr lang="id-ID" sz="1477"/>
          </a:p>
        </p:txBody>
      </p:sp>
      <p:cxnSp>
        <p:nvCxnSpPr>
          <p:cNvPr id="16" name="Straight Arrow Connector 15"/>
          <p:cNvCxnSpPr>
            <a:endCxn id="55300" idx="2"/>
          </p:cNvCxnSpPr>
          <p:nvPr/>
        </p:nvCxnSpPr>
        <p:spPr>
          <a:xfrm flipV="1">
            <a:off x="1589948" y="4374535"/>
            <a:ext cx="19051" cy="9008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5301" idx="2"/>
          </p:cNvCxnSpPr>
          <p:nvPr/>
        </p:nvCxnSpPr>
        <p:spPr>
          <a:xfrm flipH="1">
            <a:off x="3634155" y="4371604"/>
            <a:ext cx="732" cy="903785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55302" idx="2"/>
          </p:cNvCxnSpPr>
          <p:nvPr/>
        </p:nvCxnSpPr>
        <p:spPr>
          <a:xfrm flipH="1" flipV="1">
            <a:off x="5909169" y="4374530"/>
            <a:ext cx="15753" cy="8979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55303" idx="2"/>
          </p:cNvCxnSpPr>
          <p:nvPr/>
        </p:nvCxnSpPr>
        <p:spPr>
          <a:xfrm flipV="1">
            <a:off x="8217145" y="4371604"/>
            <a:ext cx="0" cy="9037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6"/>
          <p:cNvSpPr/>
          <p:nvPr/>
        </p:nvSpPr>
        <p:spPr>
          <a:xfrm>
            <a:off x="880697" y="5027740"/>
            <a:ext cx="8502162" cy="1055077"/>
          </a:xfrm>
          <a:prstGeom prst="rightArrow">
            <a:avLst>
              <a:gd name="adj1" fmla="val 50000"/>
              <a:gd name="adj2" fmla="val 57164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662"/>
          </a:p>
        </p:txBody>
      </p:sp>
      <p:sp>
        <p:nvSpPr>
          <p:cNvPr id="12" name="TextBox 11"/>
          <p:cNvSpPr txBox="1"/>
          <p:nvPr/>
        </p:nvSpPr>
        <p:spPr>
          <a:xfrm>
            <a:off x="4060768" y="5360817"/>
            <a:ext cx="1784463" cy="348109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id-ID" sz="1662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EVOLUSI MUTU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BEF4F-276D-4448-BEA6-5232D50AF74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68602" y="1775022"/>
            <a:ext cx="3080792" cy="4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1798" y="264985"/>
            <a:ext cx="3608629" cy="2299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230848-34D6-43C9-8811-2F255971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59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 txBox="1">
            <a:spLocks noChangeArrowheads="1"/>
          </p:cNvSpPr>
          <p:nvPr/>
        </p:nvSpPr>
        <p:spPr bwMode="auto">
          <a:xfrm>
            <a:off x="1639888" y="44450"/>
            <a:ext cx="7561584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solidFill>
                  <a:srgbClr val="002060"/>
                </a:solidFill>
                <a:latin typeface="+mn-lt"/>
              </a:rPr>
              <a:t>Contoh</a:t>
            </a: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+mn-lt"/>
              </a:rPr>
              <a:t>Sistem</a:t>
            </a:r>
            <a:r>
              <a:rPr lang="en-US" altLang="en-US" sz="40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en-US" sz="4000" b="1" dirty="0" err="1">
                <a:solidFill>
                  <a:srgbClr val="002060"/>
                </a:solidFill>
                <a:latin typeface="+mn-lt"/>
              </a:rPr>
              <a:t>Komunikasi</a:t>
            </a:r>
            <a:endParaRPr lang="en-US" altLang="en-US" sz="40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384800" y="773113"/>
            <a:ext cx="2268538" cy="339725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Waktu Komunikasi</a:t>
            </a:r>
          </a:p>
        </p:txBody>
      </p:sp>
      <p:sp>
        <p:nvSpPr>
          <p:cNvPr id="7" name="Up Arrow 6"/>
          <p:cNvSpPr/>
          <p:nvPr/>
        </p:nvSpPr>
        <p:spPr>
          <a:xfrm>
            <a:off x="3390900" y="5264150"/>
            <a:ext cx="304800" cy="711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2232025" y="6057900"/>
            <a:ext cx="2622550" cy="33813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Apa yang dikomunikasikan</a:t>
            </a:r>
          </a:p>
        </p:txBody>
      </p:sp>
      <p:sp>
        <p:nvSpPr>
          <p:cNvPr id="10" name="Up Arrow 9"/>
          <p:cNvSpPr/>
          <p:nvPr/>
        </p:nvSpPr>
        <p:spPr>
          <a:xfrm flipV="1">
            <a:off x="6753225" y="1165225"/>
            <a:ext cx="298450" cy="3016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8" name="Rectangle 13"/>
          <p:cNvSpPr>
            <a:spLocks noChangeArrowheads="1"/>
          </p:cNvSpPr>
          <p:nvPr/>
        </p:nvSpPr>
        <p:spPr bwMode="auto">
          <a:xfrm>
            <a:off x="6013450" y="5635625"/>
            <a:ext cx="3771900" cy="339725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28600" indent="-228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Siapa dan dengan siapa berkomunikasi</a:t>
            </a:r>
          </a:p>
        </p:txBody>
      </p:sp>
      <p:sp>
        <p:nvSpPr>
          <p:cNvPr id="15" name="Up Arrow 14"/>
          <p:cNvSpPr/>
          <p:nvPr/>
        </p:nvSpPr>
        <p:spPr>
          <a:xfrm>
            <a:off x="8121650" y="5240338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7527925" y="5241925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1" name="Rectangle 2"/>
          <p:cNvSpPr txBox="1">
            <a:spLocks noChangeArrowheads="1"/>
          </p:cNvSpPr>
          <p:nvPr/>
        </p:nvSpPr>
        <p:spPr bwMode="auto">
          <a:xfrm>
            <a:off x="0" y="751693"/>
            <a:ext cx="53292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Tabel</a:t>
            </a:r>
            <a:r>
              <a:rPr lang="en-US" alt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</a:t>
            </a:r>
            <a:r>
              <a:rPr lang="en-US" altLang="en-US" sz="2400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Komunikasi</a:t>
            </a:r>
            <a:r>
              <a:rPr lang="en-US" alt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 Internal &amp; </a:t>
            </a:r>
            <a:r>
              <a:rPr lang="en-US" altLang="en-US" sz="2400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Eksternal</a:t>
            </a:r>
            <a:endParaRPr lang="en-US" altLang="en-US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 flipV="1">
            <a:off x="5980113" y="1165225"/>
            <a:ext cx="298450" cy="3016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4881563" y="5248275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5" name="TextBox 7"/>
          <p:cNvSpPr txBox="1">
            <a:spLocks noChangeArrowheads="1"/>
          </p:cNvSpPr>
          <p:nvPr/>
        </p:nvSpPr>
        <p:spPr bwMode="auto">
          <a:xfrm>
            <a:off x="4160838" y="5640388"/>
            <a:ext cx="1744662" cy="33813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Cara Komunikasi</a:t>
            </a:r>
          </a:p>
        </p:txBody>
      </p:sp>
      <p:sp>
        <p:nvSpPr>
          <p:cNvPr id="21" name="Up Arrow 20"/>
          <p:cNvSpPr/>
          <p:nvPr/>
        </p:nvSpPr>
        <p:spPr>
          <a:xfrm>
            <a:off x="1671637" y="5245100"/>
            <a:ext cx="3048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7" name="TextBox 7"/>
          <p:cNvSpPr txBox="1">
            <a:spLocks noChangeArrowheads="1"/>
          </p:cNvSpPr>
          <p:nvPr/>
        </p:nvSpPr>
        <p:spPr bwMode="auto">
          <a:xfrm>
            <a:off x="815975" y="5637213"/>
            <a:ext cx="2016125" cy="33813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 err="1"/>
              <a:t>Lingkup</a:t>
            </a:r>
            <a:r>
              <a:rPr lang="en-US" altLang="en-US" sz="1600" dirty="0"/>
              <a:t> </a:t>
            </a:r>
            <a:r>
              <a:rPr lang="en-US" altLang="en-US" sz="1600" dirty="0" err="1"/>
              <a:t>Komunikasi</a:t>
            </a:r>
            <a:endParaRPr lang="en-US" alt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FA7B9A7-F19D-46AB-B743-23E688579F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6350" y="1309687"/>
            <a:ext cx="9934575" cy="4313775"/>
            <a:chOff x="-4" y="825"/>
            <a:chExt cx="6258" cy="269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FEFE0118-944E-40DD-8398-94CCCF7FC3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4" y="946"/>
              <a:ext cx="6244" cy="2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C3BEA-4A9D-4E98-AAD8-5EDD53295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3110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6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C79FA59-8481-40CC-AD05-34090819C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2530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5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A56F03F-EC7C-417A-B805-65F2DA85D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9" y="915"/>
              <a:ext cx="670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Jadwal 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07AD3321-ECAE-4EB7-BA10-7C78B7C56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263"/>
              <a:ext cx="19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Senin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61B09B45-FEE5-45E7-B806-319F80F4F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" y="1357"/>
              <a:ext cx="43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08.30-10.00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DF3BE2B7-92E1-4ECB-A3E7-2ED84C050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" y="1818"/>
              <a:ext cx="45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Sesuai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Kesepakatan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90DE7820-936A-4FD1-B4F3-9A976A263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" y="2449"/>
              <a:ext cx="3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Sesuai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Kebutuhan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FC4F92C9-27FF-4F74-9E3B-64C692B85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" y="2921"/>
              <a:ext cx="47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Sesuai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kesepakatan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2ABA051C-86AF-48BA-8CD8-F67E25045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3135"/>
              <a:ext cx="6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dengan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customer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7E6A220A-81F4-4A86-85C7-E2D231EAE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3249"/>
              <a:ext cx="73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TerkecualiHari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senin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667361D4-04D1-43C3-BACE-B49D963E3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889"/>
              <a:ext cx="68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Media </a:t>
              </a:r>
              <a:r>
                <a:rPr kumimoji="0" lang="en-US" altLang="en-US" sz="11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2938F9C6-A70D-4CFC-982E-7EFF287FE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1310"/>
              <a:ext cx="30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596B3A44-3922-48DE-A6CD-E27760453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3063"/>
              <a:ext cx="7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 Project Baru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7202B946-A494-4AA7-A3EC-F6C89769F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3157"/>
              <a:ext cx="63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dengan Customer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C6879DCC-B82D-4073-A56D-B1EAB98BB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" y="3110"/>
              <a:ext cx="33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Eksternal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AFD094EB-0A7B-49D2-9BE6-FC325A0B5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342"/>
              <a:ext cx="8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 dengan jasa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A7647C26-A4BE-47BE-BB9E-48BBE19BB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436"/>
              <a:ext cx="84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eksternal (Sewa Mobil,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id="{62EFC747-B254-43EC-A41E-D476CBF32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530"/>
              <a:ext cx="7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maintenance terkait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279C7067-DDA3-4D90-A00E-244F084BC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625"/>
              <a:ext cx="6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infrastruktur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: AC,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Gedung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,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F1E4C152-57B2-4A07-962F-C9536F972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" y="2735"/>
              <a:ext cx="5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Komputer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,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dsj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)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64CA5EBE-FE98-4EC5-935F-151FCFE2A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" y="2530"/>
              <a:ext cx="33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Eksternal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7712D36F-4973-4AA9-B270-72A7BFC1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2459"/>
              <a:ext cx="13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Membahas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sesuai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dengan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kebutuhan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40580AA6-41F7-4DB2-9E87-D1CF1212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2569"/>
              <a:ext cx="8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pendukung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perusahaan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.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CB5CC661-F3BE-411B-B905-9B381826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2436"/>
              <a:ext cx="24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Setiap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1A22098C-1992-4B61-B6F8-4D570D45F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" y="2530"/>
              <a:ext cx="72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Membutuhkan Jasa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0">
              <a:extLst>
                <a:ext uri="{FF2B5EF4-FFF2-40B4-BE49-F238E27FC236}">
                  <a16:creationId xmlns:a16="http://schemas.microsoft.com/office/drawing/2014/main" id="{AFFDE40F-DC54-4DEC-BF95-A63E2D2F3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" y="2625"/>
              <a:ext cx="33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Eksternal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A05C2A80-9EA2-4F6B-A7D8-7EF63D98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7" y="2386"/>
              <a:ext cx="31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HRGA &amp;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2">
              <a:extLst>
                <a:ext uri="{FF2B5EF4-FFF2-40B4-BE49-F238E27FC236}">
                  <a16:creationId xmlns:a16="http://schemas.microsoft.com/office/drawing/2014/main" id="{F2E143BE-ECE7-4790-8B2A-A8129CFAC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" y="2473"/>
              <a:ext cx="3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Purchasing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73315BBC-DF59-439D-A367-9A7F3F173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9" y="2966"/>
              <a:ext cx="62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Form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Identifikasi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4">
              <a:extLst>
                <a:ext uri="{FF2B5EF4-FFF2-40B4-BE49-F238E27FC236}">
                  <a16:creationId xmlns:a16="http://schemas.microsoft.com/office/drawing/2014/main" id="{3DD9A41C-77B3-41CC-BB7E-FE2E010B3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" y="3076"/>
              <a:ext cx="4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Persyaratan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4D8113FB-D04D-470C-B568-DB4C8062B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" y="2483"/>
              <a:ext cx="5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Email,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Telepon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Surat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C0B9BD36-562C-4A3A-85A5-A71A3D6D0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2683"/>
              <a:ext cx="6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Sosmed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Chat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9965FE99-EC2E-4661-A945-A59FEE45E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" y="3063"/>
              <a:ext cx="58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Meeting, Email,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id="{0E0BC809-97A0-4B22-AA05-C8498919A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" y="3157"/>
              <a:ext cx="6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Telepon dan Surat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39">
              <a:extLst>
                <a:ext uri="{FF2B5EF4-FFF2-40B4-BE49-F238E27FC236}">
                  <a16:creationId xmlns:a16="http://schemas.microsoft.com/office/drawing/2014/main" id="{649253C3-DD69-4ED6-B718-9405C47FC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475"/>
              <a:ext cx="3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Pihak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Penyedia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0">
              <a:extLst>
                <a:ext uri="{FF2B5EF4-FFF2-40B4-BE49-F238E27FC236}">
                  <a16:creationId xmlns:a16="http://schemas.microsoft.com/office/drawing/2014/main" id="{29DC148F-4251-4C70-82AB-9BA31218D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2436"/>
              <a:ext cx="61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Surat Perjanjian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7B94603E-2963-4B93-9188-57E9F2CB9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2530"/>
              <a:ext cx="51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Official Email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7DC2815E-9A56-4ECD-B278-D5F06CE28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2625"/>
              <a:ext cx="15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PO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3">
              <a:extLst>
                <a:ext uri="{FF2B5EF4-FFF2-40B4-BE49-F238E27FC236}">
                  <a16:creationId xmlns:a16="http://schemas.microsoft.com/office/drawing/2014/main" id="{2D5A916A-36E5-4AB0-8D37-A05BB3ACF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3017"/>
              <a:ext cx="140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Membahas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terkait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kebutuhan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project/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4">
              <a:extLst>
                <a:ext uri="{FF2B5EF4-FFF2-40B4-BE49-F238E27FC236}">
                  <a16:creationId xmlns:a16="http://schemas.microsoft.com/office/drawing/2014/main" id="{51587CCD-66B9-4315-B09C-AA356C112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3095"/>
              <a:ext cx="94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persyaratan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customer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dan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kontrak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dengan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D99486C5-0A58-439B-83C2-B4EBFE950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" y="3204"/>
              <a:ext cx="34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46">
              <a:extLst>
                <a:ext uri="{FF2B5EF4-FFF2-40B4-BE49-F238E27FC236}">
                  <a16:creationId xmlns:a16="http://schemas.microsoft.com/office/drawing/2014/main" id="{CAA3BDC7-5673-487A-859B-A64FBB7FA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2935"/>
              <a:ext cx="39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Setiap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menerima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47">
              <a:extLst>
                <a:ext uri="{FF2B5EF4-FFF2-40B4-BE49-F238E27FC236}">
                  <a16:creationId xmlns:a16="http://schemas.microsoft.com/office/drawing/2014/main" id="{6D7A6A38-0732-4883-B511-6506DB82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" y="3175"/>
              <a:ext cx="3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order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baru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48">
              <a:extLst>
                <a:ext uri="{FF2B5EF4-FFF2-40B4-BE49-F238E27FC236}">
                  <a16:creationId xmlns:a16="http://schemas.microsoft.com/office/drawing/2014/main" id="{F7175C96-C595-42B5-BB56-5466AF182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" y="3110"/>
              <a:ext cx="1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Sales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45111520-7B99-4260-8279-E5EB5F3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3063"/>
              <a:ext cx="3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Sales dan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0">
              <a:extLst>
                <a:ext uri="{FF2B5EF4-FFF2-40B4-BE49-F238E27FC236}">
                  <a16:creationId xmlns:a16="http://schemas.microsoft.com/office/drawing/2014/main" id="{FA9E9BA1-5C4E-4D69-8D2C-C62FA4AC7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3157"/>
              <a:ext cx="35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88516F3B-E19A-4AA1-B9E0-4532E8B82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1899"/>
              <a:ext cx="30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2">
              <a:extLst>
                <a:ext uri="{FF2B5EF4-FFF2-40B4-BE49-F238E27FC236}">
                  <a16:creationId xmlns:a16="http://schemas.microsoft.com/office/drawing/2014/main" id="{7B1ADC9F-FF1C-4513-BD80-8A5FA1AFB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" y="905"/>
              <a:ext cx="11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PIC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3">
              <a:extLst>
                <a:ext uri="{FF2B5EF4-FFF2-40B4-BE49-F238E27FC236}">
                  <a16:creationId xmlns:a16="http://schemas.microsoft.com/office/drawing/2014/main" id="{06482E31-B4A0-4600-BDD5-5B75555C1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" y="858"/>
              <a:ext cx="29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Peserta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4">
              <a:extLst>
                <a:ext uri="{FF2B5EF4-FFF2-40B4-BE49-F238E27FC236}">
                  <a16:creationId xmlns:a16="http://schemas.microsoft.com/office/drawing/2014/main" id="{322CE6A9-B51D-443D-ACED-306AF2322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952"/>
              <a:ext cx="4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55">
              <a:extLst>
                <a:ext uri="{FF2B5EF4-FFF2-40B4-BE49-F238E27FC236}">
                  <a16:creationId xmlns:a16="http://schemas.microsoft.com/office/drawing/2014/main" id="{B7E6BD3A-12CD-4548-9879-A37FD28E2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1899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3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0" name="Rectangle 56">
              <a:extLst>
                <a:ext uri="{FF2B5EF4-FFF2-40B4-BE49-F238E27FC236}">
                  <a16:creationId xmlns:a16="http://schemas.microsoft.com/office/drawing/2014/main" id="{0790BCBB-FC3B-4838-A814-8E74461B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1899"/>
              <a:ext cx="57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 Claim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1" name="Rectangle 57">
              <a:extLst>
                <a:ext uri="{FF2B5EF4-FFF2-40B4-BE49-F238E27FC236}">
                  <a16:creationId xmlns:a16="http://schemas.microsoft.com/office/drawing/2014/main" id="{3AB82291-99CD-4398-8B00-88467D864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" y="1310"/>
              <a:ext cx="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2" name="Rectangle 58">
              <a:extLst>
                <a:ext uri="{FF2B5EF4-FFF2-40B4-BE49-F238E27FC236}">
                  <a16:creationId xmlns:a16="http://schemas.microsoft.com/office/drawing/2014/main" id="{AFB6AC41-DBDC-4A38-9B81-552A54A97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1216"/>
              <a:ext cx="61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Koordinasi antar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5" name="Rectangle 59">
              <a:extLst>
                <a:ext uri="{FF2B5EF4-FFF2-40B4-BE49-F238E27FC236}">
                  <a16:creationId xmlns:a16="http://schemas.microsoft.com/office/drawing/2014/main" id="{1F6CDF35-A4E4-41E3-906E-7D930B716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1310"/>
              <a:ext cx="80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Departemen (General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7" name="Rectangle 60">
              <a:extLst>
                <a:ext uri="{FF2B5EF4-FFF2-40B4-BE49-F238E27FC236}">
                  <a16:creationId xmlns:a16="http://schemas.microsoft.com/office/drawing/2014/main" id="{56B5F8D8-B715-42B1-A9B0-042F9F66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1404"/>
              <a:ext cx="3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Meeting)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09" name="Rectangle 61">
              <a:extLst>
                <a:ext uri="{FF2B5EF4-FFF2-40B4-BE49-F238E27FC236}">
                  <a16:creationId xmlns:a16="http://schemas.microsoft.com/office/drawing/2014/main" id="{461A4F9D-F6C7-4784-BC90-BF36E5FB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" y="189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Internal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0" name="Rectangle 62">
              <a:extLst>
                <a:ext uri="{FF2B5EF4-FFF2-40B4-BE49-F238E27FC236}">
                  <a16:creationId xmlns:a16="http://schemas.microsoft.com/office/drawing/2014/main" id="{E8EEF1EB-89EC-49BA-B411-824E172FF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" y="1659"/>
              <a:ext cx="8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Membahas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penyelesaian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 Claim yang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3" name="Rectangle 63">
              <a:extLst>
                <a:ext uri="{FF2B5EF4-FFF2-40B4-BE49-F238E27FC236}">
                  <a16:creationId xmlns:a16="http://schemas.microsoft.com/office/drawing/2014/main" id="{DE4FC4A0-E346-4B61-B20F-A1B29073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1842"/>
              <a:ext cx="83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sudah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jatuh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tempo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tapi</a:t>
              </a:r>
              <a:endParaRPr lang="en-US" altLang="en-US" sz="11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belum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terselesaikan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4" name="Rectangle 64">
              <a:extLst>
                <a:ext uri="{FF2B5EF4-FFF2-40B4-BE49-F238E27FC236}">
                  <a16:creationId xmlns:a16="http://schemas.microsoft.com/office/drawing/2014/main" id="{72266B68-7847-4C84-A530-B976424C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664"/>
              <a:ext cx="59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Meeting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khusus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6" name="Rectangle 65">
              <a:extLst>
                <a:ext uri="{FF2B5EF4-FFF2-40B4-BE49-F238E27FC236}">
                  <a16:creationId xmlns:a16="http://schemas.microsoft.com/office/drawing/2014/main" id="{203E7022-012F-4375-A3AB-BBA9F9F6C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2" y="1774"/>
              <a:ext cx="60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ketika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ada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klaim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8" name="Rectangle 66">
              <a:extLst>
                <a:ext uri="{FF2B5EF4-FFF2-40B4-BE49-F238E27FC236}">
                  <a16:creationId xmlns:a16="http://schemas.microsoft.com/office/drawing/2014/main" id="{FDCBD8B2-F87D-4710-A895-C432EAA7A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1876"/>
              <a:ext cx="55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customer yang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19" name="Rectangle 67">
              <a:extLst>
                <a:ext uri="{FF2B5EF4-FFF2-40B4-BE49-F238E27FC236}">
                  <a16:creationId xmlns:a16="http://schemas.microsoft.com/office/drawing/2014/main" id="{2817A33D-97BB-48A0-9160-FC7C2966D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1946"/>
              <a:ext cx="6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sudah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jatuh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tempo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0" name="Rectangle 68">
              <a:extLst>
                <a:ext uri="{FF2B5EF4-FFF2-40B4-BE49-F238E27FC236}">
                  <a16:creationId xmlns:a16="http://schemas.microsoft.com/office/drawing/2014/main" id="{D9ED6655-63A9-43D1-B4FF-D63C2A99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2039"/>
              <a:ext cx="32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&amp;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belum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1" name="Rectangle 69">
              <a:extLst>
                <a:ext uri="{FF2B5EF4-FFF2-40B4-BE49-F238E27FC236}">
                  <a16:creationId xmlns:a16="http://schemas.microsoft.com/office/drawing/2014/main" id="{4C7F6B77-EAEE-4806-AC99-1FE8C67CA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" y="2135"/>
              <a:ext cx="47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terselesaikan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2" name="Rectangle 70">
              <a:extLst>
                <a:ext uri="{FF2B5EF4-FFF2-40B4-BE49-F238E27FC236}">
                  <a16:creationId xmlns:a16="http://schemas.microsoft.com/office/drawing/2014/main" id="{7621C3AA-BAB8-49B2-B641-74316E4DE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" y="1899"/>
              <a:ext cx="1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Sales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3" name="Rectangle 71">
              <a:extLst>
                <a:ext uri="{FF2B5EF4-FFF2-40B4-BE49-F238E27FC236}">
                  <a16:creationId xmlns:a16="http://schemas.microsoft.com/office/drawing/2014/main" id="{C69EB512-9796-471D-80DF-F54D901B1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99"/>
              <a:ext cx="30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All Dept.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Head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4" name="Rectangle 72">
              <a:extLst>
                <a:ext uri="{FF2B5EF4-FFF2-40B4-BE49-F238E27FC236}">
                  <a16:creationId xmlns:a16="http://schemas.microsoft.com/office/drawing/2014/main" id="{473D639B-D88F-4EEE-BCD0-0F533E873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1899"/>
              <a:ext cx="14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CAR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5" name="Rectangle 73">
              <a:extLst>
                <a:ext uri="{FF2B5EF4-FFF2-40B4-BE49-F238E27FC236}">
                  <a16:creationId xmlns:a16="http://schemas.microsoft.com/office/drawing/2014/main" id="{A2CE0E06-0C3B-4790-AA3D-72928E9E8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1263"/>
              <a:ext cx="45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Action Plan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6" name="Rectangle 74">
              <a:extLst>
                <a:ext uri="{FF2B5EF4-FFF2-40B4-BE49-F238E27FC236}">
                  <a16:creationId xmlns:a16="http://schemas.microsoft.com/office/drawing/2014/main" id="{F5D5DD1E-9AAB-484E-84A0-9A6BC3742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" y="1357"/>
              <a:ext cx="2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 MOM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7" name="Rectangle 75">
              <a:extLst>
                <a:ext uri="{FF2B5EF4-FFF2-40B4-BE49-F238E27FC236}">
                  <a16:creationId xmlns:a16="http://schemas.microsoft.com/office/drawing/2014/main" id="{4D85808E-0028-44B3-9362-E689DAC2A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2" y="905"/>
              <a:ext cx="61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Output/ Catatan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8" name="Rectangle 76">
              <a:extLst>
                <a:ext uri="{FF2B5EF4-FFF2-40B4-BE49-F238E27FC236}">
                  <a16:creationId xmlns:a16="http://schemas.microsoft.com/office/drawing/2014/main" id="{B4C2D328-9757-4776-8828-9A1AD55A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1" y="905"/>
              <a:ext cx="27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Agenda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29" name="Rectangle 77">
              <a:extLst>
                <a:ext uri="{FF2B5EF4-FFF2-40B4-BE49-F238E27FC236}">
                  <a16:creationId xmlns:a16="http://schemas.microsoft.com/office/drawing/2014/main" id="{000492AF-EF79-4A5D-B25C-8459C34B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858"/>
              <a:ext cx="37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Frekuensi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0" name="Rectangle 78">
              <a:extLst>
                <a:ext uri="{FF2B5EF4-FFF2-40B4-BE49-F238E27FC236}">
                  <a16:creationId xmlns:a16="http://schemas.microsoft.com/office/drawing/2014/main" id="{56BD2C13-BE23-4807-965D-AFCA25040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952"/>
              <a:ext cx="4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1" name="Rectangle 79">
              <a:extLst>
                <a:ext uri="{FF2B5EF4-FFF2-40B4-BE49-F238E27FC236}">
                  <a16:creationId xmlns:a16="http://schemas.microsoft.com/office/drawing/2014/main" id="{FDA98AFB-5534-40F6-B355-1968A06EE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1080"/>
              <a:ext cx="120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Membahas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pelaksanaan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program</a:t>
              </a:r>
            </a:p>
            <a:p>
              <a:pPr marL="228600" marR="0" lvl="0" indent="-2286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kerja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2" name="Rectangle 80">
              <a:extLst>
                <a:ext uri="{FF2B5EF4-FFF2-40B4-BE49-F238E27FC236}">
                  <a16:creationId xmlns:a16="http://schemas.microsoft.com/office/drawing/2014/main" id="{F631499B-61A9-4847-B34C-AA367FA78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1182"/>
              <a:ext cx="44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departemen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3" name="Rectangle 81">
              <a:extLst>
                <a:ext uri="{FF2B5EF4-FFF2-40B4-BE49-F238E27FC236}">
                  <a16:creationId xmlns:a16="http://schemas.microsoft.com/office/drawing/2014/main" id="{A8FEE198-8333-403B-B743-1D6538E9B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1309"/>
              <a:ext cx="123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2.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Permasalahan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di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departemen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+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action plan 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4" name="Rectangle 82">
              <a:extLst>
                <a:ext uri="{FF2B5EF4-FFF2-40B4-BE49-F238E27FC236}">
                  <a16:creationId xmlns:a16="http://schemas.microsoft.com/office/drawing/2014/main" id="{7F6C9429-662B-4AFD-955A-9B65C5A0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" y="1403"/>
              <a:ext cx="60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penyelesaiannya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5" name="Rectangle 83">
              <a:extLst>
                <a:ext uri="{FF2B5EF4-FFF2-40B4-BE49-F238E27FC236}">
                  <a16:creationId xmlns:a16="http://schemas.microsoft.com/office/drawing/2014/main" id="{55B506DE-5A3E-450B-BE9F-E914D69E6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1309"/>
              <a:ext cx="5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minggu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kumimoji="0" lang="en-US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sekali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6" name="Rectangle 84">
              <a:extLst>
                <a:ext uri="{FF2B5EF4-FFF2-40B4-BE49-F238E27FC236}">
                  <a16:creationId xmlns:a16="http://schemas.microsoft.com/office/drawing/2014/main" id="{AA2724F1-0B59-4D5F-9043-C60FCD1B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" y="1310"/>
              <a:ext cx="1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MR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7" name="Rectangle 85">
              <a:extLst>
                <a:ext uri="{FF2B5EF4-FFF2-40B4-BE49-F238E27FC236}">
                  <a16:creationId xmlns:a16="http://schemas.microsoft.com/office/drawing/2014/main" id="{3613E924-46E0-47D7-AFD7-A7DEE2B5E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310"/>
              <a:ext cx="30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All Dept.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Head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8" name="Rectangle 86">
              <a:extLst>
                <a:ext uri="{FF2B5EF4-FFF2-40B4-BE49-F238E27FC236}">
                  <a16:creationId xmlns:a16="http://schemas.microsoft.com/office/drawing/2014/main" id="{F0A3F0AB-C2E6-4105-BBA2-D1FFDB140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" y="1310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Internal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39" name="Rectangle 87">
              <a:extLst>
                <a:ext uri="{FF2B5EF4-FFF2-40B4-BE49-F238E27FC236}">
                  <a16:creationId xmlns:a16="http://schemas.microsoft.com/office/drawing/2014/main" id="{45593EDC-1D0B-4028-AB56-8178ABAFD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" y="858"/>
              <a:ext cx="19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Jenis 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40" name="Rectangle 88">
              <a:extLst>
                <a:ext uri="{FF2B5EF4-FFF2-40B4-BE49-F238E27FC236}">
                  <a16:creationId xmlns:a16="http://schemas.microsoft.com/office/drawing/2014/main" id="{13D148C1-0607-4F93-AD75-12370760D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" y="952"/>
              <a:ext cx="42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41" name="Rectangle 89">
              <a:extLst>
                <a:ext uri="{FF2B5EF4-FFF2-40B4-BE49-F238E27FC236}">
                  <a16:creationId xmlns:a16="http://schemas.microsoft.com/office/drawing/2014/main" id="{DBA56EA0-352A-4095-B897-057A15F11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" y="905"/>
              <a:ext cx="10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42" name="Rectangle 90">
              <a:extLst>
                <a:ext uri="{FF2B5EF4-FFF2-40B4-BE49-F238E27FC236}">
                  <a16:creationId xmlns:a16="http://schemas.microsoft.com/office/drawing/2014/main" id="{3D9B9009-6A2B-4EF9-B9BD-CE121A8F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" y="905"/>
              <a:ext cx="62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Jenis Komunikasi</a:t>
              </a:r>
              <a:endPara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43" name="Line 91">
              <a:extLst>
                <a:ext uri="{FF2B5EF4-FFF2-40B4-BE49-F238E27FC236}">
                  <a16:creationId xmlns:a16="http://schemas.microsoft.com/office/drawing/2014/main" id="{BEB0E496-1E00-4111-8F68-9B12A75B9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4" name="Rectangle 92">
              <a:extLst>
                <a:ext uri="{FF2B5EF4-FFF2-40B4-BE49-F238E27FC236}">
                  <a16:creationId xmlns:a16="http://schemas.microsoft.com/office/drawing/2014/main" id="{F067D15D-358F-4A27-8C59-45DB537AC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5" name="Line 93">
              <a:extLst>
                <a:ext uri="{FF2B5EF4-FFF2-40B4-BE49-F238E27FC236}">
                  <a16:creationId xmlns:a16="http://schemas.microsoft.com/office/drawing/2014/main" id="{390B1A7B-9A7C-458D-8D01-CBB3795EB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7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6" name="Rectangle 94">
              <a:extLst>
                <a:ext uri="{FF2B5EF4-FFF2-40B4-BE49-F238E27FC236}">
                  <a16:creationId xmlns:a16="http://schemas.microsoft.com/office/drawing/2014/main" id="{53CB1F60-3745-4A83-9BC8-C74462F17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7" name="Line 95">
              <a:extLst>
                <a:ext uri="{FF2B5EF4-FFF2-40B4-BE49-F238E27FC236}">
                  <a16:creationId xmlns:a16="http://schemas.microsoft.com/office/drawing/2014/main" id="{BF7B54B5-3356-4FCD-90DD-C96790541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8" name="Rectangle 96">
              <a:extLst>
                <a:ext uri="{FF2B5EF4-FFF2-40B4-BE49-F238E27FC236}">
                  <a16:creationId xmlns:a16="http://schemas.microsoft.com/office/drawing/2014/main" id="{80E02CE3-06B5-4A91-AE5B-ECD31154A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49" name="Line 97">
              <a:extLst>
                <a:ext uri="{FF2B5EF4-FFF2-40B4-BE49-F238E27FC236}">
                  <a16:creationId xmlns:a16="http://schemas.microsoft.com/office/drawing/2014/main" id="{5D34B0BD-67E1-4CCC-84A4-DF7D46BB5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5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0" name="Rectangle 98">
              <a:extLst>
                <a:ext uri="{FF2B5EF4-FFF2-40B4-BE49-F238E27FC236}">
                  <a16:creationId xmlns:a16="http://schemas.microsoft.com/office/drawing/2014/main" id="{B06A967A-1D40-4216-8324-18B962866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1" name="Line 99">
              <a:extLst>
                <a:ext uri="{FF2B5EF4-FFF2-40B4-BE49-F238E27FC236}">
                  <a16:creationId xmlns:a16="http://schemas.microsoft.com/office/drawing/2014/main" id="{DBA38712-D930-44BF-A134-3AD67FF05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2" name="Rectangle 100">
              <a:extLst>
                <a:ext uri="{FF2B5EF4-FFF2-40B4-BE49-F238E27FC236}">
                  <a16:creationId xmlns:a16="http://schemas.microsoft.com/office/drawing/2014/main" id="{DD62D9B9-D309-469B-8FCC-6374C80DF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3" name="Line 101">
              <a:extLst>
                <a:ext uri="{FF2B5EF4-FFF2-40B4-BE49-F238E27FC236}">
                  <a16:creationId xmlns:a16="http://schemas.microsoft.com/office/drawing/2014/main" id="{497040D9-1931-4833-BA54-9ECF403C9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4" name="Rectangle 102">
              <a:extLst>
                <a:ext uri="{FF2B5EF4-FFF2-40B4-BE49-F238E27FC236}">
                  <a16:creationId xmlns:a16="http://schemas.microsoft.com/office/drawing/2014/main" id="{7FEAD91F-2DC3-401B-AEC8-138091AC5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5" name="Line 103">
              <a:extLst>
                <a:ext uri="{FF2B5EF4-FFF2-40B4-BE49-F238E27FC236}">
                  <a16:creationId xmlns:a16="http://schemas.microsoft.com/office/drawing/2014/main" id="{D7CA1FF6-D997-4AAD-BBD8-4199296CE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5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6" name="Rectangle 104">
              <a:extLst>
                <a:ext uri="{FF2B5EF4-FFF2-40B4-BE49-F238E27FC236}">
                  <a16:creationId xmlns:a16="http://schemas.microsoft.com/office/drawing/2014/main" id="{17550179-DB3C-4C47-82FE-95C138639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830"/>
              <a:ext cx="5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7" name="Line 105">
              <a:extLst>
                <a:ext uri="{FF2B5EF4-FFF2-40B4-BE49-F238E27FC236}">
                  <a16:creationId xmlns:a16="http://schemas.microsoft.com/office/drawing/2014/main" id="{AA81CA11-C4AB-405D-9667-BA353EE44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0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8" name="Rectangle 106">
              <a:extLst>
                <a:ext uri="{FF2B5EF4-FFF2-40B4-BE49-F238E27FC236}">
                  <a16:creationId xmlns:a16="http://schemas.microsoft.com/office/drawing/2014/main" id="{3D550182-B7CB-421A-B492-D078EA359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" y="830"/>
              <a:ext cx="4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59" name="Line 107">
              <a:extLst>
                <a:ext uri="{FF2B5EF4-FFF2-40B4-BE49-F238E27FC236}">
                  <a16:creationId xmlns:a16="http://schemas.microsoft.com/office/drawing/2014/main" id="{23C64ACE-FC16-46FF-9E91-F790AEBEE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6" y="830"/>
              <a:ext cx="0" cy="23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0" name="Rectangle 108">
              <a:extLst>
                <a:ext uri="{FF2B5EF4-FFF2-40B4-BE49-F238E27FC236}">
                  <a16:creationId xmlns:a16="http://schemas.microsoft.com/office/drawing/2014/main" id="{57DA15E4-8F5C-4C9F-8271-9FDF5FABF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830"/>
              <a:ext cx="4" cy="23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1" name="Line 109">
              <a:extLst>
                <a:ext uri="{FF2B5EF4-FFF2-40B4-BE49-F238E27FC236}">
                  <a16:creationId xmlns:a16="http://schemas.microsoft.com/office/drawing/2014/main" id="{0999CEDD-CCE5-4FB8-A072-C29F277F2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4" y="825"/>
              <a:ext cx="1" cy="257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2" name="Rectangle 110">
              <a:extLst>
                <a:ext uri="{FF2B5EF4-FFF2-40B4-BE49-F238E27FC236}">
                  <a16:creationId xmlns:a16="http://schemas.microsoft.com/office/drawing/2014/main" id="{4100F7D0-A1B1-4F11-BC1B-7B3878D8F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" y="825"/>
              <a:ext cx="5" cy="25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3" name="Line 111">
              <a:extLst>
                <a:ext uri="{FF2B5EF4-FFF2-40B4-BE49-F238E27FC236}">
                  <a16:creationId xmlns:a16="http://schemas.microsoft.com/office/drawing/2014/main" id="{533641F9-09B5-4D41-A8BF-3A3253079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4" name="Rectangle 112">
              <a:extLst>
                <a:ext uri="{FF2B5EF4-FFF2-40B4-BE49-F238E27FC236}">
                  <a16:creationId xmlns:a16="http://schemas.microsoft.com/office/drawing/2014/main" id="{172AFD94-2655-4011-9978-0368CCB2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5" name="Line 113">
              <a:extLst>
                <a:ext uri="{FF2B5EF4-FFF2-40B4-BE49-F238E27FC236}">
                  <a16:creationId xmlns:a16="http://schemas.microsoft.com/office/drawing/2014/main" id="{301A1B5A-0F78-4F10-ACE0-1B07CD471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7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6" name="Rectangle 114">
              <a:extLst>
                <a:ext uri="{FF2B5EF4-FFF2-40B4-BE49-F238E27FC236}">
                  <a16:creationId xmlns:a16="http://schemas.microsoft.com/office/drawing/2014/main" id="{A8DA2C98-0492-4CF2-81DE-EC00E61C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7" name="Line 115">
              <a:extLst>
                <a:ext uri="{FF2B5EF4-FFF2-40B4-BE49-F238E27FC236}">
                  <a16:creationId xmlns:a16="http://schemas.microsoft.com/office/drawing/2014/main" id="{DD604338-60E1-4646-B317-62FDC9591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8" name="Rectangle 116">
              <a:extLst>
                <a:ext uri="{FF2B5EF4-FFF2-40B4-BE49-F238E27FC236}">
                  <a16:creationId xmlns:a16="http://schemas.microsoft.com/office/drawing/2014/main" id="{7DEDFE18-AF9D-4138-8216-36F89F1ED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69" name="Line 117">
              <a:extLst>
                <a:ext uri="{FF2B5EF4-FFF2-40B4-BE49-F238E27FC236}">
                  <a16:creationId xmlns:a16="http://schemas.microsoft.com/office/drawing/2014/main" id="{5E41497D-E5BA-4D90-81C0-73E8F3895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5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0" name="Rectangle 118">
              <a:extLst>
                <a:ext uri="{FF2B5EF4-FFF2-40B4-BE49-F238E27FC236}">
                  <a16:creationId xmlns:a16="http://schemas.microsoft.com/office/drawing/2014/main" id="{9FFFB612-751F-47C4-A6F4-02B5F8A66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1" name="Line 119">
              <a:extLst>
                <a:ext uri="{FF2B5EF4-FFF2-40B4-BE49-F238E27FC236}">
                  <a16:creationId xmlns:a16="http://schemas.microsoft.com/office/drawing/2014/main" id="{0676A9CA-96D8-480F-88B6-8CAC15E595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1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2" name="Rectangle 120">
              <a:extLst>
                <a:ext uri="{FF2B5EF4-FFF2-40B4-BE49-F238E27FC236}">
                  <a16:creationId xmlns:a16="http://schemas.microsoft.com/office/drawing/2014/main" id="{2A8FAAE5-E07E-471C-86E0-7C5886FEE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3" name="Line 121">
              <a:extLst>
                <a:ext uri="{FF2B5EF4-FFF2-40B4-BE49-F238E27FC236}">
                  <a16:creationId xmlns:a16="http://schemas.microsoft.com/office/drawing/2014/main" id="{AA7259C3-DC2A-4DAE-83C5-8448EE00F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4" name="Rectangle 122">
              <a:extLst>
                <a:ext uri="{FF2B5EF4-FFF2-40B4-BE49-F238E27FC236}">
                  <a16:creationId xmlns:a16="http://schemas.microsoft.com/office/drawing/2014/main" id="{C29BDD01-1326-4D79-AEB5-D37CB18B3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1079"/>
              <a:ext cx="5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5" name="Line 123">
              <a:extLst>
                <a:ext uri="{FF2B5EF4-FFF2-40B4-BE49-F238E27FC236}">
                  <a16:creationId xmlns:a16="http://schemas.microsoft.com/office/drawing/2014/main" id="{310FE1E5-709A-4B6C-92DC-0B86CC762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5" y="1079"/>
              <a:ext cx="0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6" name="Rectangle 124">
              <a:extLst>
                <a:ext uri="{FF2B5EF4-FFF2-40B4-BE49-F238E27FC236}">
                  <a16:creationId xmlns:a16="http://schemas.microsoft.com/office/drawing/2014/main" id="{0BC88BB4-E0FD-4358-B98C-68EEC84F2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1079"/>
              <a:ext cx="5" cy="232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7" name="Line 125">
              <a:extLst>
                <a:ext uri="{FF2B5EF4-FFF2-40B4-BE49-F238E27FC236}">
                  <a16:creationId xmlns:a16="http://schemas.microsoft.com/office/drawing/2014/main" id="{93639AA2-A781-4432-B13E-9C49C43F2A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0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8" name="Rectangle 126">
              <a:extLst>
                <a:ext uri="{FF2B5EF4-FFF2-40B4-BE49-F238E27FC236}">
                  <a16:creationId xmlns:a16="http://schemas.microsoft.com/office/drawing/2014/main" id="{6A1F5EBD-E6BD-479C-95C2-497332A2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" y="1079"/>
              <a:ext cx="4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79" name="Line 127">
              <a:extLst>
                <a:ext uri="{FF2B5EF4-FFF2-40B4-BE49-F238E27FC236}">
                  <a16:creationId xmlns:a16="http://schemas.microsoft.com/office/drawing/2014/main" id="{66FC1BA3-E8C4-4669-AD48-17234808F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6" y="1079"/>
              <a:ext cx="1" cy="23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0" name="Rectangle 128">
              <a:extLst>
                <a:ext uri="{FF2B5EF4-FFF2-40B4-BE49-F238E27FC236}">
                  <a16:creationId xmlns:a16="http://schemas.microsoft.com/office/drawing/2014/main" id="{9D2953FF-07B0-4D4A-A9BB-39116E392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1079"/>
              <a:ext cx="4" cy="232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1" name="Line 129">
              <a:extLst>
                <a:ext uri="{FF2B5EF4-FFF2-40B4-BE49-F238E27FC236}">
                  <a16:creationId xmlns:a16="http://schemas.microsoft.com/office/drawing/2014/main" id="{70AB46DC-9567-4F01-A474-688B6F40B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5" y="825"/>
              <a:ext cx="1" cy="257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2" name="Rectangle 130">
              <a:extLst>
                <a:ext uri="{FF2B5EF4-FFF2-40B4-BE49-F238E27FC236}">
                  <a16:creationId xmlns:a16="http://schemas.microsoft.com/office/drawing/2014/main" id="{B060DF65-24F0-4D0A-9F59-4A6C0E35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" y="825"/>
              <a:ext cx="5" cy="25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3" name="Line 131">
              <a:extLst>
                <a:ext uri="{FF2B5EF4-FFF2-40B4-BE49-F238E27FC236}">
                  <a16:creationId xmlns:a16="http://schemas.microsoft.com/office/drawing/2014/main" id="{9715EF76-FDF8-439A-9782-F83EF42DB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825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4" name="Rectangle 132">
              <a:extLst>
                <a:ext uri="{FF2B5EF4-FFF2-40B4-BE49-F238E27FC236}">
                  <a16:creationId xmlns:a16="http://schemas.microsoft.com/office/drawing/2014/main" id="{B821D3DD-3CDF-4113-A48D-2E3C3AE42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825"/>
              <a:ext cx="623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5" name="Line 133">
              <a:extLst>
                <a:ext uri="{FF2B5EF4-FFF2-40B4-BE49-F238E27FC236}">
                  <a16:creationId xmlns:a16="http://schemas.microsoft.com/office/drawing/2014/main" id="{4CD68E0F-6EF0-43C3-9448-E9C804343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1065"/>
              <a:ext cx="623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6" name="Rectangle 134">
              <a:extLst>
                <a:ext uri="{FF2B5EF4-FFF2-40B4-BE49-F238E27FC236}">
                  <a16:creationId xmlns:a16="http://schemas.microsoft.com/office/drawing/2014/main" id="{AD5E367F-C8C3-4719-9C46-E5B82701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065"/>
              <a:ext cx="6234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7" name="Line 135">
              <a:extLst>
                <a:ext uri="{FF2B5EF4-FFF2-40B4-BE49-F238E27FC236}">
                  <a16:creationId xmlns:a16="http://schemas.microsoft.com/office/drawing/2014/main" id="{895A42F6-6280-40C2-B6A0-CCADC8A4F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1075"/>
              <a:ext cx="623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8" name="Rectangle 136">
              <a:extLst>
                <a:ext uri="{FF2B5EF4-FFF2-40B4-BE49-F238E27FC236}">
                  <a16:creationId xmlns:a16="http://schemas.microsoft.com/office/drawing/2014/main" id="{734794BF-ABE9-4123-916B-E58AE303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075"/>
              <a:ext cx="6234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89" name="Line 137">
              <a:extLst>
                <a:ext uri="{FF2B5EF4-FFF2-40B4-BE49-F238E27FC236}">
                  <a16:creationId xmlns:a16="http://schemas.microsoft.com/office/drawing/2014/main" id="{99E6121C-BDD6-4E68-B168-C14B48A4E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1635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0" name="Rectangle 138">
              <a:extLst>
                <a:ext uri="{FF2B5EF4-FFF2-40B4-BE49-F238E27FC236}">
                  <a16:creationId xmlns:a16="http://schemas.microsoft.com/office/drawing/2014/main" id="{1A2D72E6-980F-4FFB-AAA0-7A09EA9FB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635"/>
              <a:ext cx="623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1" name="Line 139">
              <a:extLst>
                <a:ext uri="{FF2B5EF4-FFF2-40B4-BE49-F238E27FC236}">
                  <a16:creationId xmlns:a16="http://schemas.microsoft.com/office/drawing/2014/main" id="{42DA72EB-BACC-4DE5-A59B-1EAD1EBD4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2243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2" name="Rectangle 140">
              <a:extLst>
                <a:ext uri="{FF2B5EF4-FFF2-40B4-BE49-F238E27FC236}">
                  <a16:creationId xmlns:a16="http://schemas.microsoft.com/office/drawing/2014/main" id="{61320A4C-19AC-429B-BD38-20F7317C0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243"/>
              <a:ext cx="623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3" name="Line 141">
              <a:extLst>
                <a:ext uri="{FF2B5EF4-FFF2-40B4-BE49-F238E27FC236}">
                  <a16:creationId xmlns:a16="http://schemas.microsoft.com/office/drawing/2014/main" id="{ADE798C9-8B03-4E4F-A23B-C1DEF67F7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2903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4" name="Rectangle 142">
              <a:extLst>
                <a:ext uri="{FF2B5EF4-FFF2-40B4-BE49-F238E27FC236}">
                  <a16:creationId xmlns:a16="http://schemas.microsoft.com/office/drawing/2014/main" id="{5F9A65F8-CCBF-442E-A898-B3C1D6DF0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2903"/>
              <a:ext cx="6239" cy="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5" name="Line 143">
              <a:extLst>
                <a:ext uri="{FF2B5EF4-FFF2-40B4-BE49-F238E27FC236}">
                  <a16:creationId xmlns:a16="http://schemas.microsoft.com/office/drawing/2014/main" id="{56DCEED0-E319-4B39-B355-087A748D6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3397"/>
              <a:ext cx="623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696" name="Rectangle 144">
              <a:extLst>
                <a:ext uri="{FF2B5EF4-FFF2-40B4-BE49-F238E27FC236}">
                  <a16:creationId xmlns:a16="http://schemas.microsoft.com/office/drawing/2014/main" id="{16729CF3-0FEF-4659-8FAA-B27602A8F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3397"/>
              <a:ext cx="6239" cy="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88E7D-B067-4E7C-BA29-33CF0E35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561189347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81000" y="6574221"/>
            <a:ext cx="9144000" cy="2837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462">
              <a:solidFill>
                <a:prstClr val="white"/>
              </a:solidFill>
            </a:endParaRPr>
          </a:p>
        </p:txBody>
      </p:sp>
      <p:sp>
        <p:nvSpPr>
          <p:cNvPr id="70659" name="Text Box 14"/>
          <p:cNvSpPr txBox="1">
            <a:spLocks noChangeArrowheads="1"/>
          </p:cNvSpPr>
          <p:nvPr/>
        </p:nvSpPr>
        <p:spPr bwMode="auto">
          <a:xfrm>
            <a:off x="3354088" y="1218107"/>
            <a:ext cx="2613173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</a:pPr>
            <a:r>
              <a:rPr lang="en-US" sz="1625" b="1" dirty="0" err="1">
                <a:solidFill>
                  <a:prstClr val="black"/>
                </a:solidFill>
                <a:latin typeface="Trebuchet MS" pitchFamily="34" charset="0"/>
              </a:rPr>
              <a:t>Informasi</a:t>
            </a:r>
            <a:r>
              <a:rPr lang="en-US" sz="1625" b="1" dirty="0">
                <a:solidFill>
                  <a:prstClr val="black"/>
                </a:solidFill>
                <a:latin typeface="Trebuchet MS" pitchFamily="34" charset="0"/>
              </a:rPr>
              <a:t> yang </a:t>
            </a:r>
            <a:r>
              <a:rPr lang="en-US" sz="1625" b="1" dirty="0" err="1">
                <a:solidFill>
                  <a:prstClr val="black"/>
                </a:solidFill>
                <a:latin typeface="Trebuchet MS" pitchFamily="34" charset="0"/>
              </a:rPr>
              <a:t>didokumentasikan</a:t>
            </a:r>
            <a:endParaRPr lang="en-US" sz="1625" b="1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0660" name="Text Box 15"/>
          <p:cNvSpPr txBox="1">
            <a:spLocks noChangeArrowheads="1"/>
          </p:cNvSpPr>
          <p:nvPr/>
        </p:nvSpPr>
        <p:spPr bwMode="auto">
          <a:xfrm>
            <a:off x="3417195" y="2684990"/>
            <a:ext cx="2352675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Membuat</a:t>
            </a:r>
            <a:r>
              <a:rPr lang="en-US" sz="1462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62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memperbarui</a:t>
            </a:r>
            <a:endParaRPr lang="en-US" sz="1462" dirty="0">
              <a:solidFill>
                <a:prstClr val="black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SMML  7.5.2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70661" name="Text Box 16"/>
          <p:cNvSpPr txBox="1">
            <a:spLocks noChangeArrowheads="1"/>
          </p:cNvSpPr>
          <p:nvPr/>
        </p:nvSpPr>
        <p:spPr bwMode="auto">
          <a:xfrm>
            <a:off x="6415316" y="2209825"/>
            <a:ext cx="2109788" cy="76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462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informasi</a:t>
            </a:r>
            <a:r>
              <a:rPr lang="en-US" sz="1462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terdokumentasi</a:t>
            </a:r>
            <a:endParaRPr lang="en-US" sz="1462" dirty="0">
              <a:solidFill>
                <a:prstClr val="black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00FF"/>
                </a:solidFill>
                <a:latin typeface="Trebuchet MS" pitchFamily="34" charset="0"/>
              </a:rPr>
              <a:t>SMML  7.5.3</a:t>
            </a:r>
            <a:r>
              <a:rPr lang="id-ID" sz="1462" dirty="0">
                <a:solidFill>
                  <a:srgbClr val="0000FF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0662" name="Text Box 17"/>
          <p:cNvSpPr txBox="1">
            <a:spLocks noChangeArrowheads="1"/>
          </p:cNvSpPr>
          <p:nvPr/>
        </p:nvSpPr>
        <p:spPr bwMode="auto">
          <a:xfrm>
            <a:off x="3376449" y="3460522"/>
            <a:ext cx="2601311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2165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Identifikasi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deskripsi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judul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tanggal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penulis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atau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nomor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referensi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) ;</a:t>
            </a:r>
          </a:p>
          <a:p>
            <a:pPr marL="232165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Format (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bahasa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versi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perangkat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lunak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grafis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)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media (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kertas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elektronik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232165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Ditinjau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disetujui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untuk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kesesuaian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kecukupan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.</a:t>
            </a:r>
          </a:p>
        </p:txBody>
      </p:sp>
      <p:sp>
        <p:nvSpPr>
          <p:cNvPr id="70663" name="Text Box 18"/>
          <p:cNvSpPr txBox="1">
            <a:spLocks noChangeArrowheads="1"/>
          </p:cNvSpPr>
          <p:nvPr/>
        </p:nvSpPr>
        <p:spPr bwMode="auto">
          <a:xfrm>
            <a:off x="6105645" y="2961638"/>
            <a:ext cx="3025748" cy="3119315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2819" indent="-212819" fontAlgn="auto">
              <a:spcBef>
                <a:spcPct val="35000"/>
              </a:spcBef>
              <a:spcAft>
                <a:spcPts val="0"/>
              </a:spcAft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Disimpan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dengan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baik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sehingga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:</a:t>
            </a:r>
          </a:p>
          <a:p>
            <a:pPr marL="441113" lvl="1" fontAlgn="auto">
              <a:spcBef>
                <a:spcPct val="3500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731320" algn="l"/>
              </a:tabLst>
            </a:pP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Tersedia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kapan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pun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diperlukan</a:t>
            </a:r>
            <a:endParaRPr lang="en-US" sz="1400" dirty="0">
              <a:solidFill>
                <a:prstClr val="black"/>
              </a:solidFill>
              <a:latin typeface="Trebuchet MS" pitchFamily="34" charset="0"/>
            </a:endParaRPr>
          </a:p>
          <a:p>
            <a:pPr marL="441113" lvl="1" fontAlgn="auto">
              <a:spcBef>
                <a:spcPct val="3500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731320" algn="l"/>
              </a:tabLst>
            </a:pP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Terlindungi</a:t>
            </a:r>
            <a:endParaRPr lang="en-US" sz="1400" dirty="0">
              <a:solidFill>
                <a:prstClr val="black"/>
              </a:solidFill>
              <a:latin typeface="Trebuchet MS" pitchFamily="34" charset="0"/>
            </a:endParaRPr>
          </a:p>
          <a:p>
            <a:pPr marL="212819" indent="-212819" fontAlgn="auto">
              <a:spcBef>
                <a:spcPct val="35000"/>
              </a:spcBef>
              <a:spcAft>
                <a:spcPts val="0"/>
              </a:spcAft>
              <a:buFontTx/>
              <a:buChar char="•"/>
              <a:tabLst>
                <a:tab pos="731320" algn="l"/>
              </a:tabLst>
            </a:pPr>
            <a:r>
              <a:rPr lang="en-US" sz="1400" dirty="0" err="1">
                <a:solidFill>
                  <a:prstClr val="black"/>
                </a:solidFill>
                <a:latin typeface="Trebuchet MS" pitchFamily="34" charset="0"/>
              </a:rPr>
              <a:t>Dikendalikan</a:t>
            </a:r>
            <a:r>
              <a:rPr lang="en-US" sz="1400" dirty="0">
                <a:solidFill>
                  <a:prstClr val="black"/>
                </a:solidFill>
                <a:latin typeface="Trebuchet MS" pitchFamily="34" charset="0"/>
              </a:rPr>
              <a:t> 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Distribusi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akses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pengambilan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penggunaan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;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Penyimpanan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pemeliharaan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keterbacaan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;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Pengendalian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perubahan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misalnya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kontrol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versi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Retensi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disposisi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endParaRPr lang="en-US" sz="14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35848" name="Line 20"/>
          <p:cNvSpPr>
            <a:spLocks noChangeShapeType="1"/>
          </p:cNvSpPr>
          <p:nvPr/>
        </p:nvSpPr>
        <p:spPr bwMode="auto">
          <a:xfrm flipH="1">
            <a:off x="4597053" y="1841137"/>
            <a:ext cx="45719" cy="854767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51" name="Line 20"/>
          <p:cNvSpPr>
            <a:spLocks noChangeShapeType="1"/>
          </p:cNvSpPr>
          <p:nvPr/>
        </p:nvSpPr>
        <p:spPr bwMode="auto">
          <a:xfrm>
            <a:off x="4642761" y="1841121"/>
            <a:ext cx="1672318" cy="481200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762493" y="225984"/>
            <a:ext cx="6035279" cy="64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925" b="1" dirty="0">
                <a:solidFill>
                  <a:prstClr val="black"/>
                </a:solidFill>
                <a:latin typeface="Calibri"/>
              </a:rPr>
              <a:t>SMML 7.5 Documented Information</a:t>
            </a:r>
            <a:endParaRPr lang="en-US" sz="2925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645433" y="1052736"/>
            <a:ext cx="6536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41939" y="6455662"/>
            <a:ext cx="2057400" cy="365125"/>
          </a:xfrm>
        </p:spPr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012397" y="2322324"/>
            <a:ext cx="2229653" cy="54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62" b="1" dirty="0" err="1">
                <a:solidFill>
                  <a:prstClr val="black"/>
                </a:solidFill>
                <a:latin typeface="Calibri"/>
              </a:rPr>
              <a:t>Umum</a:t>
            </a:r>
            <a:endParaRPr lang="en-US" sz="1462" dirty="0">
              <a:solidFill>
                <a:prstClr val="black"/>
              </a:solidFill>
              <a:latin typeface="Calibri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(</a:t>
            </a:r>
            <a:r>
              <a:rPr lang="en-US" sz="1462" dirty="0">
                <a:solidFill>
                  <a:srgbClr val="0033CC"/>
                </a:solidFill>
                <a:latin typeface="Trebuchet MS" pitchFamily="34" charset="0"/>
              </a:rPr>
              <a:t>SMML 7.5.1</a:t>
            </a:r>
            <a:r>
              <a:rPr lang="id-ID" sz="1462" dirty="0">
                <a:solidFill>
                  <a:srgbClr val="0033CC"/>
                </a:solidFill>
                <a:latin typeface="Trebuchet MS" pitchFamily="34" charset="0"/>
              </a:rPr>
              <a:t>)</a:t>
            </a:r>
            <a:endParaRPr lang="en-US" sz="1462" dirty="0">
              <a:solidFill>
                <a:srgbClr val="0033CC"/>
              </a:solidFill>
              <a:latin typeface="Trebuchet MS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32703" y="2934604"/>
            <a:ext cx="2509349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2819" indent="-212819" fontAlgn="auto">
              <a:spcBef>
                <a:spcPct val="35000"/>
              </a:spcBef>
              <a:spcAft>
                <a:spcPts val="0"/>
              </a:spcAft>
              <a:buFontTx/>
              <a:buChar char="•"/>
              <a:tabLst>
                <a:tab pos="731320" algn="l"/>
              </a:tabLst>
            </a:pP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Luasnya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Informasi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terdokumentasi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disesuaikan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Trebuchet MS" pitchFamily="34" charset="0"/>
              </a:rPr>
              <a:t>dengan</a:t>
            </a:r>
            <a:r>
              <a:rPr lang="en-US" sz="1600" dirty="0">
                <a:solidFill>
                  <a:prstClr val="black"/>
                </a:solidFill>
                <a:latin typeface="Trebuchet MS" pitchFamily="34" charset="0"/>
              </a:rPr>
              <a:t>: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Ukuran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organisasi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jenisnya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kegiatan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proses,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produk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jasa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Kompleksitas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proses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interaksi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mereka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603629" lvl="1" indent="-23216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Kompetensi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orang.</a:t>
            </a: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2971803" y="1838070"/>
            <a:ext cx="1670956" cy="598431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46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41CA-4655-47B3-963A-3A2966CE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924750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53645" y="649432"/>
            <a:ext cx="5956300" cy="5842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b="1" dirty="0"/>
              <a:t>8. </a:t>
            </a:r>
            <a:r>
              <a:rPr lang="en-US" b="1" dirty="0" err="1"/>
              <a:t>Operasi</a:t>
            </a:r>
            <a:endParaRPr lang="en-US" b="1" dirty="0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7287884" y="81336"/>
            <a:ext cx="2592288" cy="31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993300"/>
                </a:solidFill>
                <a:latin typeface="Trebuchet MS" pitchFamily="34" charset="0"/>
              </a:rPr>
              <a:t>Persyaratan</a:t>
            </a:r>
            <a:r>
              <a:rPr lang="en-US" sz="1400" b="1" dirty="0">
                <a:solidFill>
                  <a:srgbClr val="993300"/>
                </a:solidFill>
                <a:latin typeface="Trebuchet MS" pitchFamily="34" charset="0"/>
              </a:rPr>
              <a:t> ISO 9001:2015</a:t>
            </a:r>
          </a:p>
        </p:txBody>
      </p: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3353645" y="1371768"/>
            <a:ext cx="6520171" cy="333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Terdiri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US" sz="2275" dirty="0" err="1">
                <a:solidFill>
                  <a:srgbClr val="000000"/>
                </a:solidFill>
                <a:latin typeface="Tahoma" pitchFamily="34" charset="0"/>
              </a:rPr>
              <a:t>dari</a:t>
            </a:r>
            <a:r>
              <a:rPr lang="en-US" sz="2275" dirty="0">
                <a:solidFill>
                  <a:srgbClr val="000000"/>
                </a:solidFill>
                <a:latin typeface="Tahoma" pitchFamily="34" charset="0"/>
              </a:rPr>
              <a:t> :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  </a:t>
            </a:r>
          </a:p>
          <a:p>
            <a:pPr marL="584282" indent="-584282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dirty="0">
                <a:solidFill>
                  <a:prstClr val="black"/>
                </a:solidFill>
              </a:rPr>
              <a:t>8.1 </a:t>
            </a:r>
            <a:r>
              <a:rPr lang="en-US" sz="2275" b="1" dirty="0" err="1">
                <a:solidFill>
                  <a:prstClr val="black"/>
                </a:solidFill>
              </a:rPr>
              <a:t>Perencanaan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Pelaksanaan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dan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Pengendalian</a:t>
            </a:r>
            <a:endParaRPr lang="en-US" sz="2275" dirty="0">
              <a:solidFill>
                <a:prstClr val="black"/>
              </a:solidFill>
            </a:endParaRPr>
          </a:p>
          <a:p>
            <a:pPr latinLnBrk="1"/>
            <a:r>
              <a:rPr lang="en-US" sz="2275" b="1" dirty="0">
                <a:solidFill>
                  <a:prstClr val="black"/>
                </a:solidFill>
              </a:rPr>
              <a:t>8.2 </a:t>
            </a:r>
            <a:r>
              <a:rPr lang="en-US" sz="2275" b="1" dirty="0" err="1">
                <a:solidFill>
                  <a:prstClr val="black"/>
                </a:solidFill>
              </a:rPr>
              <a:t>Persyaratan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Produk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dan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Jasa</a:t>
            </a:r>
            <a:endParaRPr lang="en-US" sz="2275" dirty="0">
              <a:solidFill>
                <a:prstClr val="black"/>
              </a:solidFill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i="1" dirty="0">
                <a:solidFill>
                  <a:prstClr val="black"/>
                </a:solidFill>
              </a:rPr>
              <a:t>8.3 </a:t>
            </a:r>
            <a:r>
              <a:rPr lang="en-US" sz="2275" b="1" i="1" dirty="0" err="1">
                <a:solidFill>
                  <a:prstClr val="black"/>
                </a:solidFill>
              </a:rPr>
              <a:t>Desain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dan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Pengembangan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Produk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dan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Jasa</a:t>
            </a: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i="1" dirty="0">
                <a:solidFill>
                  <a:prstClr val="black"/>
                </a:solidFill>
              </a:rPr>
              <a:t>8.4 </a:t>
            </a:r>
            <a:r>
              <a:rPr lang="en-US" sz="2275" b="1" i="1" dirty="0" err="1">
                <a:solidFill>
                  <a:prstClr val="black"/>
                </a:solidFill>
              </a:rPr>
              <a:t>Pengendalian</a:t>
            </a:r>
            <a:r>
              <a:rPr lang="en-US" sz="2275" b="1" i="1" dirty="0">
                <a:solidFill>
                  <a:prstClr val="black"/>
                </a:solidFill>
              </a:rPr>
              <a:t> Proses </a:t>
            </a:r>
            <a:r>
              <a:rPr lang="en-US" sz="2275" b="1" i="1" dirty="0" err="1">
                <a:solidFill>
                  <a:prstClr val="black"/>
                </a:solidFill>
              </a:rPr>
              <a:t>Eksternal</a:t>
            </a:r>
            <a:r>
              <a:rPr lang="en-US" sz="2275" b="1" i="1" dirty="0">
                <a:solidFill>
                  <a:prstClr val="black"/>
                </a:solidFill>
              </a:rPr>
              <a:t>, </a:t>
            </a:r>
            <a:r>
              <a:rPr lang="en-US" sz="2275" b="1" i="1" dirty="0" err="1">
                <a:solidFill>
                  <a:prstClr val="black"/>
                </a:solidFill>
              </a:rPr>
              <a:t>Produk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dan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Jasa</a:t>
            </a:r>
            <a:r>
              <a:rPr lang="en-US" sz="2275" i="1" u="sng" dirty="0">
                <a:solidFill>
                  <a:srgbClr val="000000"/>
                </a:solidFill>
                <a:latin typeface="Tahoma" pitchFamily="34" charset="0"/>
              </a:rPr>
              <a:t>.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dirty="0">
                <a:solidFill>
                  <a:prstClr val="black"/>
                </a:solidFill>
              </a:rPr>
              <a:t>8.5 </a:t>
            </a:r>
            <a:r>
              <a:rPr lang="en-US" sz="2275" b="1" dirty="0" err="1">
                <a:solidFill>
                  <a:prstClr val="black"/>
                </a:solidFill>
              </a:rPr>
              <a:t>Produksi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dan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Penyediaan</a:t>
            </a:r>
            <a:r>
              <a:rPr lang="en-US" sz="2275" b="1" dirty="0">
                <a:solidFill>
                  <a:prstClr val="black"/>
                </a:solidFill>
              </a:rPr>
              <a:t> </a:t>
            </a:r>
            <a:r>
              <a:rPr lang="en-US" sz="2275" b="1" dirty="0" err="1">
                <a:solidFill>
                  <a:prstClr val="black"/>
                </a:solidFill>
              </a:rPr>
              <a:t>Jasa</a:t>
            </a:r>
            <a:endParaRPr lang="en-US" sz="2275" b="1" dirty="0">
              <a:solidFill>
                <a:prstClr val="black"/>
              </a:solidFill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i="1" dirty="0">
                <a:solidFill>
                  <a:prstClr val="black"/>
                </a:solidFill>
              </a:rPr>
              <a:t>8.6 </a:t>
            </a:r>
            <a:r>
              <a:rPr lang="en-US" sz="2275" b="1" i="1" dirty="0" err="1">
                <a:solidFill>
                  <a:prstClr val="black"/>
                </a:solidFill>
              </a:rPr>
              <a:t>Pelepasan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Produk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dan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Jasa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r>
              <a:rPr lang="en-US" sz="2275" b="1" i="1" dirty="0">
                <a:solidFill>
                  <a:prstClr val="black"/>
                </a:solidFill>
              </a:rPr>
              <a:t>8.7 </a:t>
            </a:r>
            <a:r>
              <a:rPr lang="en-US" sz="2275" b="1" i="1" dirty="0" err="1">
                <a:solidFill>
                  <a:prstClr val="black"/>
                </a:solidFill>
              </a:rPr>
              <a:t>Pengendalian</a:t>
            </a:r>
            <a:r>
              <a:rPr lang="en-US" sz="2275" b="1" i="1" dirty="0">
                <a:solidFill>
                  <a:prstClr val="black"/>
                </a:solidFill>
              </a:rPr>
              <a:t> Output yang </a:t>
            </a:r>
            <a:r>
              <a:rPr lang="en-US" sz="2275" b="1" i="1" dirty="0" err="1">
                <a:solidFill>
                  <a:prstClr val="black"/>
                </a:solidFill>
              </a:rPr>
              <a:t>Tidak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r>
              <a:rPr lang="en-US" sz="2275" b="1" i="1" dirty="0" err="1">
                <a:solidFill>
                  <a:prstClr val="black"/>
                </a:solidFill>
              </a:rPr>
              <a:t>Sesuai</a:t>
            </a:r>
            <a:r>
              <a:rPr lang="en-US" sz="2275" b="1" i="1" dirty="0">
                <a:solidFill>
                  <a:prstClr val="black"/>
                </a:solidFill>
              </a:rPr>
              <a:t> </a:t>
            </a:r>
            <a:endParaRPr lang="en-US" sz="2275" dirty="0">
              <a:solidFill>
                <a:prstClr val="black"/>
              </a:solidFill>
            </a:endParaRPr>
          </a:p>
          <a:p>
            <a:pPr marL="495285" indent="-495285">
              <a:lnSpc>
                <a:spcPct val="105000"/>
              </a:lnSpc>
              <a:spcBef>
                <a:spcPct val="20000"/>
              </a:spcBef>
              <a:buClr>
                <a:srgbClr val="C0504D"/>
              </a:buClr>
            </a:pPr>
            <a:endParaRPr lang="en-US" sz="2275" i="1" u="sng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8660" y="392094"/>
            <a:ext cx="24595" cy="597758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5"/>
          <p:cNvGrpSpPr/>
          <p:nvPr/>
        </p:nvGrpSpPr>
        <p:grpSpPr>
          <a:xfrm>
            <a:off x="75187" y="0"/>
            <a:ext cx="2557531" cy="6416866"/>
            <a:chOff x="153307" y="0"/>
            <a:chExt cx="2557531" cy="6416866"/>
          </a:xfrm>
        </p:grpSpPr>
        <p:sp>
          <p:nvSpPr>
            <p:cNvPr id="17" name="Rectangle 16"/>
            <p:cNvSpPr/>
            <p:nvPr/>
          </p:nvSpPr>
          <p:spPr>
            <a:xfrm>
              <a:off x="1648276" y="0"/>
              <a:ext cx="508648" cy="588844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19401" y="4919870"/>
              <a:ext cx="491437" cy="1492198"/>
            </a:xfrm>
            <a:custGeom>
              <a:avLst/>
              <a:gdLst>
                <a:gd name="connsiteX0" fmla="*/ 0 w 472776"/>
                <a:gd name="connsiteY0" fmla="*/ 0 h 1398892"/>
                <a:gd name="connsiteX1" fmla="*/ 472776 w 472776"/>
                <a:gd name="connsiteY1" fmla="*/ 0 h 1398892"/>
                <a:gd name="connsiteX2" fmla="*/ 472776 w 472776"/>
                <a:gd name="connsiteY2" fmla="*/ 1398892 h 1398892"/>
                <a:gd name="connsiteX3" fmla="*/ 0 w 472776"/>
                <a:gd name="connsiteY3" fmla="*/ 1398892 h 1398892"/>
                <a:gd name="connsiteX4" fmla="*/ 0 w 472776"/>
                <a:gd name="connsiteY4" fmla="*/ 0 h 1398892"/>
                <a:gd name="connsiteX0" fmla="*/ 0 w 491437"/>
                <a:gd name="connsiteY0" fmla="*/ 410547 h 1398892"/>
                <a:gd name="connsiteX1" fmla="*/ 491437 w 491437"/>
                <a:gd name="connsiteY1" fmla="*/ 0 h 1398892"/>
                <a:gd name="connsiteX2" fmla="*/ 491437 w 491437"/>
                <a:gd name="connsiteY2" fmla="*/ 1398892 h 1398892"/>
                <a:gd name="connsiteX3" fmla="*/ 18661 w 491437"/>
                <a:gd name="connsiteY3" fmla="*/ 1398892 h 1398892"/>
                <a:gd name="connsiteX4" fmla="*/ 0 w 491437"/>
                <a:gd name="connsiteY4" fmla="*/ 410547 h 1398892"/>
                <a:gd name="connsiteX0" fmla="*/ 0 w 491437"/>
                <a:gd name="connsiteY0" fmla="*/ 503853 h 1492198"/>
                <a:gd name="connsiteX1" fmla="*/ 491437 w 491437"/>
                <a:gd name="connsiteY1" fmla="*/ 0 h 1492198"/>
                <a:gd name="connsiteX2" fmla="*/ 491437 w 491437"/>
                <a:gd name="connsiteY2" fmla="*/ 1492198 h 1492198"/>
                <a:gd name="connsiteX3" fmla="*/ 18661 w 491437"/>
                <a:gd name="connsiteY3" fmla="*/ 1492198 h 1492198"/>
                <a:gd name="connsiteX4" fmla="*/ 0 w 491437"/>
                <a:gd name="connsiteY4" fmla="*/ 503853 h 149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37" h="1492198">
                  <a:moveTo>
                    <a:pt x="0" y="503853"/>
                  </a:moveTo>
                  <a:lnTo>
                    <a:pt x="491437" y="0"/>
                  </a:lnTo>
                  <a:lnTo>
                    <a:pt x="491437" y="1492198"/>
                  </a:lnTo>
                  <a:lnTo>
                    <a:pt x="18661" y="1492198"/>
                  </a:lnTo>
                  <a:lnTo>
                    <a:pt x="0" y="503853"/>
                  </a:lnTo>
                  <a:close/>
                </a:path>
              </a:pathLst>
            </a:cu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2168500" y="5886486"/>
              <a:ext cx="542338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3307" y="4941169"/>
              <a:ext cx="2545268" cy="507630"/>
            </a:xfrm>
            <a:custGeom>
              <a:avLst/>
              <a:gdLst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545268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097399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507630"/>
                <a:gd name="connsiteX1" fmla="*/ 2545268 w 2545268"/>
                <a:gd name="connsiteY1" fmla="*/ 0 h 507630"/>
                <a:gd name="connsiteX2" fmla="*/ 2097399 w 2545268"/>
                <a:gd name="connsiteY2" fmla="*/ 488969 h 507630"/>
                <a:gd name="connsiteX3" fmla="*/ 597160 w 2545268"/>
                <a:gd name="connsiteY3" fmla="*/ 507630 h 507630"/>
                <a:gd name="connsiteX4" fmla="*/ 0 w 2545268"/>
                <a:gd name="connsiteY4" fmla="*/ 0 h 5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268" h="507630">
                  <a:moveTo>
                    <a:pt x="0" y="0"/>
                  </a:moveTo>
                  <a:lnTo>
                    <a:pt x="2545268" y="0"/>
                  </a:lnTo>
                  <a:lnTo>
                    <a:pt x="2097399" y="488969"/>
                  </a:lnTo>
                  <a:lnTo>
                    <a:pt x="597160" y="507630"/>
                  </a:lnTo>
                  <a:lnTo>
                    <a:pt x="0" y="0"/>
                  </a:lnTo>
                  <a:close/>
                </a:path>
              </a:pathLst>
            </a:cu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Oval 12">
            <a:hlinkClick r:id="rId3" action="ppaction://hlinksldjump"/>
          </p:cNvPr>
          <p:cNvSpPr/>
          <p:nvPr/>
        </p:nvSpPr>
        <p:spPr>
          <a:xfrm>
            <a:off x="463195" y="229948"/>
            <a:ext cx="1191491" cy="645178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Accidental Presidency" panose="00000400000000000000" pitchFamily="2" charset="0"/>
              </a:rPr>
              <a:t>ISO 9001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Moon 13"/>
          <p:cNvSpPr/>
          <p:nvPr/>
        </p:nvSpPr>
        <p:spPr>
          <a:xfrm flipH="1">
            <a:off x="1477222" y="302551"/>
            <a:ext cx="415918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Moon 14"/>
          <p:cNvSpPr/>
          <p:nvPr/>
        </p:nvSpPr>
        <p:spPr>
          <a:xfrm flipH="1">
            <a:off x="1727885" y="366881"/>
            <a:ext cx="273158" cy="369767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905762" y="1908390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910846" y="304237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19119" y="385260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893464" y="2618251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906170" y="4581128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2910845" y="5013176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2910846" y="5445224"/>
            <a:ext cx="314985" cy="29647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30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 r="1782"/>
          <a:stretch/>
        </p:blipFill>
        <p:spPr>
          <a:xfrm>
            <a:off x="2199159" y="3239020"/>
            <a:ext cx="7718084" cy="365826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84385" y="315863"/>
            <a:ext cx="2362152" cy="579293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sz="4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OPERASI</a:t>
            </a:r>
          </a:p>
        </p:txBody>
      </p: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77924" y="1352718"/>
            <a:ext cx="7299476" cy="333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84282" indent="-584282">
              <a:lnSpc>
                <a:spcPct val="105000"/>
              </a:lnSpc>
              <a:spcBef>
                <a:spcPct val="20000"/>
              </a:spcBef>
              <a:buClr>
                <a:srgbClr val="ED7D31"/>
              </a:buClr>
            </a:pPr>
            <a:endParaRPr lang="en-US" sz="2275" b="1" dirty="0">
              <a:solidFill>
                <a:prstClr val="black"/>
              </a:solidFill>
              <a:latin typeface="Times New Roman" pitchFamily="18" charset="0"/>
            </a:endParaRPr>
          </a:p>
          <a:p>
            <a:pPr marL="584282" indent="-584282">
              <a:lnSpc>
                <a:spcPct val="105000"/>
              </a:lnSpc>
              <a:spcBef>
                <a:spcPct val="20000"/>
              </a:spcBef>
              <a:buClr>
                <a:srgbClr val="ED7D31"/>
              </a:buClr>
            </a:pPr>
            <a:r>
              <a:rPr lang="en-US" sz="2275" b="1" dirty="0">
                <a:solidFill>
                  <a:prstClr val="black"/>
                </a:solidFill>
                <a:latin typeface="Times New Roman" pitchFamily="18" charset="0"/>
              </a:rPr>
              <a:t>8.1 </a:t>
            </a:r>
            <a:r>
              <a:rPr lang="en-US" sz="2275" b="1" dirty="0" err="1">
                <a:solidFill>
                  <a:prstClr val="black"/>
                </a:solidFill>
                <a:latin typeface="Times New Roman" pitchFamily="18" charset="0"/>
              </a:rPr>
              <a:t>Perencanaan</a:t>
            </a:r>
            <a:r>
              <a:rPr lang="en-US" sz="2275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sz="2275" b="1" dirty="0" err="1">
                <a:solidFill>
                  <a:prstClr val="black"/>
                </a:solidFill>
                <a:latin typeface="Times New Roman" pitchFamily="18" charset="0"/>
              </a:rPr>
              <a:t>Pelaksanaan</a:t>
            </a:r>
            <a:r>
              <a:rPr lang="en-US" sz="2275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sz="2275" b="1" dirty="0" err="1">
                <a:solidFill>
                  <a:prstClr val="black"/>
                </a:solidFill>
                <a:latin typeface="Times New Roman" pitchFamily="18" charset="0"/>
              </a:rPr>
              <a:t>dan</a:t>
            </a:r>
            <a:r>
              <a:rPr lang="en-US" sz="2275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sz="2275" b="1" dirty="0" err="1">
                <a:solidFill>
                  <a:prstClr val="black"/>
                </a:solidFill>
                <a:latin typeface="Times New Roman" pitchFamily="18" charset="0"/>
              </a:rPr>
              <a:t>Pengendalian</a:t>
            </a:r>
            <a:endParaRPr lang="en-US" sz="2275" b="1" dirty="0">
              <a:solidFill>
                <a:prstClr val="black"/>
              </a:solidFill>
              <a:latin typeface="Times New Roman" pitchFamily="18" charset="0"/>
            </a:endParaRPr>
          </a:p>
          <a:p>
            <a:pPr marL="584282" indent="-584282">
              <a:lnSpc>
                <a:spcPct val="105000"/>
              </a:lnSpc>
              <a:spcBef>
                <a:spcPct val="20000"/>
              </a:spcBef>
              <a:buClr>
                <a:srgbClr val="ED7D31"/>
              </a:buClr>
            </a:pPr>
            <a:endParaRPr lang="en-US" sz="2275" b="1" dirty="0">
              <a:solidFill>
                <a:prstClr val="black"/>
              </a:solidFill>
              <a:latin typeface="Times New Roman" pitchFamily="18" charset="0"/>
            </a:endParaRPr>
          </a:p>
          <a:p>
            <a:pPr marL="584282" indent="-584282">
              <a:lnSpc>
                <a:spcPct val="105000"/>
              </a:lnSpc>
              <a:spcBef>
                <a:spcPct val="20000"/>
              </a:spcBef>
              <a:buClr>
                <a:srgbClr val="ED7D31"/>
              </a:buClr>
            </a:pPr>
            <a:r>
              <a:rPr lang="en-US" sz="2275" b="1" dirty="0">
                <a:solidFill>
                  <a:prstClr val="black"/>
                </a:solidFill>
                <a:latin typeface="Times New Roman" pitchFamily="18" charset="0"/>
              </a:rPr>
              <a:t>8.2 </a:t>
            </a:r>
            <a:r>
              <a:rPr lang="en-US" sz="2275" b="1" dirty="0" err="1">
                <a:solidFill>
                  <a:prstClr val="black"/>
                </a:solidFill>
                <a:latin typeface="Times New Roman" pitchFamily="18" charset="0"/>
              </a:rPr>
              <a:t>Kesiagaan</a:t>
            </a:r>
            <a:r>
              <a:rPr lang="en-US" sz="2275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sz="2275" b="1" dirty="0" err="1">
                <a:solidFill>
                  <a:prstClr val="black"/>
                </a:solidFill>
                <a:latin typeface="Times New Roman" pitchFamily="18" charset="0"/>
              </a:rPr>
              <a:t>dan</a:t>
            </a:r>
            <a:r>
              <a:rPr lang="en-US" sz="2275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sz="2275" b="1" dirty="0" err="1">
                <a:solidFill>
                  <a:prstClr val="black"/>
                </a:solidFill>
                <a:latin typeface="Times New Roman" pitchFamily="18" charset="0"/>
              </a:rPr>
              <a:t>Tanggap</a:t>
            </a:r>
            <a:r>
              <a:rPr lang="en-US" sz="2275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sz="2275" b="1" dirty="0" err="1">
                <a:solidFill>
                  <a:prstClr val="black"/>
                </a:solidFill>
                <a:latin typeface="Times New Roman" pitchFamily="18" charset="0"/>
              </a:rPr>
              <a:t>Darurat</a:t>
            </a:r>
            <a:endParaRPr lang="en-US" sz="2275" dirty="0">
              <a:solidFill>
                <a:prstClr val="black"/>
              </a:solidFill>
              <a:latin typeface="Times New Roman" pitchFamily="18" charset="0"/>
            </a:endParaRPr>
          </a:p>
          <a:p>
            <a:pPr latinLnBrk="1"/>
            <a:endParaRPr lang="en-US" sz="2275" b="1" dirty="0">
              <a:solidFill>
                <a:prstClr val="black"/>
              </a:solidFill>
              <a:latin typeface="Times New Roman" pitchFamily="18" charset="0"/>
            </a:endParaRPr>
          </a:p>
          <a:p>
            <a:pPr latinLnBrk="1"/>
            <a:endParaRPr lang="en-US" sz="2275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29635" y="0"/>
            <a:ext cx="230349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6200" y="-1"/>
            <a:ext cx="2735002" cy="6581775"/>
            <a:chOff x="153307" y="0"/>
            <a:chExt cx="2557531" cy="6416866"/>
          </a:xfrm>
        </p:grpSpPr>
        <p:sp>
          <p:nvSpPr>
            <p:cNvPr id="17" name="Rectangle 16"/>
            <p:cNvSpPr/>
            <p:nvPr/>
          </p:nvSpPr>
          <p:spPr>
            <a:xfrm>
              <a:off x="1648276" y="0"/>
              <a:ext cx="508648" cy="5888449"/>
            </a:xfrm>
            <a:prstGeom prst="rect">
              <a:avLst/>
            </a:pr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flipH="1" flipV="1">
              <a:off x="1636701" y="5886486"/>
              <a:ext cx="542914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19401" y="4919870"/>
              <a:ext cx="491437" cy="1492198"/>
            </a:xfrm>
            <a:custGeom>
              <a:avLst/>
              <a:gdLst>
                <a:gd name="connsiteX0" fmla="*/ 0 w 472776"/>
                <a:gd name="connsiteY0" fmla="*/ 0 h 1398892"/>
                <a:gd name="connsiteX1" fmla="*/ 472776 w 472776"/>
                <a:gd name="connsiteY1" fmla="*/ 0 h 1398892"/>
                <a:gd name="connsiteX2" fmla="*/ 472776 w 472776"/>
                <a:gd name="connsiteY2" fmla="*/ 1398892 h 1398892"/>
                <a:gd name="connsiteX3" fmla="*/ 0 w 472776"/>
                <a:gd name="connsiteY3" fmla="*/ 1398892 h 1398892"/>
                <a:gd name="connsiteX4" fmla="*/ 0 w 472776"/>
                <a:gd name="connsiteY4" fmla="*/ 0 h 1398892"/>
                <a:gd name="connsiteX0" fmla="*/ 0 w 491437"/>
                <a:gd name="connsiteY0" fmla="*/ 410547 h 1398892"/>
                <a:gd name="connsiteX1" fmla="*/ 491437 w 491437"/>
                <a:gd name="connsiteY1" fmla="*/ 0 h 1398892"/>
                <a:gd name="connsiteX2" fmla="*/ 491437 w 491437"/>
                <a:gd name="connsiteY2" fmla="*/ 1398892 h 1398892"/>
                <a:gd name="connsiteX3" fmla="*/ 18661 w 491437"/>
                <a:gd name="connsiteY3" fmla="*/ 1398892 h 1398892"/>
                <a:gd name="connsiteX4" fmla="*/ 0 w 491437"/>
                <a:gd name="connsiteY4" fmla="*/ 410547 h 1398892"/>
                <a:gd name="connsiteX0" fmla="*/ 0 w 491437"/>
                <a:gd name="connsiteY0" fmla="*/ 503853 h 1492198"/>
                <a:gd name="connsiteX1" fmla="*/ 491437 w 491437"/>
                <a:gd name="connsiteY1" fmla="*/ 0 h 1492198"/>
                <a:gd name="connsiteX2" fmla="*/ 491437 w 491437"/>
                <a:gd name="connsiteY2" fmla="*/ 1492198 h 1492198"/>
                <a:gd name="connsiteX3" fmla="*/ 18661 w 491437"/>
                <a:gd name="connsiteY3" fmla="*/ 1492198 h 1492198"/>
                <a:gd name="connsiteX4" fmla="*/ 0 w 491437"/>
                <a:gd name="connsiteY4" fmla="*/ 503853 h 149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37" h="1492198">
                  <a:moveTo>
                    <a:pt x="0" y="503853"/>
                  </a:moveTo>
                  <a:lnTo>
                    <a:pt x="491437" y="0"/>
                  </a:lnTo>
                  <a:lnTo>
                    <a:pt x="491437" y="1492198"/>
                  </a:lnTo>
                  <a:lnTo>
                    <a:pt x="18661" y="1492198"/>
                  </a:lnTo>
                  <a:lnTo>
                    <a:pt x="0" y="503853"/>
                  </a:lnTo>
                  <a:close/>
                </a:path>
              </a:pathLst>
            </a:custGeom>
            <a:pattFill prst="narVert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2168500" y="5886486"/>
              <a:ext cx="542338" cy="530380"/>
            </a:xfrm>
            <a:prstGeom prst="rtTriangle">
              <a:avLst/>
            </a:prstGeom>
            <a:pattFill prst="narVert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3307" y="4941169"/>
              <a:ext cx="2545268" cy="507630"/>
            </a:xfrm>
            <a:custGeom>
              <a:avLst/>
              <a:gdLst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545268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488969"/>
                <a:gd name="connsiteX1" fmla="*/ 2545268 w 2545268"/>
                <a:gd name="connsiteY1" fmla="*/ 0 h 488969"/>
                <a:gd name="connsiteX2" fmla="*/ 2097399 w 2545268"/>
                <a:gd name="connsiteY2" fmla="*/ 488969 h 488969"/>
                <a:gd name="connsiteX3" fmla="*/ 0 w 2545268"/>
                <a:gd name="connsiteY3" fmla="*/ 488969 h 488969"/>
                <a:gd name="connsiteX4" fmla="*/ 0 w 2545268"/>
                <a:gd name="connsiteY4" fmla="*/ 0 h 488969"/>
                <a:gd name="connsiteX0" fmla="*/ 0 w 2545268"/>
                <a:gd name="connsiteY0" fmla="*/ 0 h 507630"/>
                <a:gd name="connsiteX1" fmla="*/ 2545268 w 2545268"/>
                <a:gd name="connsiteY1" fmla="*/ 0 h 507630"/>
                <a:gd name="connsiteX2" fmla="*/ 2097399 w 2545268"/>
                <a:gd name="connsiteY2" fmla="*/ 488969 h 507630"/>
                <a:gd name="connsiteX3" fmla="*/ 597160 w 2545268"/>
                <a:gd name="connsiteY3" fmla="*/ 507630 h 507630"/>
                <a:gd name="connsiteX4" fmla="*/ 0 w 2545268"/>
                <a:gd name="connsiteY4" fmla="*/ 0 h 5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268" h="507630">
                  <a:moveTo>
                    <a:pt x="0" y="0"/>
                  </a:moveTo>
                  <a:lnTo>
                    <a:pt x="2545268" y="0"/>
                  </a:lnTo>
                  <a:lnTo>
                    <a:pt x="2097399" y="488969"/>
                  </a:lnTo>
                  <a:lnTo>
                    <a:pt x="597160" y="507630"/>
                  </a:lnTo>
                  <a:lnTo>
                    <a:pt x="0" y="0"/>
                  </a:lnTo>
                  <a:close/>
                </a:path>
              </a:pathLst>
            </a:custGeom>
            <a:pattFill prst="narHorz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9333" y="5018464"/>
              <a:ext cx="2248444" cy="3872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Oval 12">
            <a:hlinkClick r:id="" action="ppaction://noaction"/>
          </p:cNvPr>
          <p:cNvSpPr/>
          <p:nvPr/>
        </p:nvSpPr>
        <p:spPr>
          <a:xfrm>
            <a:off x="76200" y="229947"/>
            <a:ext cx="1832203" cy="751127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Accidental Presidency" panose="00000400000000000000" pitchFamily="2" charset="0"/>
              </a:rPr>
              <a:t>ISO 14001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4" name="Moon 13"/>
          <p:cNvSpPr/>
          <p:nvPr/>
        </p:nvSpPr>
        <p:spPr>
          <a:xfrm flipH="1">
            <a:off x="1762895" y="361839"/>
            <a:ext cx="383924" cy="502028"/>
          </a:xfrm>
          <a:prstGeom prst="moon">
            <a:avLst>
              <a:gd name="adj" fmla="val 52752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5" name="Moon 14"/>
          <p:cNvSpPr/>
          <p:nvPr/>
        </p:nvSpPr>
        <p:spPr>
          <a:xfrm flipH="1">
            <a:off x="1975970" y="366883"/>
            <a:ext cx="281193" cy="496984"/>
          </a:xfrm>
          <a:prstGeom prst="moon">
            <a:avLst>
              <a:gd name="adj" fmla="val 19786"/>
            </a:avLst>
          </a:prstGeom>
          <a:solidFill>
            <a:srgbClr val="E34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908403" y="1860765"/>
            <a:ext cx="290755" cy="29647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908403" y="2716181"/>
            <a:ext cx="290755" cy="296474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1671">
            <a:off x="7512404" y="4796848"/>
            <a:ext cx="516056" cy="14955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1671">
            <a:off x="6273488" y="5749344"/>
            <a:ext cx="498199" cy="14955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1671">
            <a:off x="8256403" y="5483610"/>
            <a:ext cx="618747" cy="14955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1671">
            <a:off x="8876666" y="4796848"/>
            <a:ext cx="696593" cy="14955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1671">
            <a:off x="7064268" y="5326497"/>
            <a:ext cx="535348" cy="14955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7A69C-EF16-4621-AA54-D42770DD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109685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3.05556E-6 0.00023 C -0.00365 0.00463 -0.00973 0.01111 -0.01233 0.01805 C -0.01302 0.0199 -0.0132 0.02176 -0.01372 0.02361 C -0.01459 0.02662 -0.01545 0.02986 -0.0165 0.03287 C -0.01719 0.03472 -0.01841 0.03634 -0.01927 0.03819 C -0.02084 0.04629 -0.02014 0.04537 -0.02344 0.05277 C -0.02674 0.06064 -0.02604 0.05648 -0.02882 0.06574 C -0.02986 0.06921 -0.03021 0.07314 -0.0316 0.07662 C -0.03247 0.07893 -0.03368 0.08125 -0.03438 0.08379 C -0.03473 0.08518 -0.03611 0.09467 -0.03698 0.09676 C -0.0382 0.09884 -0.03993 0.10023 -0.04115 0.10208 C -0.04323 0.10555 -0.04479 0.10949 -0.0467 0.11319 C -0.04757 0.11504 -0.04879 0.11643 -0.04931 0.11852 C -0.04983 0.12037 -0.05 0.12245 -0.0507 0.12407 C -0.05243 0.12801 -0.05434 0.13148 -0.05625 0.13495 L -0.05903 0.14051 C -0.0599 0.14421 -0.06007 0.14838 -0.06163 0.15139 C -0.06459 0.15717 -0.06459 0.15602 -0.0658 0.1625 C -0.06684 0.16736 -0.06858 0.17708 -0.06858 0.17731 C -0.06806 0.20694 -0.06841 0.2368 -0.06719 0.26643 C -0.06702 0.27037 -0.06528 0.27384 -0.06441 0.27754 L -0.06302 0.28287 C -0.06268 0.28472 -0.0625 0.2868 -0.06163 0.28842 C -0.05816 0.2956 -0.05955 0.29189 -0.05764 0.2993 C -0.05712 0.3037 -0.05695 0.30787 -0.05625 0.31227 C -0.05591 0.31412 -0.05504 0.31574 -0.05486 0.31759 C -0.05417 0.32314 -0.054 0.3287 -0.05348 0.33402 C -0.05452 0.35231 -0.05365 0.35277 -0.05625 0.36527 C -0.0566 0.36713 -0.05677 0.36898 -0.05764 0.3706 C -0.05868 0.37268 -0.06042 0.3743 -0.06163 0.37615 C -0.06389 0.38518 -0.06389 0.3868 -0.06719 0.39444 C -0.06806 0.39629 -0.06927 0.39791 -0.06997 0.39977 C -0.07257 0.40694 -0.06997 0.40439 -0.07275 0.41273 C -0.07327 0.41458 -0.07466 0.4162 -0.07535 0.41805 C -0.07657 0.42176 -0.07639 0.42592 -0.07813 0.42916 C -0.08559 0.44236 -0.079 0.43009 -0.08629 0.4456 C -0.0882 0.4493 -0.09045 0.45254 -0.09184 0.45648 C -0.09271 0.45902 -0.09341 0.46157 -0.09462 0.46389 C -0.09566 0.46597 -0.09757 0.46713 -0.09861 0.46921 C -0.1007 0.47268 -0.10226 0.47662 -0.10417 0.48032 L -0.10973 0.4912 C -0.11059 0.49305 -0.11129 0.49514 -0.11233 0.49676 L -0.1165 0.50208 C -0.1191 0.51273 -0.1158 0.50301 -0.12205 0.51134 C -0.12813 0.51944 -0.12084 0.51504 -0.12882 0.51852 C -0.12934 0.52037 -0.12952 0.52245 -0.13021 0.52407 C -0.13177 0.52824 -0.13229 0.5287 -0.1342 0.53148 " pathEditMode="relative" rAng="0" ptsTypes="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265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0023 C -0.00086 0.00532 -0.0026 0.01065 -0.0026 0.01643 C -0.00347 0.05069 -0.00364 0.04792 -4.72222E-6 0.06736 C -4.72222E-6 0.07338 0.00209 0.13588 -0.0026 0.16435 C -0.00295 0.1662 -0.00364 0.16806 -0.00399 0.16968 C -0.00451 0.17708 -0.00451 0.18449 -0.00538 0.19167 C -0.00815 0.21366 -0.00746 0.19444 -0.00954 0.2081 L -0.01232 0.22639 C -0.01267 0.2294 -0.01284 0.23264 -0.01371 0.23565 L -0.02048 0.26296 L -0.02187 0.26852 C -0.02274 0.27199 -0.02309 0.27616 -0.02465 0.2794 C -0.02552 0.28125 -0.02673 0.28287 -0.02743 0.28495 C -0.02847 0.28843 -0.02899 0.29213 -0.03003 0.29583 C -0.03489 0.31181 -0.03055 0.29537 -0.03559 0.30856 C -0.03628 0.31042 -0.03645 0.31227 -0.03697 0.31412 C -0.03802 0.31736 -0.04045 0.32407 -0.04236 0.32685 C -0.04809 0.33518 -0.04895 0.33681 -0.05468 0.34143 C -0.05694 0.34329 -0.05937 0.34491 -0.06163 0.34699 C -0.06267 0.34792 -0.06319 0.34977 -0.0644 0.35069 C -0.06701 0.35231 -0.07013 0.35208 -0.07256 0.35417 C -0.08437 0.36481 -0.06944 0.35208 -0.08072 0.35972 C -0.08229 0.36065 -0.0835 0.3625 -0.08489 0.36343 C -0.08628 0.36435 -0.08784 0.36435 -0.08906 0.36528 C -0.09184 0.36736 -0.09496 0.36944 -0.09722 0.37245 C -0.09861 0.37431 -0.09965 0.37685 -0.10138 0.37801 C -0.10347 0.3794 -0.1059 0.37917 -0.10815 0.37986 C -0.10954 0.38032 -0.11093 0.38102 -0.11232 0.38171 C -0.11319 0.38287 -0.11388 0.38449 -0.1151 0.38542 C -0.11631 0.38634 -0.11909 0.38727 -0.11909 0.3875 " pathEditMode="relative" rAng="0" ptsTypes="AAAAAAAAAAAAAAAAAAAAAAAAAAAAAAA">
                                      <p:cBhvr>
                                        <p:cTn id="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193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-2.22222E-6 0.00023 C 0.00035 0.01875 0.00052 0.03773 0.00122 0.05648 C 0.00191 0.07338 0.0033 0.07407 0.00538 0.0912 C 0.00608 0.09607 0.00608 0.10093 0.00677 0.10579 C 0.0092 0.12269 0.00955 0.11736 0.01233 0.13333 C 0.01285 0.13681 0.01285 0.14074 0.01354 0.14421 C 0.01511 0.15162 0.01806 0.15857 0.0191 0.1662 C 0.02448 0.2088 0.01597 0.14468 0.02327 0.18796 C 0.02674 0.2088 0.02327 0.20463 0.02865 0.21736 C 0.02952 0.21921 0.03073 0.22083 0.03143 0.22269 C 0.03472 0.23148 0.03004 0.2257 0.03698 0.23195 C 0.03733 0.24653 0.0375 0.26111 0.0382 0.2757 C 0.03837 0.27824 0.03924 0.28056 0.03959 0.2831 C 0.04011 0.28657 0.04011 0.29051 0.04097 0.29398 C 0.0415 0.29607 0.04288 0.29745 0.04375 0.29954 C 0.04479 0.30185 0.04566 0.3044 0.04653 0.30671 C 0.04844 0.3125 0.0507 0.32315 0.05469 0.32685 L 0.05886 0.33056 C 0.06129 0.34051 0.05851 0.33218 0.06563 0.34329 C 0.06667 0.34491 0.06736 0.34699 0.06841 0.34884 C 0.06962 0.3507 0.07136 0.35232 0.07257 0.35417 C 0.07535 0.35903 0.07656 0.3662 0.08073 0.36898 C 0.08264 0.37014 0.08455 0.37107 0.08629 0.37245 C 0.0882 0.37407 0.08959 0.37662 0.09167 0.37801 C 0.09341 0.37917 0.09531 0.37917 0.09722 0.37986 C 0.09861 0.38102 0.09983 0.38241 0.10122 0.38357 C 0.10695 0.38727 0.11059 0.38495 0.11771 0.38357 C 0.11997 0.3831 0.12466 0.38171 0.12466 0.38195 " pathEditMode="relative" rAng="0" ptsTypes="AAAAAAAAAAAAAAAAAAAAAAAAAAAAA">
                                      <p:cBhvr>
                                        <p:cTn id="10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3" y="192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8.33333E-7 0.00023 C -0.00208 0.04444 0.00035 0.01064 -0.00399 0.04745 C -0.00469 0.05231 -0.00469 0.05717 -0.00538 0.06203 C -0.00608 0.06643 -0.00747 0.07037 -0.00816 0.07476 C -0.00885 0.07893 -0.00903 0.08333 -0.00955 0.0875 C -0.0099 0.0912 -0.01042 0.0949 -0.01094 0.09861 C -0.01302 0.11412 -0.01163 0.10115 -0.01354 0.11851 C -0.01545 0.13425 -0.01389 0.12685 -0.01632 0.1368 C -0.01945 0.16967 -0.01927 0.16226 -0.01632 0.21713 C -0.01615 0.22106 -0.01354 0.22824 -0.01354 0.22847 C -0.0132 0.23495 -0.01285 0.24166 -0.01233 0.24838 C -0.01181 0.25277 -0.00903 0.26319 -0.00816 0.26643 C -0.00764 0.26828 -0.00747 0.27037 -0.00677 0.27199 C -0.00347 0.28078 -0.00417 0.27939 8.33333E-7 0.28842 C 0.00087 0.29027 0.00208 0.29189 0.00278 0.29398 C 0.00347 0.2956 0.00347 0.29768 0.00417 0.2993 C 0.00833 0.30925 0.00868 0.30925 0.01371 0.31574 C 0.01424 0.31759 0.01424 0.31967 0.0151 0.32129 C 0.01615 0.32338 0.0191 0.3243 0.01927 0.32685 C 0.01996 0.34629 0.01892 0.36574 0.01788 0.38518 C 0.01753 0.38912 0.01597 0.39259 0.0151 0.39629 L 0.01233 0.40717 C 0.01198 0.40902 0.0118 0.41111 0.01094 0.41273 L 0.00555 0.42361 L 0.00278 0.42916 C 0.00191 0.43101 0.00139 0.43333 8.33333E-7 0.43449 C -0.00399 0.43865 -0.00642 0.4405 -0.00955 0.4456 C -0.01059 0.44722 -0.01129 0.4493 -0.01233 0.45092 C -0.01354 0.45347 -0.01493 0.45578 -0.01632 0.45833 C -0.01771 0.46365 -0.01806 0.46597 -0.02049 0.47106 C -0.0217 0.47361 -0.02326 0.47592 -0.02448 0.47847 C -0.02743 0.49375 -0.02379 0.47963 -0.02865 0.48935 C -0.03438 0.50069 -0.02917 0.49236 -0.03281 0.50208 C -0.03351 0.50416 -0.03455 0.50578 -0.03542 0.50763 C -0.03507 0.51736 -0.03559 0.52731 -0.0342 0.5368 C -0.03316 0.54328 -0.03056 0.54907 -0.02865 0.55509 L -0.02587 0.56435 C -0.02552 0.56736 -0.02535 0.57037 -0.02448 0.57338 C -0.02361 0.57731 -0.02101 0.58263 -0.0191 0.58611 C -0.01059 0.60208 -0.01875 0.58611 -0.01233 0.59884 C -0.00972 0.60949 -0.01267 0.59953 -0.00677 0.60995 C -0.00469 0.61342 -0.00365 0.61782 -0.00139 0.62083 C 0.01059 0.6368 -0.00451 0.61736 0.00694 0.63009 C 0.01736 0.64166 0.00486 0.63009 0.0151 0.63912 C 0.01858 0.64606 0.01667 0.64305 0.02066 0.64838 " pathEditMode="relative" rAng="0" ptsTypes="AAAAAAAAAAAAAAAAAAAAAAAAAAAAAAAAAAAAAAAAAAAAAA">
                                      <p:cBhvr>
                                        <p:cTn id="1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" y="3240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1.66667E-6 0.00023 C 0.00035 0.01875 0.00052 0.03773 0.00122 0.05648 C 0.00191 0.07338 0.0033 0.07407 0.00538 0.0912 C 0.00608 0.09606 0.00608 0.10092 0.00677 0.10578 C 0.0092 0.12268 0.00955 0.11736 0.01233 0.13333 C 0.01285 0.1368 0.01285 0.14074 0.01354 0.14421 C 0.01511 0.15162 0.01806 0.15856 0.0191 0.1662 C 0.02448 0.20879 0.01597 0.14467 0.02327 0.18796 C 0.02674 0.20879 0.02327 0.20463 0.02865 0.21736 C 0.02952 0.21921 0.03073 0.22083 0.03143 0.22268 C 0.03472 0.23148 0.03004 0.22569 0.03698 0.23194 C 0.03733 0.24652 0.0375 0.26111 0.0382 0.27569 C 0.03837 0.27824 0.03924 0.28055 0.03959 0.2831 C 0.04011 0.28657 0.04011 0.2905 0.04097 0.29398 C 0.04149 0.29606 0.04288 0.29745 0.04375 0.29953 C 0.04479 0.30185 0.04566 0.30439 0.04653 0.30671 C 0.04844 0.3125 0.0507 0.32314 0.05469 0.32685 L 0.05886 0.33055 C 0.06129 0.3405 0.05851 0.33217 0.06563 0.34328 C 0.06667 0.3449 0.06736 0.34699 0.0684 0.34884 C 0.06962 0.35069 0.07136 0.35231 0.07257 0.35416 C 0.07535 0.35902 0.07656 0.3662 0.08073 0.36898 C 0.08264 0.37013 0.08455 0.37106 0.08629 0.37245 C 0.0882 0.37407 0.08959 0.37662 0.09167 0.378 C 0.0934 0.37916 0.09531 0.37916 0.09722 0.37986 C 0.09861 0.38101 0.09983 0.3824 0.10122 0.38356 C 0.10695 0.38726 0.11059 0.38495 0.11771 0.38356 C 0.11997 0.3831 0.12465 0.38171 0.12465 0.38194 " pathEditMode="relative" rAng="0" ptsTypes="AAAAAAAAAAAAAAAAAAAAAAAAAAAAA">
                                      <p:cBhvr>
                                        <p:cTn id="14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3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TextBox 3"/>
          <p:cNvSpPr txBox="1">
            <a:spLocks noChangeArrowheads="1"/>
          </p:cNvSpPr>
          <p:nvPr/>
        </p:nvSpPr>
        <p:spPr bwMode="auto">
          <a:xfrm>
            <a:off x="1" y="10"/>
            <a:ext cx="9906000" cy="49244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600" b="1" u="sng" dirty="0" err="1">
                <a:solidFill>
                  <a:prstClr val="black"/>
                </a:solidFill>
              </a:rPr>
              <a:t>Ilustrasi</a:t>
            </a:r>
            <a:r>
              <a:rPr lang="en-US" sz="2600" b="1" u="sng" dirty="0">
                <a:solidFill>
                  <a:prstClr val="black"/>
                </a:solidFill>
              </a:rPr>
              <a:t> </a:t>
            </a:r>
            <a:r>
              <a:rPr lang="en-US" sz="2600" b="1" u="sng" dirty="0" err="1">
                <a:solidFill>
                  <a:prstClr val="black"/>
                </a:solidFill>
              </a:rPr>
              <a:t>Operasional</a:t>
            </a:r>
            <a:endParaRPr lang="en-US" sz="2600" b="1" u="sng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46051" y="5808783"/>
            <a:ext cx="1878013" cy="296664"/>
          </a:xfrm>
        </p:spPr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150530" name="Object 2"/>
          <p:cNvGraphicFramePr>
            <a:graphicFrameLocks noChangeAspect="1"/>
          </p:cNvGraphicFramePr>
          <p:nvPr/>
        </p:nvGraphicFramePr>
        <p:xfrm>
          <a:off x="101456" y="866274"/>
          <a:ext cx="9804549" cy="5490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63" name="Visio" r:id="rId4" imgW="10629967" imgH="5829194" progId="">
                  <p:embed/>
                </p:oleObj>
              </mc:Choice>
              <mc:Fallback>
                <p:oleObj name="Visio" r:id="rId4" imgW="10629967" imgH="5829194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56" y="866274"/>
                        <a:ext cx="9804549" cy="5490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755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1001" y="10"/>
            <a:ext cx="5399772" cy="4277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310"/>
            <a:ext cx="5335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Arial Narrow" pitchFamily="34" charset="0"/>
              </a:rPr>
              <a:t>SML  8.1 </a:t>
            </a:r>
            <a:r>
              <a:rPr lang="en-US" sz="2000" b="1" dirty="0" err="1">
                <a:solidFill>
                  <a:prstClr val="black"/>
                </a:solidFill>
                <a:latin typeface="Arial Narrow" pitchFamily="34" charset="0"/>
              </a:rPr>
              <a:t>Perencanaan</a:t>
            </a:r>
            <a:r>
              <a:rPr lang="en-US" sz="2000" b="1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Arial Narrow" pitchFamily="34" charset="0"/>
              </a:rPr>
              <a:t>operasi</a:t>
            </a:r>
            <a:r>
              <a:rPr lang="en-US" sz="2000" b="1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2000" b="1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Arial Narrow" pitchFamily="34" charset="0"/>
              </a:rPr>
              <a:t>pengendalian</a:t>
            </a:r>
            <a:r>
              <a:rPr lang="en-US" sz="2000" b="1" dirty="0">
                <a:solidFill>
                  <a:prstClr val="black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5952" y="1176386"/>
            <a:ext cx="82932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Organisasi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harus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menetapkan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menerapkan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pengendalian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memelihara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proses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dibutuhkan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untuk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memenuhi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persyaratan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system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manajemen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lingkungan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menerapkan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tindakan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</a:rPr>
              <a:t>diidentifikasi</a:t>
            </a:r>
            <a:endParaRPr lang="en-US" sz="2000" dirty="0">
              <a:solidFill>
                <a:prstClr val="black"/>
              </a:solidFill>
              <a:latin typeface="Arial Narrow" pitchFamily="34" charset="0"/>
            </a:endParaRPr>
          </a:p>
        </p:txBody>
      </p:sp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4077930476"/>
              </p:ext>
            </p:extLst>
          </p:nvPr>
        </p:nvGraphicFramePr>
        <p:xfrm>
          <a:off x="488133" y="2168211"/>
          <a:ext cx="8725319" cy="2931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Rectangle 1"/>
          <p:cNvSpPr>
            <a:spLocks noChangeArrowheads="1"/>
          </p:cNvSpPr>
          <p:nvPr/>
        </p:nvSpPr>
        <p:spPr bwMode="auto">
          <a:xfrm>
            <a:off x="796338" y="4833182"/>
            <a:ext cx="802528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Organisasi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harus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mengendalikan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perubahan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direncanakan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meninjau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konsekuensi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dari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perubahan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tidak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diinginkan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mengambil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tindakan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untuk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mengurangi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beberapa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efek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mempengaruhi</a:t>
            </a:r>
            <a:r>
              <a:rPr lang="en-US" sz="2000" dirty="0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 Narrow" pitchFamily="34" charset="0"/>
                <a:ea typeface="Calibri" pitchFamily="34" charset="0"/>
                <a:cs typeface="ArialMT"/>
              </a:rPr>
              <a:t>seperlunya</a:t>
            </a:r>
            <a:endParaRPr lang="en-US" sz="2000" dirty="0">
              <a:solidFill>
                <a:prstClr val="black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Half Frame 8"/>
          <p:cNvSpPr/>
          <p:nvPr/>
        </p:nvSpPr>
        <p:spPr>
          <a:xfrm rot="7845393">
            <a:off x="8626075" y="69783"/>
            <a:ext cx="295610" cy="288144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Half Frame 9"/>
          <p:cNvSpPr/>
          <p:nvPr/>
        </p:nvSpPr>
        <p:spPr>
          <a:xfrm rot="7845393">
            <a:off x="8794426" y="57293"/>
            <a:ext cx="295610" cy="288144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Half Frame 11"/>
          <p:cNvSpPr/>
          <p:nvPr/>
        </p:nvSpPr>
        <p:spPr>
          <a:xfrm rot="7845393">
            <a:off x="8962777" y="44803"/>
            <a:ext cx="295610" cy="288144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>
            <a:stCxn id="8" idx="3"/>
          </p:cNvCxnSpPr>
          <p:nvPr/>
        </p:nvCxnSpPr>
        <p:spPr>
          <a:xfrm flipV="1">
            <a:off x="5780774" y="209863"/>
            <a:ext cx="2891761" cy="3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38ABC-5EC6-4D1B-B746-62B06C12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A8CECE-E76C-4912-A81A-9EFC2307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855809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pa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5000"/>
          </a:blip>
          <a:stretch>
            <a:fillRect/>
          </a:stretch>
        </p:blipFill>
        <p:spPr>
          <a:xfrm>
            <a:off x="6706888" y="455933"/>
            <a:ext cx="2785154" cy="18857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28575"/>
            <a:ext cx="433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itchFamily="34" charset="0"/>
              </a:rPr>
              <a:t>SML  8.2 </a:t>
            </a:r>
            <a:r>
              <a:rPr lang="en-US" b="1" dirty="0" err="1">
                <a:latin typeface="Arial Narrow" pitchFamily="34" charset="0"/>
              </a:rPr>
              <a:t>Kesiapsiagaan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dan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tanggap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darurat</a:t>
            </a:r>
            <a:endParaRPr lang="en-US" b="1" dirty="0">
              <a:latin typeface="Arial Narrow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71686" y="988159"/>
            <a:ext cx="5385370" cy="5191417"/>
            <a:chOff x="3889909" y="988158"/>
            <a:chExt cx="5834151" cy="5191417"/>
          </a:xfrm>
        </p:grpSpPr>
        <p:sp>
          <p:nvSpPr>
            <p:cNvPr id="7" name="Flowchart: Terminator 6"/>
            <p:cNvSpPr/>
            <p:nvPr/>
          </p:nvSpPr>
          <p:spPr>
            <a:xfrm>
              <a:off x="3918935" y="988158"/>
              <a:ext cx="2526290" cy="707922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 lIns="27432" tIns="22860" rIns="27432" bIns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 sz="1000"/>
              </a:pPr>
              <a:r>
                <a:rPr lang="en-US" sz="1400" dirty="0" err="1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Identifikasi</a:t>
              </a:r>
              <a:r>
                <a:rPr lang="en-US" sz="1400" dirty="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 </a:t>
              </a:r>
              <a:r>
                <a:rPr lang="id-ID" sz="1400" dirty="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Keadaan Darurat dan Lokasi Kejadian</a:t>
              </a:r>
              <a:endParaRPr lang="en-US" sz="1050" dirty="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889909" y="1934886"/>
              <a:ext cx="2628000" cy="83781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" tIns="0" rIns="0" bIns="0" numCol="1" spcCol="0" rtlCol="0" fromWordArt="0" anchor="ctr" anchorCtr="0" forceAA="0" upright="1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400" dirty="0">
                  <a:latin typeface="Arial Narrow" pitchFamily="34" charset="0"/>
                  <a:cs typeface="Times New Roman" panose="02020603050405020304" pitchFamily="18" charset="0"/>
                </a:rPr>
                <a:t>Analisa dampak lingkungan yang akan terjadi sesuai skala, sifat dan ruang</a:t>
              </a:r>
              <a:r>
                <a:rPr lang="en-US" sz="1400" dirty="0">
                  <a:latin typeface="Arial Narrow" pitchFamily="34" charset="0"/>
                  <a:cs typeface="Times New Roman" panose="02020603050405020304" pitchFamily="18" charset="0"/>
                </a:rPr>
                <a:t> </a:t>
              </a:r>
              <a:r>
                <a:rPr lang="id-ID" sz="1400" dirty="0">
                  <a:latin typeface="Arial Narrow" pitchFamily="34" charset="0"/>
                  <a:cs typeface="Times New Roman" panose="02020603050405020304" pitchFamily="18" charset="0"/>
                </a:rPr>
                <a:t>lingkup keadaan darurat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930205" y="3006756"/>
              <a:ext cx="2618265" cy="756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id-ID" sz="140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Identifikasi kelengkapan infrastruktur kesiagaan dan pengendalian tanggap darurat</a:t>
              </a:r>
              <a:endParaRPr lang="en-US" sz="1400">
                <a:latin typeface="Arial Narrow" pitchFamily="34" charset="0"/>
                <a:ea typeface="Tahoma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941703" y="3968652"/>
              <a:ext cx="2621516" cy="720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id-ID" sz="1400">
                  <a:solidFill>
                    <a:srgbClr val="000000"/>
                  </a:solidFill>
                  <a:latin typeface="Arial Narrow" pitchFamily="34" charset="0"/>
                  <a:cs typeface="Times New Roman" panose="02020603050405020304" pitchFamily="18" charset="0"/>
                </a:rPr>
                <a:t>Menetapkan penanggungjawab penanggulangan tanggap dan tindakan darurat</a:t>
              </a:r>
              <a:endParaRPr lang="en-US" sz="1050">
                <a:latin typeface="Arial Narrow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948903" y="4891065"/>
              <a:ext cx="2628000" cy="55109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" tIns="0" rIns="0" bIns="0" numCol="1" spcCol="0" rtlCol="0" fromWordArt="0" anchor="ctr" anchorCtr="0" forceAA="0" upright="1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400">
                  <a:latin typeface="Arial Narrow" pitchFamily="34" charset="0"/>
                  <a:cs typeface="Times New Roman" panose="02020603050405020304" pitchFamily="18" charset="0"/>
                </a:rPr>
                <a:t>Menetapkan sistem komunikasi tanggap darurat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948904" y="5657981"/>
              <a:ext cx="2628000" cy="52159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" tIns="0" rIns="0" bIns="0" numCol="1" spcCol="0" rtlCol="0" fromWordArt="0" anchor="ctr" anchorCtr="0" forceAA="0" upright="1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1400">
                  <a:latin typeface="Arial Narrow" pitchFamily="34" charset="0"/>
                  <a:cs typeface="Times New Roman" panose="02020603050405020304" pitchFamily="18" charset="0"/>
                </a:rPr>
                <a:t>Menetapkan sistem komunikasi tanggap darurat</a:t>
              </a:r>
            </a:p>
          </p:txBody>
        </p:sp>
        <p:sp>
          <p:nvSpPr>
            <p:cNvPr id="20" name="AutoShape 103"/>
            <p:cNvSpPr>
              <a:spLocks noChangeArrowheads="1"/>
            </p:cNvSpPr>
            <p:nvPr/>
          </p:nvSpPr>
          <p:spPr bwMode="auto">
            <a:xfrm>
              <a:off x="7493369" y="5165622"/>
              <a:ext cx="1817738" cy="999203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id-ID" sz="1400">
                  <a:solidFill>
                    <a:srgbClr val="000000"/>
                  </a:solidFill>
                  <a:latin typeface="Arial Narrow" pitchFamily="34" charset="0"/>
                </a:rPr>
                <a:t>Efektif</a:t>
              </a:r>
              <a:r>
                <a:rPr lang="en-US" sz="1400">
                  <a:solidFill>
                    <a:srgbClr val="000000"/>
                  </a:solidFill>
                  <a:latin typeface="Arial Narrow" pitchFamily="34" charset="0"/>
                </a:rPr>
                <a:t>?</a:t>
              </a:r>
              <a:endParaRPr lang="en-US" sz="1400">
                <a:latin typeface="Arial Narrow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086710" y="3562359"/>
              <a:ext cx="2637350" cy="1157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t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id-ID" sz="1400">
                  <a:latin typeface="Arial Narrow" pitchFamily="34" charset="0"/>
                  <a:cs typeface="Times New Roman" panose="02020603050405020304" pitchFamily="18" charset="0"/>
                </a:rPr>
                <a:t>Mengkaji optimalisasi sistem Kesiapsiagaan tanggap darurat dan peluang perbaikan dalam penanggulangan dan pengendalian keadaan darurat </a:t>
              </a:r>
              <a:endParaRPr lang="en-US" sz="1400">
                <a:latin typeface="Arial Narrow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Elbow Connector 24"/>
            <p:cNvCxnSpPr>
              <a:stCxn id="18" idx="2"/>
              <a:endCxn id="20" idx="2"/>
            </p:cNvCxnSpPr>
            <p:nvPr/>
          </p:nvCxnSpPr>
          <p:spPr>
            <a:xfrm rot="5400000" flipH="1" flipV="1">
              <a:off x="6825196" y="4602533"/>
              <a:ext cx="14750" cy="3139334"/>
            </a:xfrm>
            <a:prstGeom prst="bentConnector3">
              <a:avLst>
                <a:gd name="adj1" fmla="val -1549831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0"/>
              <a:endCxn id="23" idx="2"/>
            </p:cNvCxnSpPr>
            <p:nvPr/>
          </p:nvCxnSpPr>
          <p:spPr>
            <a:xfrm rot="5400000" flipH="1" flipV="1">
              <a:off x="8180742" y="4940980"/>
              <a:ext cx="446138" cy="31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544190" y="4807975"/>
              <a:ext cx="459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 Narrow" pitchFamily="34" charset="0"/>
                </a:rPr>
                <a:t>Ya</a:t>
              </a:r>
              <a:r>
                <a:rPr lang="en-US" sz="1600" dirty="0">
                  <a:latin typeface="Arial Narrow" pitchFamily="34" charset="0"/>
                </a:rPr>
                <a:t>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53045" y="5225843"/>
              <a:ext cx="690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 Narrow" pitchFamily="34" charset="0"/>
                </a:rPr>
                <a:t>Tidak</a:t>
              </a:r>
              <a:r>
                <a:rPr lang="en-US" sz="1600" dirty="0">
                  <a:latin typeface="Arial Narrow" pitchFamily="34" charset="0"/>
                </a:rPr>
                <a:t> </a:t>
              </a:r>
            </a:p>
          </p:txBody>
        </p:sp>
        <p:cxnSp>
          <p:nvCxnSpPr>
            <p:cNvPr id="31" name="Elbow Connector 30"/>
            <p:cNvCxnSpPr>
              <a:stCxn id="20" idx="1"/>
              <a:endCxn id="8" idx="3"/>
            </p:cNvCxnSpPr>
            <p:nvPr/>
          </p:nvCxnSpPr>
          <p:spPr>
            <a:xfrm rot="10800000">
              <a:off x="6517909" y="2353794"/>
              <a:ext cx="975460" cy="3311431"/>
            </a:xfrm>
            <a:prstGeom prst="bentConnector3">
              <a:avLst>
                <a:gd name="adj1" fmla="val 72319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own Arrow 32"/>
            <p:cNvSpPr/>
            <p:nvPr/>
          </p:nvSpPr>
          <p:spPr>
            <a:xfrm>
              <a:off x="4778664" y="1740310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4798332" y="2836582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4803252" y="3814870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6" name="Down Arrow 35"/>
            <p:cNvSpPr/>
            <p:nvPr/>
          </p:nvSpPr>
          <p:spPr>
            <a:xfrm>
              <a:off x="4822920" y="4734166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7" name="Down Arrow 36"/>
            <p:cNvSpPr/>
            <p:nvPr/>
          </p:nvSpPr>
          <p:spPr>
            <a:xfrm>
              <a:off x="4857336" y="5505982"/>
              <a:ext cx="929149" cy="132736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  <p:sp>
          <p:nvSpPr>
            <p:cNvPr id="38" name="Flowchart: Terminator 37"/>
            <p:cNvSpPr/>
            <p:nvPr/>
          </p:nvSpPr>
          <p:spPr>
            <a:xfrm>
              <a:off x="7069354" y="2675137"/>
              <a:ext cx="2639961" cy="613754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square" lIns="27432" tIns="22860" rIns="27432" bIns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 sz="1000"/>
              </a:pPr>
              <a:r>
                <a:rPr lang="en-US" sz="140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L</a:t>
              </a:r>
              <a:r>
                <a:rPr lang="id-ID" sz="1400">
                  <a:solidFill>
                    <a:srgbClr val="000000"/>
                  </a:solidFill>
                  <a:latin typeface="Arial Narrow" pitchFamily="34" charset="0"/>
                  <a:ea typeface="Tahoma" pitchFamily="34" charset="0"/>
                  <a:cs typeface="Times New Roman" panose="02020603050405020304" pitchFamily="18" charset="0"/>
                </a:rPr>
                <a:t>aporkan pada Rapat Tinjauan Manajemen</a:t>
              </a:r>
              <a:endParaRPr lang="en-US" sz="1050">
                <a:solidFill>
                  <a:srgbClr val="000000"/>
                </a:solidFill>
                <a:latin typeface="Arial Narrow" pitchFamily="34" charset="0"/>
                <a:ea typeface="Tahoma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Up Arrow 38"/>
            <p:cNvSpPr/>
            <p:nvPr/>
          </p:nvSpPr>
          <p:spPr>
            <a:xfrm>
              <a:off x="7983750" y="3362634"/>
              <a:ext cx="811161" cy="132735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itchFamily="34" charset="0"/>
              </a:endParaRPr>
            </a:p>
          </p:txBody>
        </p:sp>
      </p:grpSp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288482" y="586881"/>
            <a:ext cx="3336054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550" b="1" dirty="0" err="1">
                <a:latin typeface="Arial Narrow" pitchFamily="34" charset="0"/>
                <a:ea typeface="Calibri" pitchFamily="34" charset="0"/>
                <a:cs typeface="ArialMT"/>
              </a:rPr>
              <a:t>Organisasi</a:t>
            </a:r>
            <a:r>
              <a:rPr lang="en-US" sz="1550" b="1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b="1" dirty="0" err="1">
                <a:latin typeface="Arial Narrow" pitchFamily="34" charset="0"/>
                <a:ea typeface="Calibri" pitchFamily="34" charset="0"/>
                <a:cs typeface="ArialMT"/>
              </a:rPr>
              <a:t>harus</a:t>
            </a:r>
            <a:r>
              <a:rPr lang="id-ID" sz="1550" b="1" dirty="0">
                <a:latin typeface="Arial Narrow" pitchFamily="34" charset="0"/>
                <a:ea typeface="Calibri" pitchFamily="34" charset="0"/>
                <a:cs typeface="ArialMT"/>
              </a:rPr>
              <a:t>:</a:t>
            </a:r>
            <a:endParaRPr lang="en-US" sz="1550" b="1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menyiapkan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respon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dengan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merencanakan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tindakan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untuk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mencegah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atau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mengurangi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dampak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lingkungan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tidak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diinginkan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kondisi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merespon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situasi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sebenarnya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mengambil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tindakan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untuk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mencegah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atau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mengurangi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konsekuensi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situasi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,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sesuai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besarnya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kondisi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potensi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dampak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lingkungan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menguji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secara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berkala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tindakan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repon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direncanakan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,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bila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memungkinkan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meninjau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secara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berkala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merevisi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proses-proses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tindakan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respon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direncanakan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,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khususnya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setelah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terjadi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situasi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atau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pengujian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  <a:p>
            <a:pPr marL="231775" indent="-231775" eaLnBrk="0" hangingPunct="0">
              <a:buFontTx/>
              <a:buChar char="•"/>
            </a:pP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menyediakan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informasi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relevan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pelatihan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berhubungan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dengan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kesiapsiagaan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tanggap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darurat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sesuai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untuk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pihak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berkepentingan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,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termasuk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orang-orang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yang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bekerja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dibawah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 </a:t>
            </a:r>
            <a:r>
              <a:rPr lang="en-US" sz="1550" dirty="0" err="1">
                <a:latin typeface="Arial Narrow" pitchFamily="34" charset="0"/>
                <a:ea typeface="Calibri" pitchFamily="34" charset="0"/>
                <a:cs typeface="ArialMT"/>
              </a:rPr>
              <a:t>kendali</a:t>
            </a:r>
            <a:r>
              <a:rPr lang="en-US" sz="1550" dirty="0">
                <a:latin typeface="Arial Narrow" pitchFamily="34" charset="0"/>
                <a:ea typeface="Calibri" pitchFamily="34" charset="0"/>
                <a:cs typeface="ArialMT"/>
              </a:rPr>
              <a:t>.</a:t>
            </a:r>
            <a:endParaRPr lang="en-US" sz="1550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2" name="Half Frame 31"/>
          <p:cNvSpPr/>
          <p:nvPr/>
        </p:nvSpPr>
        <p:spPr>
          <a:xfrm rot="7845393">
            <a:off x="8626075" y="69783"/>
            <a:ext cx="295610" cy="288144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Half Frame 40"/>
          <p:cNvSpPr/>
          <p:nvPr/>
        </p:nvSpPr>
        <p:spPr>
          <a:xfrm rot="7845393">
            <a:off x="8794426" y="57293"/>
            <a:ext cx="295610" cy="288144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Half Frame 41"/>
          <p:cNvSpPr/>
          <p:nvPr/>
        </p:nvSpPr>
        <p:spPr>
          <a:xfrm rot="7845393">
            <a:off x="8962777" y="44803"/>
            <a:ext cx="295610" cy="288144"/>
          </a:xfrm>
          <a:prstGeom prst="half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413986" y="209863"/>
            <a:ext cx="4258549" cy="3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79F70-37B5-454F-A561-89EC170A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0BF6-974F-4A38-B2C3-FBDB8BA2FD8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CCCBF-6009-435D-9DF4-8BE18484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519504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37939" y="1791520"/>
            <a:ext cx="8963247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Organisasi harus memenuhi persyaratan untuk kegiatan pasca pengiriman terkait dengan produk dan layanan.</a:t>
            </a:r>
            <a:r>
              <a:rPr lang="en-US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Dalam menentukan sejauh mana kegiatan pasca pengiriman yang diperlukan, organisasi harus mempertimbangkan :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 Hukum dan peraturan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Konsekuensi yang tidak diinginkan potensial yang terkait dengan produk dan layanan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Sifat, penggunaan dan dimaksudkan seumur hidup produk dan layanannya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persyaratan pelanggan ;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850900" indent="-385763" eaLnBrk="0" hangingPunct="0">
              <a:buFontTx/>
              <a:buAutoNum type="alphaLcParenR"/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umpan balik pelanggan.</a:t>
            </a: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u="sng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000" b="1" u="sng" dirty="0">
                <a:solidFill>
                  <a:srgbClr val="21212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Catatan : Kegiatan Pasca pengiriman dapat mencakup tindakan di bawah ketentuan garansi, kewajiban kontrak seperti jasa pemeliharaan, dan layanan tambahan seperti daur ulang atau pembuangan akhir.</a:t>
            </a:r>
            <a:r>
              <a:rPr lang="en-US" sz="2000" b="1" u="sng" dirty="0"/>
              <a:t>*</a:t>
            </a:r>
            <a:endParaRPr lang="en-US" sz="2000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1" y="1309835"/>
            <a:ext cx="8151416" cy="45719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39875" y="227639"/>
            <a:ext cx="7234469" cy="928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8.5.5 </a:t>
            </a:r>
            <a:r>
              <a:rPr lang="en-US" altLang="en-US" b="1" i="1" dirty="0" err="1">
                <a:latin typeface="Arial Narrow" panose="020B0606020202030204" pitchFamily="34" charset="0"/>
                <a:ea typeface="NanumGothic"/>
              </a:rPr>
              <a:t>Kegiatan</a:t>
            </a: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 </a:t>
            </a:r>
            <a:r>
              <a:rPr lang="en-US" altLang="en-US" b="1" i="1" dirty="0" err="1">
                <a:latin typeface="Arial Narrow" panose="020B0606020202030204" pitchFamily="34" charset="0"/>
                <a:ea typeface="NanumGothic"/>
              </a:rPr>
              <a:t>Pasca</a:t>
            </a: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 </a:t>
            </a:r>
            <a:r>
              <a:rPr lang="en-US" altLang="en-US" b="1" i="1" dirty="0" err="1">
                <a:latin typeface="Arial Narrow" panose="020B0606020202030204" pitchFamily="34" charset="0"/>
                <a:ea typeface="NanumGothic"/>
              </a:rPr>
              <a:t>Pengiriman</a:t>
            </a:r>
            <a:r>
              <a:rPr lang="en-US" altLang="en-US" b="1" i="1" dirty="0">
                <a:latin typeface="Arial Narrow" panose="020B0606020202030204" pitchFamily="34" charset="0"/>
                <a:ea typeface="NanumGothic"/>
              </a:rPr>
              <a:t>                                                           </a:t>
            </a:r>
            <a:endParaRPr lang="id-ID" altLang="en-US" dirty="0">
              <a:solidFill>
                <a:srgbClr val="21212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07782" y="9593"/>
            <a:ext cx="362426" cy="1437537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flipH="1" flipV="1">
            <a:off x="9099534" y="1416507"/>
            <a:ext cx="386842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523907" y="1073294"/>
            <a:ext cx="336867" cy="752992"/>
          </a:xfrm>
          <a:prstGeom prst="rect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>
            <a:off x="9478466" y="1372965"/>
            <a:ext cx="397851" cy="428166"/>
          </a:xfrm>
          <a:prstGeom prst="rtTriangle">
            <a:avLst/>
          </a:prstGeom>
          <a:pattFill prst="nar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H="1">
            <a:off x="9525416" y="691983"/>
            <a:ext cx="333186" cy="426359"/>
          </a:xfrm>
          <a:prstGeom prst="rtTriangle">
            <a:avLst/>
          </a:prstGeom>
          <a:pattFill prst="narVert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5400000">
            <a:off x="9487223" y="743308"/>
            <a:ext cx="393230" cy="353845"/>
          </a:xfrm>
          <a:prstGeom prst="rtTriangle">
            <a:avLst/>
          </a:prstGeom>
          <a:pattFill prst="narHorz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51417" y="723606"/>
            <a:ext cx="1372478" cy="394736"/>
          </a:xfrm>
          <a:prstGeom prst="rect">
            <a:avLst/>
          </a:prstGeom>
          <a:pattFill prst="narHorz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53992" y="744797"/>
            <a:ext cx="1602082" cy="312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71A21C-FCD9-4F9F-B103-2ABD9581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733561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257800" y="6324600"/>
            <a:ext cx="4457700" cy="3955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467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38" indent="-309553">
              <a:spcBef>
                <a:spcPct val="20000"/>
              </a:spcBef>
              <a:buChar char="–"/>
              <a:defRPr sz="3033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12" indent="-247642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497" indent="-247642">
              <a:spcBef>
                <a:spcPct val="20000"/>
              </a:spcBef>
              <a:buChar char="–"/>
              <a:defRPr sz="2167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781" indent="-247642">
              <a:spcBef>
                <a:spcPct val="20000"/>
              </a:spcBef>
              <a:buChar char="»"/>
              <a:defRPr sz="2167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24066" indent="-24764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7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19351" indent="-24764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7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714636" indent="-24764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7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209920" indent="-24764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7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124D93-3535-4730-9839-0C77C7F33451}" type="slidenum">
              <a:rPr lang="en-US" altLang="en-US" sz="1517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517" dirty="0"/>
          </a:p>
        </p:txBody>
      </p:sp>
      <p:sp>
        <p:nvSpPr>
          <p:cNvPr id="104451" name="Text Box 2"/>
          <p:cNvSpPr txBox="1">
            <a:spLocks noChangeArrowheads="1"/>
          </p:cNvSpPr>
          <p:nvPr/>
        </p:nvSpPr>
        <p:spPr bwMode="auto">
          <a:xfrm>
            <a:off x="3492048" y="963430"/>
            <a:ext cx="1332416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Permintaan dari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 supplier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2" name="Text Box 3"/>
          <p:cNvSpPr txBox="1">
            <a:spLocks noChangeArrowheads="1"/>
          </p:cNvSpPr>
          <p:nvPr/>
        </p:nvSpPr>
        <p:spPr bwMode="auto">
          <a:xfrm>
            <a:off x="4913250" y="947950"/>
            <a:ext cx="1640193" cy="11756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Permintaan internal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Improvement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Cost saving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Program lokalisasi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8">
                <a:latin typeface="Times New Roman" panose="02020603050405020304" pitchFamily="18" charset="0"/>
              </a:rPr>
              <a:t> Correction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4006922" y="2398012"/>
            <a:ext cx="3382829" cy="95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Review oleh penanggung jawab produk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(apabila perusahaan tidak melakukan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design, maka perubahan pada produk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harus minta persetujuan customer)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4" name="Text Box 5"/>
          <p:cNvSpPr txBox="1">
            <a:spLocks noChangeArrowheads="1"/>
          </p:cNvSpPr>
          <p:nvPr/>
        </p:nvSpPr>
        <p:spPr bwMode="auto">
          <a:xfrm>
            <a:off x="855227" y="975582"/>
            <a:ext cx="1935145" cy="95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pada</a:t>
            </a:r>
            <a:r>
              <a:rPr lang="en-US" altLang="en-US" sz="1408" dirty="0">
                <a:latin typeface="Times New Roman" panose="02020603050405020304" pitchFamily="18" charset="0"/>
              </a:rPr>
              <a:t> proses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>
                <a:latin typeface="Times New Roman" panose="02020603050405020304" pitchFamily="18" charset="0"/>
              </a:rPr>
              <a:t>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merubah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spesifikasi</a:t>
            </a:r>
            <a:r>
              <a:rPr lang="en-US" altLang="en-US" sz="1408" dirty="0">
                <a:latin typeface="Times New Roman" panose="02020603050405020304" pitchFamily="18" charset="0"/>
              </a:rPr>
              <a:t> engineering/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berubah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55" name="Text Box 6"/>
          <p:cNvSpPr txBox="1">
            <a:spLocks noChangeArrowheads="1"/>
          </p:cNvSpPr>
          <p:nvPr/>
        </p:nvSpPr>
        <p:spPr bwMode="auto">
          <a:xfrm>
            <a:off x="863105" y="2390858"/>
            <a:ext cx="2055371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Persetujuan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Penanggung jawab proses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56" name="Text Box 7"/>
          <p:cNvSpPr txBox="1">
            <a:spLocks noChangeArrowheads="1"/>
          </p:cNvSpPr>
          <p:nvPr/>
        </p:nvSpPr>
        <p:spPr bwMode="auto">
          <a:xfrm>
            <a:off x="987809" y="3422733"/>
            <a:ext cx="1654620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Catat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efektif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57" name="Line 8"/>
          <p:cNvSpPr>
            <a:spLocks noChangeShapeType="1"/>
          </p:cNvSpPr>
          <p:nvPr/>
        </p:nvSpPr>
        <p:spPr bwMode="auto">
          <a:xfrm>
            <a:off x="4211569" y="1484518"/>
            <a:ext cx="0" cy="825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58" name="Line 9"/>
          <p:cNvSpPr>
            <a:spLocks noChangeShapeType="1"/>
          </p:cNvSpPr>
          <p:nvPr/>
        </p:nvSpPr>
        <p:spPr bwMode="auto">
          <a:xfrm>
            <a:off x="5738744" y="2173238"/>
            <a:ext cx="0" cy="247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62" name="Line 13"/>
          <p:cNvSpPr>
            <a:spLocks noChangeShapeType="1"/>
          </p:cNvSpPr>
          <p:nvPr/>
        </p:nvSpPr>
        <p:spPr bwMode="auto">
          <a:xfrm>
            <a:off x="1788459" y="1954026"/>
            <a:ext cx="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63" name="Line 14"/>
          <p:cNvSpPr>
            <a:spLocks noChangeShapeType="1"/>
          </p:cNvSpPr>
          <p:nvPr/>
        </p:nvSpPr>
        <p:spPr bwMode="auto">
          <a:xfrm>
            <a:off x="1788459" y="2944628"/>
            <a:ext cx="0" cy="47810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64" name="Text Box 15"/>
          <p:cNvSpPr txBox="1">
            <a:spLocks noChangeArrowheads="1"/>
          </p:cNvSpPr>
          <p:nvPr/>
        </p:nvSpPr>
        <p:spPr bwMode="auto">
          <a:xfrm>
            <a:off x="4776167" y="6266970"/>
            <a:ext cx="2744662" cy="308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Aproval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revisi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dokumen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terkait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67" name="Text Box 18"/>
          <p:cNvSpPr txBox="1">
            <a:spLocks noChangeArrowheads="1"/>
          </p:cNvSpPr>
          <p:nvPr/>
        </p:nvSpPr>
        <p:spPr bwMode="auto">
          <a:xfrm>
            <a:off x="3674994" y="3642857"/>
            <a:ext cx="3844322" cy="958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standard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ada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perlu</a:t>
            </a:r>
            <a:r>
              <a:rPr lang="en-US" altLang="en-US" sz="1408" dirty="0">
                <a:latin typeface="Times New Roman" panose="02020603050405020304" pitchFamily="18" charset="0"/>
              </a:rPr>
              <a:t> approval customer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cukup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pemberitahuan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tidak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perlu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pemberitahuan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68" name="Text Box 19"/>
          <p:cNvSpPr txBox="1">
            <a:spLocks noChangeArrowheads="1"/>
          </p:cNvSpPr>
          <p:nvPr/>
        </p:nvSpPr>
        <p:spPr bwMode="auto">
          <a:xfrm>
            <a:off x="4761508" y="5064221"/>
            <a:ext cx="2791149" cy="308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Pelaksanaan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dan</a:t>
            </a:r>
            <a:r>
              <a:rPr lang="en-US" altLang="en-US" sz="1408" dirty="0">
                <a:latin typeface="Times New Roman" panose="02020603050405020304" pitchFamily="18" charset="0"/>
              </a:rPr>
              <a:t> monitor </a:t>
            </a: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69" name="Text Box 20"/>
          <p:cNvSpPr txBox="1">
            <a:spLocks noChangeArrowheads="1"/>
          </p:cNvSpPr>
          <p:nvPr/>
        </p:nvSpPr>
        <p:spPr bwMode="auto">
          <a:xfrm>
            <a:off x="5339159" y="5712293"/>
            <a:ext cx="1604157" cy="308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>
                <a:latin typeface="Times New Roman" panose="02020603050405020304" pitchFamily="18" charset="0"/>
              </a:rPr>
              <a:t>Validasi perubahan </a:t>
            </a:r>
            <a:endParaRPr lang="en-GB" altLang="en-US" sz="1408">
              <a:latin typeface="Times New Roman" panose="02020603050405020304" pitchFamily="18" charset="0"/>
            </a:endParaRPr>
          </a:p>
        </p:txBody>
      </p:sp>
      <p:sp>
        <p:nvSpPr>
          <p:cNvPr id="104470" name="Line 21"/>
          <p:cNvSpPr>
            <a:spLocks noChangeShapeType="1"/>
          </p:cNvSpPr>
          <p:nvPr/>
        </p:nvSpPr>
        <p:spPr bwMode="auto">
          <a:xfrm>
            <a:off x="6141511" y="4631842"/>
            <a:ext cx="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1" name="Line 22"/>
          <p:cNvSpPr>
            <a:spLocks noChangeShapeType="1"/>
          </p:cNvSpPr>
          <p:nvPr/>
        </p:nvSpPr>
        <p:spPr bwMode="auto">
          <a:xfrm flipH="1">
            <a:off x="6137736" y="5389056"/>
            <a:ext cx="7228" cy="34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2" name="Text Box 23"/>
          <p:cNvSpPr txBox="1">
            <a:spLocks noChangeArrowheads="1"/>
          </p:cNvSpPr>
          <p:nvPr/>
        </p:nvSpPr>
        <p:spPr bwMode="auto">
          <a:xfrm>
            <a:off x="480668" y="5320636"/>
            <a:ext cx="344357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u="sng" dirty="0">
                <a:latin typeface="Times New Roman" panose="02020603050405020304" pitchFamily="18" charset="0"/>
              </a:rPr>
              <a:t>8.5.6 Control </a:t>
            </a:r>
            <a:r>
              <a:rPr lang="en-US" altLang="en-US" sz="2600" u="sng" dirty="0" err="1">
                <a:latin typeface="Times New Roman" panose="02020603050405020304" pitchFamily="18" charset="0"/>
              </a:rPr>
              <a:t>Perubahan</a:t>
            </a:r>
            <a:endParaRPr lang="en-GB" altLang="en-US" sz="2600" u="sng" dirty="0">
              <a:latin typeface="Times New Roman" panose="02020603050405020304" pitchFamily="18" charset="0"/>
            </a:endParaRPr>
          </a:p>
        </p:txBody>
      </p:sp>
      <p:sp>
        <p:nvSpPr>
          <p:cNvPr id="104476" name="Line 29"/>
          <p:cNvSpPr>
            <a:spLocks noChangeShapeType="1"/>
          </p:cNvSpPr>
          <p:nvPr/>
        </p:nvSpPr>
        <p:spPr bwMode="auto">
          <a:xfrm>
            <a:off x="5025006" y="3381325"/>
            <a:ext cx="1" cy="30614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7" name="Line 30"/>
          <p:cNvSpPr>
            <a:spLocks noChangeShapeType="1"/>
          </p:cNvSpPr>
          <p:nvPr/>
        </p:nvSpPr>
        <p:spPr bwMode="auto">
          <a:xfrm>
            <a:off x="6553441" y="3370750"/>
            <a:ext cx="1" cy="31671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78" name="Text Box 31"/>
          <p:cNvSpPr txBox="1">
            <a:spLocks noChangeArrowheads="1"/>
          </p:cNvSpPr>
          <p:nvPr/>
        </p:nvSpPr>
        <p:spPr bwMode="auto">
          <a:xfrm>
            <a:off x="7959643" y="3506867"/>
            <a:ext cx="1906602" cy="204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Catatan</a:t>
            </a:r>
            <a:r>
              <a:rPr lang="en-US" altLang="en-US" sz="1408" dirty="0">
                <a:latin typeface="Times New Roman" panose="02020603050405020304" pitchFamily="18" charset="0"/>
              </a:rPr>
              <a:t>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408" dirty="0">
                <a:latin typeface="Times New Roman" panose="02020603050405020304" pitchFamily="18" charset="0"/>
              </a:rPr>
              <a:t> yang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sifatnya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sementara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dicatat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berlakunya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setelah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tanggal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berlaku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habis</a:t>
            </a:r>
            <a:r>
              <a:rPr lang="en-US" altLang="en-US" sz="1408" dirty="0">
                <a:latin typeface="Times New Roman" panose="02020603050405020304" pitchFamily="18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produk</a:t>
            </a:r>
            <a:r>
              <a:rPr lang="en-US" altLang="en-US" sz="1408" dirty="0">
                <a:latin typeface="Times New Roman" panose="02020603050405020304" pitchFamily="18" charset="0"/>
              </a:rPr>
              <a:t>/ proses </a:t>
            </a:r>
            <a:r>
              <a:rPr lang="en-US" altLang="en-US" sz="1408" dirty="0" err="1">
                <a:latin typeface="Times New Roman" panose="02020603050405020304" pitchFamily="18" charset="0"/>
              </a:rPr>
              <a:t>harus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sudah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kembali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Ke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specifikasi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semula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104479" name="Line 32"/>
          <p:cNvSpPr>
            <a:spLocks noChangeShapeType="1"/>
          </p:cNvSpPr>
          <p:nvPr/>
        </p:nvSpPr>
        <p:spPr bwMode="auto">
          <a:xfrm>
            <a:off x="7556566" y="4274173"/>
            <a:ext cx="40307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sp>
        <p:nvSpPr>
          <p:cNvPr id="104481" name="Text Box 34"/>
          <p:cNvSpPr txBox="1">
            <a:spLocks noChangeArrowheads="1"/>
          </p:cNvSpPr>
          <p:nvPr/>
        </p:nvSpPr>
        <p:spPr bwMode="auto">
          <a:xfrm>
            <a:off x="4698750" y="139854"/>
            <a:ext cx="2165978" cy="325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17" dirty="0" err="1">
                <a:latin typeface="Times New Roman" panose="02020603050405020304" pitchFamily="18" charset="0"/>
              </a:rPr>
              <a:t>Perubahan</a:t>
            </a:r>
            <a:r>
              <a:rPr lang="en-US" altLang="en-US" sz="1517" dirty="0">
                <a:latin typeface="Times New Roman" panose="02020603050405020304" pitchFamily="18" charset="0"/>
              </a:rPr>
              <a:t> design </a:t>
            </a:r>
            <a:r>
              <a:rPr lang="en-US" altLang="en-US" sz="1517" dirty="0" err="1">
                <a:latin typeface="Times New Roman" panose="02020603050405020304" pitchFamily="18" charset="0"/>
              </a:rPr>
              <a:t>produk</a:t>
            </a:r>
            <a:endParaRPr lang="en-GB" altLang="en-US" sz="1517" dirty="0">
              <a:latin typeface="Times New Roman" panose="02020603050405020304" pitchFamily="18" charset="0"/>
            </a:endParaRPr>
          </a:p>
        </p:txBody>
      </p:sp>
      <p:sp>
        <p:nvSpPr>
          <p:cNvPr id="104483" name="AutoShape 36"/>
          <p:cNvSpPr>
            <a:spLocks/>
          </p:cNvSpPr>
          <p:nvPr/>
        </p:nvSpPr>
        <p:spPr bwMode="auto">
          <a:xfrm rot="-5400000">
            <a:off x="5657914" y="-1130424"/>
            <a:ext cx="247650" cy="3549650"/>
          </a:xfrm>
          <a:prstGeom prst="rightBrace">
            <a:avLst>
              <a:gd name="adj1" fmla="val 119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d-ID" altLang="en-US" sz="1950"/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6627227" y="963430"/>
            <a:ext cx="1332416" cy="52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 err="1">
                <a:latin typeface="Times New Roman" panose="02020603050405020304" pitchFamily="18" charset="0"/>
              </a:rPr>
              <a:t>Permintaan</a:t>
            </a:r>
            <a:r>
              <a:rPr lang="en-US" altLang="en-US" sz="1408" dirty="0">
                <a:latin typeface="Times New Roman" panose="02020603050405020304" pitchFamily="18" charset="0"/>
              </a:rPr>
              <a:t> </a:t>
            </a:r>
            <a:r>
              <a:rPr lang="en-US" altLang="en-US" sz="1408" dirty="0" err="1">
                <a:latin typeface="Times New Roman" panose="02020603050405020304" pitchFamily="18" charset="0"/>
              </a:rPr>
              <a:t>dari</a:t>
            </a:r>
            <a:endParaRPr lang="en-US" altLang="en-US" sz="1408" dirty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8" dirty="0">
                <a:latin typeface="Times New Roman" panose="02020603050405020304" pitchFamily="18" charset="0"/>
              </a:rPr>
              <a:t> customer</a:t>
            </a:r>
            <a:endParaRPr lang="en-GB" altLang="en-US" sz="1408" dirty="0">
              <a:latin typeface="Times New Roman" panose="02020603050405020304" pitchFamily="18" charset="0"/>
            </a:endParaRP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>
            <a:off x="7346749" y="1484518"/>
            <a:ext cx="0" cy="825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cxnSp>
        <p:nvCxnSpPr>
          <p:cNvPr id="3" name="Elbow Connector 2"/>
          <p:cNvCxnSpPr>
            <a:stCxn id="104456" idx="2"/>
            <a:endCxn id="104467" idx="1"/>
          </p:cNvCxnSpPr>
          <p:nvPr/>
        </p:nvCxnSpPr>
        <p:spPr>
          <a:xfrm rot="16200000" flipH="1">
            <a:off x="2658079" y="3105431"/>
            <a:ext cx="173959" cy="185987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437812" y="0"/>
            <a:ext cx="1474343" cy="3134252"/>
          </a:xfrm>
          <a:custGeom>
            <a:avLst/>
            <a:gdLst>
              <a:gd name="connsiteX0" fmla="*/ 0 w 1474343"/>
              <a:gd name="connsiteY0" fmla="*/ 0 h 3134252"/>
              <a:gd name="connsiteX1" fmla="*/ 1474343 w 1474343"/>
              <a:gd name="connsiteY1" fmla="*/ 0 h 3134252"/>
              <a:gd name="connsiteX2" fmla="*/ 1474343 w 1474343"/>
              <a:gd name="connsiteY2" fmla="*/ 3134252 h 3134252"/>
              <a:gd name="connsiteX3" fmla="*/ 0 w 1474343"/>
              <a:gd name="connsiteY3" fmla="*/ 3134252 h 3134252"/>
              <a:gd name="connsiteX4" fmla="*/ 0 w 1474343"/>
              <a:gd name="connsiteY4" fmla="*/ 0 h 3134252"/>
              <a:gd name="connsiteX0" fmla="*/ 0 w 1474343"/>
              <a:gd name="connsiteY0" fmla="*/ 0 h 3134252"/>
              <a:gd name="connsiteX1" fmla="*/ 1474343 w 1474343"/>
              <a:gd name="connsiteY1" fmla="*/ 0 h 3134252"/>
              <a:gd name="connsiteX2" fmla="*/ 1474343 w 1474343"/>
              <a:gd name="connsiteY2" fmla="*/ 3134252 h 3134252"/>
              <a:gd name="connsiteX3" fmla="*/ 0 w 1474343"/>
              <a:gd name="connsiteY3" fmla="*/ 0 h 31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343" h="3134252">
                <a:moveTo>
                  <a:pt x="0" y="0"/>
                </a:moveTo>
                <a:lnTo>
                  <a:pt x="1474343" y="0"/>
                </a:lnTo>
                <a:lnTo>
                  <a:pt x="1474343" y="313425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>
            <a:off x="6144964" y="6034049"/>
            <a:ext cx="0" cy="227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8519218" y="-27384"/>
            <a:ext cx="1386782" cy="297201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581F1E-1007-4FE2-8850-52071EC3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2297745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828800"/>
            <a:ext cx="83624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 err="1"/>
              <a:t>Produk</a:t>
            </a:r>
            <a:r>
              <a:rPr lang="en-US" sz="2400" b="1" u="sng" dirty="0"/>
              <a:t> </a:t>
            </a:r>
            <a:r>
              <a:rPr lang="en-US" sz="2400" b="1" u="sng" dirty="0" err="1"/>
              <a:t>harus</a:t>
            </a:r>
            <a:r>
              <a:rPr lang="en-US" sz="2400" b="1" u="sng" dirty="0"/>
              <a:t> </a:t>
            </a:r>
            <a:r>
              <a:rPr lang="en-US" sz="2400" b="1" u="sng" dirty="0" err="1"/>
              <a:t>diperiksa</a:t>
            </a:r>
            <a:r>
              <a:rPr lang="en-US" sz="2400" b="1" u="sng" dirty="0"/>
              <a:t> </a:t>
            </a:r>
            <a:r>
              <a:rPr lang="en-US" sz="2400" b="1" u="sng" dirty="0" err="1"/>
              <a:t>sebelum</a:t>
            </a:r>
            <a:r>
              <a:rPr lang="en-US" sz="2400" b="1" u="sng" dirty="0"/>
              <a:t> </a:t>
            </a:r>
            <a:r>
              <a:rPr lang="en-US" sz="2400" b="1" u="sng" dirty="0" err="1"/>
              <a:t>pengiriman</a:t>
            </a:r>
            <a:r>
              <a:rPr lang="en-US" sz="2400" b="1" u="sng" dirty="0"/>
              <a:t>, </a:t>
            </a:r>
            <a:r>
              <a:rPr lang="en-US" sz="2400" b="1" u="sng" dirty="0" err="1"/>
              <a:t>jika</a:t>
            </a:r>
            <a:r>
              <a:rPr lang="en-US" sz="2400" b="1" u="sng" dirty="0"/>
              <a:t> </a:t>
            </a:r>
            <a:r>
              <a:rPr lang="en-US" sz="2400" b="1" u="sng" dirty="0" err="1"/>
              <a:t>diperlukan</a:t>
            </a:r>
            <a:r>
              <a:rPr lang="en-US" sz="2400" b="1" u="sng" dirty="0"/>
              <a:t>, </a:t>
            </a:r>
            <a:r>
              <a:rPr lang="en-US" sz="2400" b="1" u="sng" dirty="0" err="1"/>
              <a:t>harus</a:t>
            </a:r>
            <a:r>
              <a:rPr lang="en-US" sz="2400" b="1" u="sng" dirty="0"/>
              <a:t> </a:t>
            </a:r>
            <a:r>
              <a:rPr lang="en-US" sz="2400" b="1" u="sng" dirty="0" err="1"/>
              <a:t>mendapatkan</a:t>
            </a:r>
            <a:r>
              <a:rPr lang="en-US" sz="2400" b="1" u="sng" dirty="0"/>
              <a:t> </a:t>
            </a:r>
            <a:r>
              <a:rPr lang="en-US" sz="2400" b="1" u="sng" dirty="0" err="1"/>
              <a:t>persetujuan</a:t>
            </a:r>
            <a:r>
              <a:rPr lang="en-US" sz="2400" b="1" u="sng" dirty="0"/>
              <a:t> </a:t>
            </a:r>
            <a:r>
              <a:rPr lang="en-US" sz="2400" b="1" u="sng" dirty="0" err="1"/>
              <a:t>dari</a:t>
            </a:r>
            <a:r>
              <a:rPr lang="en-US" sz="2400" b="1" u="sng" dirty="0"/>
              <a:t> </a:t>
            </a:r>
            <a:r>
              <a:rPr lang="en-US" sz="2400" b="1" u="sng" dirty="0" err="1"/>
              <a:t>pelanggan</a:t>
            </a:r>
            <a:r>
              <a:rPr lang="en-US" sz="2400" b="1" u="sng" dirty="0"/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 err="1"/>
              <a:t>Tersedianya</a:t>
            </a:r>
            <a:r>
              <a:rPr lang="en-US" sz="2400" b="1" u="sng" dirty="0"/>
              <a:t> </a:t>
            </a:r>
            <a:r>
              <a:rPr lang="en-US" sz="2400" b="1" u="sng" dirty="0" err="1"/>
              <a:t>Instruksi</a:t>
            </a:r>
            <a:r>
              <a:rPr lang="en-US" sz="2400" b="1" u="sng" dirty="0"/>
              <a:t> </a:t>
            </a:r>
            <a:r>
              <a:rPr lang="en-US" sz="2400" b="1" u="sng" dirty="0" err="1"/>
              <a:t>Kerja</a:t>
            </a:r>
            <a:r>
              <a:rPr lang="en-US" sz="2400" b="1" u="sng" dirty="0"/>
              <a:t> </a:t>
            </a:r>
            <a:r>
              <a:rPr lang="en-US" sz="2400" b="1" u="sng" dirty="0" err="1"/>
              <a:t>untuk</a:t>
            </a:r>
            <a:r>
              <a:rPr lang="en-US" sz="2400" b="1" u="sng" dirty="0"/>
              <a:t> </a:t>
            </a:r>
            <a:r>
              <a:rPr lang="en-US" sz="2400" b="1" u="sng" dirty="0" err="1"/>
              <a:t>metode</a:t>
            </a:r>
            <a:r>
              <a:rPr lang="en-US" sz="2400" b="1" u="sng" dirty="0"/>
              <a:t> </a:t>
            </a:r>
            <a:r>
              <a:rPr lang="en-US" sz="2400" b="1" u="sng" dirty="0" err="1"/>
              <a:t>pengendalian</a:t>
            </a:r>
            <a:r>
              <a:rPr lang="en-US" sz="2400" b="1" u="sng" dirty="0"/>
              <a:t> alternative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 err="1">
                <a:ea typeface="Times New Roman" panose="02020603050405020304" pitchFamily="18" charset="0"/>
              </a:rPr>
              <a:t>Mampu</a:t>
            </a:r>
            <a:r>
              <a:rPr lang="en-US" sz="2400" b="1" u="sng" dirty="0"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ea typeface="Times New Roman" panose="02020603050405020304" pitchFamily="18" charset="0"/>
              </a:rPr>
              <a:t>telusurnya</a:t>
            </a:r>
            <a:r>
              <a:rPr lang="en-US" sz="2400" b="1" u="sng" dirty="0"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ea typeface="Times New Roman" panose="02020603050405020304" pitchFamily="18" charset="0"/>
              </a:rPr>
              <a:t>harus</a:t>
            </a:r>
            <a:r>
              <a:rPr lang="en-US" sz="2400" b="1" u="sng" dirty="0"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ea typeface="Times New Roman" panose="02020603050405020304" pitchFamily="18" charset="0"/>
              </a:rPr>
              <a:t>jelas</a:t>
            </a:r>
            <a:endParaRPr lang="en-US" sz="2400" b="1" u="sng" dirty="0"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 err="1">
                <a:ea typeface="Times New Roman" panose="02020603050405020304" pitchFamily="18" charset="0"/>
              </a:rPr>
              <a:t>Memvalidasi</a:t>
            </a:r>
            <a:r>
              <a:rPr lang="en-US" sz="2400" b="1" u="sng" dirty="0"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ea typeface="Times New Roman" panose="02020603050405020304" pitchFamily="18" charset="0"/>
              </a:rPr>
              <a:t>ulang</a:t>
            </a:r>
            <a:r>
              <a:rPr lang="en-US" sz="2400" b="1" u="sng" dirty="0"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ea typeface="Times New Roman" panose="02020603050405020304" pitchFamily="18" charset="0"/>
              </a:rPr>
              <a:t>ketika</a:t>
            </a:r>
            <a:r>
              <a:rPr lang="en-US" sz="2400" b="1" u="sng" dirty="0"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ea typeface="Times New Roman" panose="02020603050405020304" pitchFamily="18" charset="0"/>
              </a:rPr>
              <a:t>kembali</a:t>
            </a:r>
            <a:r>
              <a:rPr lang="en-US" sz="2400" b="1" u="sng" dirty="0"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ea typeface="Times New Roman" panose="02020603050405020304" pitchFamily="18" charset="0"/>
              </a:rPr>
              <a:t>ke</a:t>
            </a:r>
            <a:r>
              <a:rPr lang="en-US" sz="2400" b="1" u="sng" dirty="0">
                <a:ea typeface="Times New Roman" panose="02020603050405020304" pitchFamily="18" charset="0"/>
              </a:rPr>
              <a:t> </a:t>
            </a:r>
            <a:r>
              <a:rPr lang="en-US" sz="2400" b="1" u="sng" dirty="0" err="1">
                <a:ea typeface="Times New Roman" panose="02020603050405020304" pitchFamily="18" charset="0"/>
              </a:rPr>
              <a:t>dasar</a:t>
            </a:r>
            <a:r>
              <a:rPr lang="en-US" sz="2400" b="1" u="sng" dirty="0">
                <a:ea typeface="Times New Roman" panose="02020603050405020304" pitchFamily="18" charset="0"/>
              </a:rPr>
              <a:t> proses </a:t>
            </a:r>
            <a:r>
              <a:rPr lang="en-US" sz="2400" b="1" u="sng" dirty="0" err="1">
                <a:ea typeface="Times New Roman" panose="02020603050405020304" pitchFamily="18" charset="0"/>
              </a:rPr>
              <a:t>pengendalian</a:t>
            </a:r>
            <a:endParaRPr lang="en-US" sz="2400" b="1" u="sng" dirty="0">
              <a:ea typeface="Times New Roman" panose="02020603050405020304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07553" y="304800"/>
            <a:ext cx="921096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it-IT" sz="2400" b="1" i="1" u="sng" dirty="0"/>
              <a:t>IATF 8.5.6.1.1 Perubahan sementara dari pengendalian proses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(Temporary change of process controls)</a:t>
            </a:r>
          </a:p>
        </p:txBody>
      </p:sp>
      <p:sp>
        <p:nvSpPr>
          <p:cNvPr id="4" name="Rectangle 1"/>
          <p:cNvSpPr/>
          <p:nvPr/>
        </p:nvSpPr>
        <p:spPr>
          <a:xfrm>
            <a:off x="7848600" y="5334000"/>
            <a:ext cx="2057400" cy="1524000"/>
          </a:xfrm>
          <a:custGeom>
            <a:avLst/>
            <a:gdLst>
              <a:gd name="connsiteX0" fmla="*/ 0 w 2057400"/>
              <a:gd name="connsiteY0" fmla="*/ 0 h 1219200"/>
              <a:gd name="connsiteX1" fmla="*/ 2057400 w 2057400"/>
              <a:gd name="connsiteY1" fmla="*/ 0 h 1219200"/>
              <a:gd name="connsiteX2" fmla="*/ 2057400 w 2057400"/>
              <a:gd name="connsiteY2" fmla="*/ 1219200 h 1219200"/>
              <a:gd name="connsiteX3" fmla="*/ 0 w 2057400"/>
              <a:gd name="connsiteY3" fmla="*/ 1219200 h 1219200"/>
              <a:gd name="connsiteX4" fmla="*/ 0 w 2057400"/>
              <a:gd name="connsiteY4" fmla="*/ 0 h 1219200"/>
              <a:gd name="connsiteX0" fmla="*/ 0 w 2057400"/>
              <a:gd name="connsiteY0" fmla="*/ 1219200 h 1219200"/>
              <a:gd name="connsiteX1" fmla="*/ 2057400 w 2057400"/>
              <a:gd name="connsiteY1" fmla="*/ 0 h 1219200"/>
              <a:gd name="connsiteX2" fmla="*/ 2057400 w 2057400"/>
              <a:gd name="connsiteY2" fmla="*/ 1219200 h 1219200"/>
              <a:gd name="connsiteX3" fmla="*/ 0 w 20574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219200">
                <a:moveTo>
                  <a:pt x="0" y="1219200"/>
                </a:moveTo>
                <a:lnTo>
                  <a:pt x="2057400" y="0"/>
                </a:lnTo>
                <a:lnTo>
                  <a:pt x="2057400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74676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CF519-F989-4D94-A2D9-46781275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1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33037"/>
            <a:ext cx="937845" cy="25849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29041" y="1080727"/>
            <a:ext cx="5410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1136576" y="116632"/>
            <a:ext cx="77788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err="1"/>
              <a:t>Perubahan</a:t>
            </a:r>
            <a:r>
              <a:rPr lang="en-US" sz="2400" b="1" dirty="0"/>
              <a:t> ISO 9001, IATF 16949, ISO 14001 </a:t>
            </a:r>
            <a:r>
              <a:rPr lang="en-US" sz="2400" b="1" dirty="0">
                <a:sym typeface="Wingdings" pitchFamily="2" charset="2"/>
              </a:rPr>
              <a:t> </a:t>
            </a:r>
          </a:p>
          <a:p>
            <a:r>
              <a:rPr lang="en-US" sz="2400" b="1" dirty="0" err="1">
                <a:sym typeface="Wingdings" pitchFamily="2" charset="2"/>
              </a:rPr>
              <a:t>Perubahan</a:t>
            </a:r>
            <a:r>
              <a:rPr lang="en-US" sz="2400" b="1" dirty="0">
                <a:sym typeface="Wingdings" pitchFamily="2" charset="2"/>
              </a:rPr>
              <a:t> Sistem </a:t>
            </a:r>
            <a:r>
              <a:rPr lang="en-US" sz="2400" b="1" dirty="0" err="1">
                <a:sym typeface="Wingdings" pitchFamily="2" charset="2"/>
              </a:rPr>
              <a:t>dan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b="1" dirty="0" err="1">
                <a:sym typeface="Wingdings" pitchFamily="2" charset="2"/>
              </a:rPr>
              <a:t>Kebiasaan</a:t>
            </a:r>
            <a:r>
              <a:rPr lang="en-US" sz="2400" b="1" dirty="0"/>
              <a:t>  </a:t>
            </a:r>
          </a:p>
        </p:txBody>
      </p:sp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56456" y="2636912"/>
            <a:ext cx="3146933" cy="85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</a:t>
            </a:r>
            <a:r>
              <a:rPr lang="en-US" sz="1662" u="sng" dirty="0" err="1"/>
              <a:t>Pola</a:t>
            </a:r>
            <a:r>
              <a:rPr lang="en-US" sz="1662" u="sng" dirty="0"/>
              <a:t> </a:t>
            </a:r>
            <a:r>
              <a:rPr lang="en-US" sz="1662" u="sng" dirty="0" err="1"/>
              <a:t>Pikir</a:t>
            </a:r>
            <a:r>
              <a:rPr lang="en-US" sz="1662" u="sng" dirty="0"/>
              <a:t> </a:t>
            </a:r>
            <a:r>
              <a:rPr lang="en-US" sz="1662" dirty="0"/>
              <a:t> </a:t>
            </a:r>
          </a:p>
          <a:p>
            <a:pPr algn="ctr"/>
            <a:r>
              <a:rPr lang="en-US" sz="1662" dirty="0" err="1"/>
              <a:t>Mengikuti</a:t>
            </a:r>
            <a:r>
              <a:rPr lang="en-US" sz="1662" dirty="0"/>
              <a:t> </a:t>
            </a:r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budaya</a:t>
            </a:r>
            <a:r>
              <a:rPr lang="en-US" sz="1662" dirty="0"/>
              <a:t>, </a:t>
            </a:r>
            <a:r>
              <a:rPr lang="en-US" sz="1662" dirty="0" err="1"/>
              <a:t>iklim</a:t>
            </a:r>
            <a:r>
              <a:rPr lang="en-US" sz="1662" dirty="0"/>
              <a:t> </a:t>
            </a:r>
            <a:r>
              <a:rPr lang="en-US" sz="1662" dirty="0" err="1"/>
              <a:t>bisnis</a:t>
            </a:r>
            <a:r>
              <a:rPr lang="en-US" sz="1662" dirty="0"/>
              <a:t>, </a:t>
            </a:r>
            <a:r>
              <a:rPr lang="en-US" sz="1662" dirty="0" err="1"/>
              <a:t>teknologi</a:t>
            </a:r>
            <a:r>
              <a:rPr lang="en-US" sz="1662" dirty="0"/>
              <a:t> </a:t>
            </a:r>
          </a:p>
        </p:txBody>
      </p:sp>
      <p:sp>
        <p:nvSpPr>
          <p:cNvPr id="54280" name="TextBox 13"/>
          <p:cNvSpPr txBox="1">
            <a:spLocks noChangeArrowheads="1"/>
          </p:cNvSpPr>
          <p:nvPr/>
        </p:nvSpPr>
        <p:spPr bwMode="auto">
          <a:xfrm>
            <a:off x="3778813" y="1268760"/>
            <a:ext cx="2435282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Organisasi</a:t>
            </a:r>
            <a:r>
              <a:rPr lang="en-US" sz="1662" dirty="0"/>
              <a:t>  </a:t>
            </a:r>
          </a:p>
          <a:p>
            <a:pPr algn="ctr"/>
            <a:r>
              <a:rPr lang="en-US" sz="1662" dirty="0"/>
              <a:t>“</a:t>
            </a:r>
            <a:r>
              <a:rPr lang="en-US" sz="1662" dirty="0" err="1"/>
              <a:t>Menciptakan</a:t>
            </a:r>
            <a:r>
              <a:rPr lang="en-US" sz="1662" dirty="0"/>
              <a:t> </a:t>
            </a:r>
            <a:r>
              <a:rPr lang="en-US" sz="1662" dirty="0" err="1"/>
              <a:t>Budaya</a:t>
            </a:r>
            <a:r>
              <a:rPr lang="en-US" sz="1662" dirty="0"/>
              <a:t>” </a:t>
            </a:r>
          </a:p>
        </p:txBody>
      </p:sp>
      <p:sp>
        <p:nvSpPr>
          <p:cNvPr id="54281" name="TextBox 14"/>
          <p:cNvSpPr txBox="1">
            <a:spLocks noChangeArrowheads="1"/>
          </p:cNvSpPr>
          <p:nvPr/>
        </p:nvSpPr>
        <p:spPr bwMode="auto">
          <a:xfrm>
            <a:off x="6367605" y="2564904"/>
            <a:ext cx="3174266" cy="85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Sistem </a:t>
            </a:r>
            <a:r>
              <a:rPr lang="en-US" sz="1662" u="sng" dirty="0" err="1"/>
              <a:t>Manajemen</a:t>
            </a:r>
            <a:r>
              <a:rPr lang="en-US" sz="1662" u="sng" dirty="0"/>
              <a:t> </a:t>
            </a:r>
          </a:p>
          <a:p>
            <a:pPr algn="ctr"/>
            <a:r>
              <a:rPr lang="en-US" sz="1662" dirty="0"/>
              <a:t>Sistem </a:t>
            </a:r>
            <a:r>
              <a:rPr lang="en-US" sz="1662" dirty="0" err="1"/>
              <a:t>Manajemen</a:t>
            </a:r>
            <a:r>
              <a:rPr lang="en-US" sz="1662" dirty="0"/>
              <a:t> </a:t>
            </a:r>
          </a:p>
          <a:p>
            <a:pPr algn="ctr"/>
            <a:r>
              <a:rPr lang="en-US" sz="1662" dirty="0" err="1"/>
              <a:t>Berbasis</a:t>
            </a:r>
            <a:r>
              <a:rPr lang="en-US" sz="1662" dirty="0"/>
              <a:t> </a:t>
            </a:r>
            <a:r>
              <a:rPr lang="en-US" sz="1662" dirty="0" err="1"/>
              <a:t>Pencegahan</a:t>
            </a:r>
            <a:r>
              <a:rPr lang="en-US" sz="1662" dirty="0"/>
              <a:t>  </a:t>
            </a:r>
          </a:p>
        </p:txBody>
      </p:sp>
      <p:sp>
        <p:nvSpPr>
          <p:cNvPr id="54282" name="TextBox 15"/>
          <p:cNvSpPr txBox="1">
            <a:spLocks noChangeArrowheads="1"/>
          </p:cNvSpPr>
          <p:nvPr/>
        </p:nvSpPr>
        <p:spPr bwMode="auto">
          <a:xfrm>
            <a:off x="6632652" y="4236734"/>
            <a:ext cx="4542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662" dirty="0"/>
          </a:p>
        </p:txBody>
      </p:sp>
      <p:sp>
        <p:nvSpPr>
          <p:cNvPr id="54283" name="TextBox 16"/>
          <p:cNvSpPr txBox="1">
            <a:spLocks noChangeArrowheads="1"/>
          </p:cNvSpPr>
          <p:nvPr/>
        </p:nvSpPr>
        <p:spPr bwMode="auto">
          <a:xfrm>
            <a:off x="2725500" y="3634472"/>
            <a:ext cx="4531756" cy="188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62" u="sng" dirty="0" err="1"/>
              <a:t>Perubahan</a:t>
            </a:r>
            <a:r>
              <a:rPr lang="en-US" sz="1662" u="sng" dirty="0"/>
              <a:t> </a:t>
            </a:r>
            <a:endParaRPr lang="en-US" sz="1662" dirty="0"/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Ber-adaptasi</a:t>
            </a:r>
            <a:r>
              <a:rPr lang="en-US" sz="1662" dirty="0"/>
              <a:t> </a:t>
            </a:r>
            <a:r>
              <a:rPr lang="en-US" sz="1662" dirty="0" err="1"/>
              <a:t>terhadap</a:t>
            </a:r>
            <a:r>
              <a:rPr lang="en-US" sz="1662" dirty="0"/>
              <a:t> </a:t>
            </a:r>
            <a:r>
              <a:rPr lang="en-US" sz="1662" dirty="0" err="1"/>
              <a:t>perubahan</a:t>
            </a:r>
            <a:r>
              <a:rPr lang="en-US" sz="1662" dirty="0"/>
              <a:t> </a:t>
            </a:r>
            <a:r>
              <a:rPr lang="en-US" sz="1662" dirty="0" err="1"/>
              <a:t>eksternal</a:t>
            </a:r>
            <a:r>
              <a:rPr lang="en-US" sz="1662" dirty="0"/>
              <a:t>  </a:t>
            </a:r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</a:t>
            </a:r>
            <a:r>
              <a:rPr lang="en-US" sz="1662" dirty="0" err="1"/>
              <a:t>Untuk</a:t>
            </a:r>
            <a:r>
              <a:rPr lang="en-US" sz="1662" dirty="0"/>
              <a:t> </a:t>
            </a:r>
            <a:r>
              <a:rPr lang="en-US" sz="1662" dirty="0" err="1"/>
              <a:t>meningkatkan</a:t>
            </a:r>
            <a:r>
              <a:rPr lang="en-US" sz="1662" dirty="0"/>
              <a:t> </a:t>
            </a:r>
            <a:r>
              <a:rPr lang="en-US" sz="1662" dirty="0" err="1"/>
              <a:t>daya</a:t>
            </a:r>
            <a:r>
              <a:rPr lang="en-US" sz="1662" dirty="0"/>
              <a:t> </a:t>
            </a:r>
            <a:r>
              <a:rPr lang="en-US" sz="1662" dirty="0" err="1"/>
              <a:t>saing</a:t>
            </a:r>
            <a:endParaRPr lang="en-US" sz="1662" dirty="0"/>
          </a:p>
          <a:p>
            <a:pPr algn="ctr">
              <a:buFont typeface="Arial" pitchFamily="34" charset="0"/>
              <a:buChar char="•"/>
            </a:pPr>
            <a:r>
              <a:rPr lang="en-US" sz="1662" dirty="0"/>
              <a:t> Perusahaan </a:t>
            </a:r>
            <a:r>
              <a:rPr lang="en-US" sz="1662" dirty="0" err="1"/>
              <a:t>tidak</a:t>
            </a:r>
            <a:r>
              <a:rPr lang="en-US" sz="1662" dirty="0"/>
              <a:t> </a:t>
            </a:r>
            <a:r>
              <a:rPr lang="en-US" sz="1662" dirty="0" err="1"/>
              <a:t>lagi</a:t>
            </a:r>
            <a:r>
              <a:rPr lang="en-US" sz="1662" dirty="0"/>
              <a:t> </a:t>
            </a:r>
            <a:r>
              <a:rPr lang="en-US" sz="1662" dirty="0" err="1"/>
              <a:t>menghadapi</a:t>
            </a:r>
            <a:r>
              <a:rPr lang="en-US" sz="1662" dirty="0"/>
              <a:t> </a:t>
            </a:r>
            <a:r>
              <a:rPr lang="en-US" sz="1662" dirty="0" err="1"/>
              <a:t>pesaing</a:t>
            </a:r>
            <a:r>
              <a:rPr lang="en-US" sz="1662" dirty="0"/>
              <a:t> </a:t>
            </a:r>
            <a:r>
              <a:rPr lang="en-US" sz="1662" dirty="0" err="1"/>
              <a:t>lokal</a:t>
            </a:r>
            <a:r>
              <a:rPr lang="en-US" sz="1662" dirty="0"/>
              <a:t>, Perusahaan </a:t>
            </a:r>
            <a:r>
              <a:rPr lang="en-US" sz="1662" dirty="0" err="1"/>
              <a:t>menghadapi</a:t>
            </a:r>
            <a:r>
              <a:rPr lang="en-US" sz="1662" dirty="0"/>
              <a:t> </a:t>
            </a:r>
            <a:r>
              <a:rPr lang="en-US" sz="1662" dirty="0" err="1"/>
              <a:t>persaingan</a:t>
            </a:r>
            <a:r>
              <a:rPr lang="en-US" sz="1662" dirty="0"/>
              <a:t> Global </a:t>
            </a:r>
          </a:p>
          <a:p>
            <a:pPr algn="ctr"/>
            <a:endParaRPr lang="en-US" sz="1662" dirty="0"/>
          </a:p>
        </p:txBody>
      </p:sp>
      <p:pic>
        <p:nvPicPr>
          <p:cNvPr id="54285" name="Picture 18" descr="organisasi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4014" y="2020821"/>
            <a:ext cx="2157046" cy="125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7" name="Picture 20" descr="Beat the gia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5258232"/>
            <a:ext cx="1910881" cy="1599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9178897" y="6362089"/>
            <a:ext cx="527547" cy="365125"/>
          </a:xfrm>
          <a:prstGeom prst="rect">
            <a:avLst/>
          </a:prstGeom>
        </p:spPr>
        <p:txBody>
          <a:bodyPr/>
          <a:lstStyle/>
          <a:p>
            <a:pPr algn="just"/>
            <a:fld id="{8ABBEF4F-276D-4448-BEA6-5232D50AF74D}" type="slidenum">
              <a:rPr lang="en-US" smtClean="0"/>
              <a:pPr algn="just"/>
              <a:t>6</a:t>
            </a:fld>
            <a:endParaRPr lang="en-US" dirty="0"/>
          </a:p>
        </p:txBody>
      </p:sp>
      <p:pic>
        <p:nvPicPr>
          <p:cNvPr id="19" name="Picture 5" descr="D:\H_Miscelleneous\File dari shared doc\l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12" y="449879"/>
            <a:ext cx="1953425" cy="69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 descr="http://cdn.sindonews.net/dyn/620/content/2015/06/17/132/1013726/indonesia-bisa-bicara-banyak-di-bisnis-tik-fF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305" l="0" r="100000">
                        <a14:foregroundMark x1="68226" y1="20581" x2="68226" y2="20581"/>
                        <a14:foregroundMark x1="69677" y1="15012" x2="69677" y2="15012"/>
                        <a14:foregroundMark x1="35968" y1="16223" x2="35968" y2="16223"/>
                        <a14:foregroundMark x1="34516" y1="12833" x2="34516" y2="12833"/>
                        <a14:foregroundMark x1="41774" y1="13801" x2="41774" y2="13801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1" y="3356992"/>
            <a:ext cx="2272023" cy="15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s://www.mpi-systems.com/elements/images/maintenanc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02" y="3674021"/>
            <a:ext cx="1224136" cy="15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5"/>
          <p:cNvSpPr>
            <a:spLocks/>
          </p:cNvSpPr>
          <p:nvPr/>
        </p:nvSpPr>
        <p:spPr bwMode="auto">
          <a:xfrm rot="17328901" flipH="1">
            <a:off x="2759635" y="4774369"/>
            <a:ext cx="621109" cy="133223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2304201" flipH="1">
            <a:off x="2520916" y="1502279"/>
            <a:ext cx="621109" cy="133223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4240522">
            <a:off x="6469983" y="4839198"/>
            <a:ext cx="783665" cy="132891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9690258">
            <a:off x="6686017" y="1490044"/>
            <a:ext cx="783665" cy="1328917"/>
          </a:xfrm>
          <a:custGeom>
            <a:avLst/>
            <a:gdLst>
              <a:gd name="T0" fmla="*/ 2147483647 w 511"/>
              <a:gd name="T1" fmla="*/ 2147483647 h 1125"/>
              <a:gd name="T2" fmla="*/ 2147483647 w 511"/>
              <a:gd name="T3" fmla="*/ 2147483647 h 1125"/>
              <a:gd name="T4" fmla="*/ 2147483647 w 511"/>
              <a:gd name="T5" fmla="*/ 2147483647 h 1125"/>
              <a:gd name="T6" fmla="*/ 2147483647 w 511"/>
              <a:gd name="T7" fmla="*/ 2147483647 h 1125"/>
              <a:gd name="T8" fmla="*/ 2147483647 w 511"/>
              <a:gd name="T9" fmla="*/ 2147483647 h 1125"/>
              <a:gd name="T10" fmla="*/ 2147483647 w 511"/>
              <a:gd name="T11" fmla="*/ 2147483647 h 1125"/>
              <a:gd name="T12" fmla="*/ 2147483647 w 511"/>
              <a:gd name="T13" fmla="*/ 2147483647 h 1125"/>
              <a:gd name="T14" fmla="*/ 2147483647 w 511"/>
              <a:gd name="T15" fmla="*/ 2147483647 h 1125"/>
              <a:gd name="T16" fmla="*/ 2147483647 w 511"/>
              <a:gd name="T17" fmla="*/ 2147483647 h 1125"/>
              <a:gd name="T18" fmla="*/ 2147483647 w 511"/>
              <a:gd name="T19" fmla="*/ 2147483647 h 1125"/>
              <a:gd name="T20" fmla="*/ 2147483647 w 511"/>
              <a:gd name="T21" fmla="*/ 2147483647 h 1125"/>
              <a:gd name="T22" fmla="*/ 2147483647 w 511"/>
              <a:gd name="T23" fmla="*/ 2147483647 h 1125"/>
              <a:gd name="T24" fmla="*/ 2147483647 w 511"/>
              <a:gd name="T25" fmla="*/ 2147483647 h 1125"/>
              <a:gd name="T26" fmla="*/ 2147483647 w 511"/>
              <a:gd name="T27" fmla="*/ 2147483647 h 1125"/>
              <a:gd name="T28" fmla="*/ 2147483647 w 511"/>
              <a:gd name="T29" fmla="*/ 2147483647 h 1125"/>
              <a:gd name="T30" fmla="*/ 2147483647 w 511"/>
              <a:gd name="T31" fmla="*/ 2147483647 h 1125"/>
              <a:gd name="T32" fmla="*/ 2147483647 w 511"/>
              <a:gd name="T33" fmla="*/ 2147483647 h 1125"/>
              <a:gd name="T34" fmla="*/ 2147483647 w 511"/>
              <a:gd name="T35" fmla="*/ 2147483647 h 1125"/>
              <a:gd name="T36" fmla="*/ 2147483647 w 511"/>
              <a:gd name="T37" fmla="*/ 2147483647 h 1125"/>
              <a:gd name="T38" fmla="*/ 2147483647 w 511"/>
              <a:gd name="T39" fmla="*/ 2147483647 h 1125"/>
              <a:gd name="T40" fmla="*/ 2147483647 w 511"/>
              <a:gd name="T41" fmla="*/ 2147483647 h 1125"/>
              <a:gd name="T42" fmla="*/ 2147483647 w 511"/>
              <a:gd name="T43" fmla="*/ 2147483647 h 1125"/>
              <a:gd name="T44" fmla="*/ 2147483647 w 511"/>
              <a:gd name="T45" fmla="*/ 2147483647 h 1125"/>
              <a:gd name="T46" fmla="*/ 2147483647 w 511"/>
              <a:gd name="T47" fmla="*/ 2147483647 h 1125"/>
              <a:gd name="T48" fmla="*/ 2147483647 w 511"/>
              <a:gd name="T49" fmla="*/ 2147483647 h 1125"/>
              <a:gd name="T50" fmla="*/ 2147483647 w 511"/>
              <a:gd name="T51" fmla="*/ 2147483647 h 1125"/>
              <a:gd name="T52" fmla="*/ 2147483647 w 511"/>
              <a:gd name="T53" fmla="*/ 2147483647 h 1125"/>
              <a:gd name="T54" fmla="*/ 2147483647 w 511"/>
              <a:gd name="T55" fmla="*/ 2147483647 h 1125"/>
              <a:gd name="T56" fmla="*/ 2147483647 w 511"/>
              <a:gd name="T57" fmla="*/ 2147483647 h 1125"/>
              <a:gd name="T58" fmla="*/ 0 w 511"/>
              <a:gd name="T59" fmla="*/ 2147483647 h 1125"/>
              <a:gd name="T60" fmla="*/ 2147483647 w 511"/>
              <a:gd name="T61" fmla="*/ 2147483647 h 1125"/>
              <a:gd name="T62" fmla="*/ 2147483647 w 511"/>
              <a:gd name="T63" fmla="*/ 2147483647 h 1125"/>
              <a:gd name="T64" fmla="*/ 2147483647 w 511"/>
              <a:gd name="T65" fmla="*/ 2147483647 h 1125"/>
              <a:gd name="T66" fmla="*/ 2147483647 w 511"/>
              <a:gd name="T67" fmla="*/ 2147483647 h 1125"/>
              <a:gd name="T68" fmla="*/ 2147483647 w 511"/>
              <a:gd name="T69" fmla="*/ 2147483647 h 1125"/>
              <a:gd name="T70" fmla="*/ 2147483647 w 511"/>
              <a:gd name="T71" fmla="*/ 2147483647 h 1125"/>
              <a:gd name="T72" fmla="*/ 2147483647 w 511"/>
              <a:gd name="T73" fmla="*/ 2147483647 h 1125"/>
              <a:gd name="T74" fmla="*/ 2147483647 w 511"/>
              <a:gd name="T75" fmla="*/ 2147483647 h 1125"/>
              <a:gd name="T76" fmla="*/ 2147483647 w 511"/>
              <a:gd name="T77" fmla="*/ 2147483647 h 1125"/>
              <a:gd name="T78" fmla="*/ 2147483647 w 511"/>
              <a:gd name="T79" fmla="*/ 2147483647 h 1125"/>
              <a:gd name="T80" fmla="*/ 2147483647 w 511"/>
              <a:gd name="T81" fmla="*/ 2147483647 h 112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511"/>
              <a:gd name="T124" fmla="*/ 0 h 1125"/>
              <a:gd name="T125" fmla="*/ 511 w 511"/>
              <a:gd name="T126" fmla="*/ 1125 h 112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511" h="1125">
                <a:moveTo>
                  <a:pt x="370" y="1124"/>
                </a:moveTo>
                <a:lnTo>
                  <a:pt x="405" y="1079"/>
                </a:lnTo>
                <a:lnTo>
                  <a:pt x="420" y="1056"/>
                </a:lnTo>
                <a:lnTo>
                  <a:pt x="438" y="1028"/>
                </a:lnTo>
                <a:lnTo>
                  <a:pt x="453" y="1000"/>
                </a:lnTo>
                <a:lnTo>
                  <a:pt x="467" y="972"/>
                </a:lnTo>
                <a:lnTo>
                  <a:pt x="479" y="943"/>
                </a:lnTo>
                <a:lnTo>
                  <a:pt x="487" y="915"/>
                </a:lnTo>
                <a:lnTo>
                  <a:pt x="495" y="883"/>
                </a:lnTo>
                <a:lnTo>
                  <a:pt x="503" y="844"/>
                </a:lnTo>
                <a:lnTo>
                  <a:pt x="505" y="806"/>
                </a:lnTo>
                <a:lnTo>
                  <a:pt x="509" y="771"/>
                </a:lnTo>
                <a:lnTo>
                  <a:pt x="510" y="730"/>
                </a:lnTo>
                <a:lnTo>
                  <a:pt x="508" y="689"/>
                </a:lnTo>
                <a:lnTo>
                  <a:pt x="505" y="647"/>
                </a:lnTo>
                <a:lnTo>
                  <a:pt x="500" y="611"/>
                </a:lnTo>
                <a:lnTo>
                  <a:pt x="496" y="571"/>
                </a:lnTo>
                <a:lnTo>
                  <a:pt x="491" y="536"/>
                </a:lnTo>
                <a:lnTo>
                  <a:pt x="483" y="496"/>
                </a:lnTo>
                <a:lnTo>
                  <a:pt x="476" y="456"/>
                </a:lnTo>
                <a:lnTo>
                  <a:pt x="463" y="413"/>
                </a:lnTo>
                <a:lnTo>
                  <a:pt x="454" y="376"/>
                </a:lnTo>
                <a:lnTo>
                  <a:pt x="438" y="332"/>
                </a:lnTo>
                <a:lnTo>
                  <a:pt x="424" y="292"/>
                </a:lnTo>
                <a:lnTo>
                  <a:pt x="408" y="253"/>
                </a:lnTo>
                <a:lnTo>
                  <a:pt x="387" y="216"/>
                </a:lnTo>
                <a:lnTo>
                  <a:pt x="370" y="186"/>
                </a:lnTo>
                <a:lnTo>
                  <a:pt x="349" y="156"/>
                </a:lnTo>
                <a:lnTo>
                  <a:pt x="503" y="0"/>
                </a:lnTo>
                <a:lnTo>
                  <a:pt x="465" y="16"/>
                </a:lnTo>
                <a:lnTo>
                  <a:pt x="432" y="26"/>
                </a:lnTo>
                <a:lnTo>
                  <a:pt x="397" y="41"/>
                </a:lnTo>
                <a:lnTo>
                  <a:pt x="367" y="48"/>
                </a:lnTo>
                <a:lnTo>
                  <a:pt x="338" y="55"/>
                </a:lnTo>
                <a:lnTo>
                  <a:pt x="315" y="62"/>
                </a:lnTo>
                <a:lnTo>
                  <a:pt x="286" y="64"/>
                </a:lnTo>
                <a:lnTo>
                  <a:pt x="259" y="68"/>
                </a:lnTo>
                <a:lnTo>
                  <a:pt x="229" y="72"/>
                </a:lnTo>
                <a:lnTo>
                  <a:pt x="192" y="73"/>
                </a:lnTo>
                <a:lnTo>
                  <a:pt x="155" y="76"/>
                </a:lnTo>
                <a:lnTo>
                  <a:pt x="122" y="76"/>
                </a:lnTo>
                <a:lnTo>
                  <a:pt x="84" y="75"/>
                </a:lnTo>
                <a:lnTo>
                  <a:pt x="52" y="73"/>
                </a:lnTo>
                <a:lnTo>
                  <a:pt x="51" y="92"/>
                </a:lnTo>
                <a:lnTo>
                  <a:pt x="56" y="115"/>
                </a:lnTo>
                <a:lnTo>
                  <a:pt x="57" y="137"/>
                </a:lnTo>
                <a:lnTo>
                  <a:pt x="58" y="162"/>
                </a:lnTo>
                <a:lnTo>
                  <a:pt x="58" y="188"/>
                </a:lnTo>
                <a:lnTo>
                  <a:pt x="57" y="211"/>
                </a:lnTo>
                <a:lnTo>
                  <a:pt x="53" y="231"/>
                </a:lnTo>
                <a:lnTo>
                  <a:pt x="51" y="256"/>
                </a:lnTo>
                <a:lnTo>
                  <a:pt x="46" y="280"/>
                </a:lnTo>
                <a:lnTo>
                  <a:pt x="43" y="305"/>
                </a:lnTo>
                <a:lnTo>
                  <a:pt x="38" y="328"/>
                </a:lnTo>
                <a:lnTo>
                  <a:pt x="35" y="351"/>
                </a:lnTo>
                <a:lnTo>
                  <a:pt x="28" y="374"/>
                </a:lnTo>
                <a:lnTo>
                  <a:pt x="23" y="396"/>
                </a:lnTo>
                <a:lnTo>
                  <a:pt x="18" y="417"/>
                </a:lnTo>
                <a:lnTo>
                  <a:pt x="12" y="442"/>
                </a:lnTo>
                <a:lnTo>
                  <a:pt x="0" y="472"/>
                </a:lnTo>
                <a:lnTo>
                  <a:pt x="174" y="321"/>
                </a:lnTo>
                <a:lnTo>
                  <a:pt x="207" y="360"/>
                </a:lnTo>
                <a:lnTo>
                  <a:pt x="228" y="394"/>
                </a:lnTo>
                <a:lnTo>
                  <a:pt x="268" y="457"/>
                </a:lnTo>
                <a:lnTo>
                  <a:pt x="286" y="490"/>
                </a:lnTo>
                <a:lnTo>
                  <a:pt x="301" y="523"/>
                </a:lnTo>
                <a:lnTo>
                  <a:pt x="327" y="579"/>
                </a:lnTo>
                <a:lnTo>
                  <a:pt x="342" y="613"/>
                </a:lnTo>
                <a:lnTo>
                  <a:pt x="360" y="653"/>
                </a:lnTo>
                <a:lnTo>
                  <a:pt x="371" y="687"/>
                </a:lnTo>
                <a:lnTo>
                  <a:pt x="382" y="716"/>
                </a:lnTo>
                <a:lnTo>
                  <a:pt x="392" y="744"/>
                </a:lnTo>
                <a:lnTo>
                  <a:pt x="400" y="776"/>
                </a:lnTo>
                <a:lnTo>
                  <a:pt x="408" y="810"/>
                </a:lnTo>
                <a:lnTo>
                  <a:pt x="411" y="840"/>
                </a:lnTo>
                <a:lnTo>
                  <a:pt x="416" y="872"/>
                </a:lnTo>
                <a:lnTo>
                  <a:pt x="415" y="906"/>
                </a:lnTo>
                <a:lnTo>
                  <a:pt x="413" y="937"/>
                </a:lnTo>
                <a:lnTo>
                  <a:pt x="406" y="970"/>
                </a:lnTo>
                <a:lnTo>
                  <a:pt x="401" y="1002"/>
                </a:lnTo>
                <a:lnTo>
                  <a:pt x="394" y="1035"/>
                </a:lnTo>
                <a:lnTo>
                  <a:pt x="385" y="1070"/>
                </a:lnTo>
                <a:lnTo>
                  <a:pt x="370" y="1124"/>
                </a:lnTo>
              </a:path>
            </a:pathLst>
          </a:custGeom>
          <a:gradFill flip="none" rotWithShape="1">
            <a:gsLst>
              <a:gs pos="0">
                <a:srgbClr val="FABA1A">
                  <a:shade val="30000"/>
                  <a:satMod val="115000"/>
                </a:srgbClr>
              </a:gs>
              <a:gs pos="50000">
                <a:srgbClr val="FABA1A">
                  <a:shade val="67500"/>
                  <a:satMod val="115000"/>
                </a:srgbClr>
              </a:gs>
              <a:gs pos="100000">
                <a:srgbClr val="FABA1A">
                  <a:shade val="100000"/>
                  <a:satMod val="115000"/>
                </a:srgbClr>
              </a:gs>
            </a:gsLst>
            <a:lin ang="10800000" scaled="1"/>
            <a:tileRect/>
          </a:gradFill>
          <a:ln w="25400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endParaRPr lang="id-ID">
              <a:latin typeface="Calibri" pitchFamily="34" charset="0"/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3439466" y="3222561"/>
            <a:ext cx="2895600" cy="356089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62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CB1B2E-C074-443D-AC89-BDF41879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67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679905" y="3138606"/>
            <a:ext cx="4284775" cy="134675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4056010" y="1600202"/>
            <a:ext cx="1600375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77" b="1" dirty="0"/>
              <a:t>Internal Audit </a:t>
            </a:r>
          </a:p>
          <a:p>
            <a:pPr algn="ctr"/>
            <a:r>
              <a:rPr lang="en-US" sz="1477" b="1" dirty="0">
                <a:solidFill>
                  <a:srgbClr val="0070C0"/>
                </a:solidFill>
              </a:rPr>
              <a:t>(SMML 9.2) </a:t>
            </a:r>
            <a:endParaRPr lang="en-US" sz="1477" dirty="0">
              <a:solidFill>
                <a:srgbClr val="0070C0"/>
              </a:solidFill>
            </a:endParaRP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6473074" y="1318846"/>
            <a:ext cx="2770573" cy="100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77" b="1" dirty="0" err="1"/>
              <a:t>Penanganan</a:t>
            </a:r>
            <a:r>
              <a:rPr lang="en-US" sz="1477" b="1" dirty="0"/>
              <a:t> </a:t>
            </a:r>
            <a:r>
              <a:rPr lang="en-US" sz="1477" b="1" dirty="0" err="1"/>
              <a:t>Resiko-Peluang</a:t>
            </a:r>
            <a:r>
              <a:rPr lang="en-US" sz="1477" b="1" dirty="0"/>
              <a:t> &amp; Performance </a:t>
            </a:r>
            <a:r>
              <a:rPr lang="en-US" sz="1477" b="1" dirty="0" err="1"/>
              <a:t>Sasaran</a:t>
            </a:r>
            <a:r>
              <a:rPr lang="en-US" sz="1477" b="1" dirty="0"/>
              <a:t> </a:t>
            </a:r>
            <a:r>
              <a:rPr lang="en-US" sz="1477" b="1" dirty="0" err="1"/>
              <a:t>Mutu</a:t>
            </a:r>
            <a:r>
              <a:rPr lang="en-US" sz="1477" b="1" dirty="0"/>
              <a:t> &amp; </a:t>
            </a:r>
            <a:r>
              <a:rPr lang="en-US" sz="1477" b="1" dirty="0" err="1"/>
              <a:t>Lingkungan</a:t>
            </a:r>
            <a:endParaRPr lang="en-US" sz="1477" b="1" dirty="0"/>
          </a:p>
          <a:p>
            <a:pPr algn="ctr"/>
            <a:r>
              <a:rPr lang="en-US" sz="1477" b="1" dirty="0">
                <a:solidFill>
                  <a:srgbClr val="0070C0"/>
                </a:solidFill>
              </a:rPr>
              <a:t>(SMML 6.1 </a:t>
            </a:r>
            <a:r>
              <a:rPr lang="en-US" sz="1477" b="1" dirty="0" err="1">
                <a:solidFill>
                  <a:srgbClr val="0070C0"/>
                </a:solidFill>
              </a:rPr>
              <a:t>dan</a:t>
            </a:r>
            <a:r>
              <a:rPr lang="en-US" sz="1477" b="1" dirty="0">
                <a:solidFill>
                  <a:srgbClr val="0070C0"/>
                </a:solidFill>
              </a:rPr>
              <a:t> 6.2)</a:t>
            </a:r>
            <a:endParaRPr lang="en-US" sz="1477" dirty="0">
              <a:solidFill>
                <a:srgbClr val="0070C0"/>
              </a:solidFill>
            </a:endParaRPr>
          </a:p>
        </p:txBody>
      </p:sp>
      <p:sp>
        <p:nvSpPr>
          <p:cNvPr id="7" name="Line 20"/>
          <p:cNvSpPr>
            <a:spLocks noChangeShapeType="1"/>
          </p:cNvSpPr>
          <p:nvPr/>
        </p:nvSpPr>
        <p:spPr bwMode="auto">
          <a:xfrm>
            <a:off x="4825006" y="2779099"/>
            <a:ext cx="2" cy="520054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8" name="Line 20"/>
          <p:cNvSpPr>
            <a:spLocks noChangeShapeType="1"/>
          </p:cNvSpPr>
          <p:nvPr/>
        </p:nvSpPr>
        <p:spPr bwMode="auto">
          <a:xfrm flipH="1">
            <a:off x="5299239" y="2756024"/>
            <a:ext cx="1937351" cy="508043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963358" y="1389184"/>
            <a:ext cx="1723551" cy="795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92" b="1" dirty="0" err="1"/>
              <a:t>Kepuasan</a:t>
            </a:r>
            <a:r>
              <a:rPr lang="en-US" sz="1292" b="1" dirty="0"/>
              <a:t> </a:t>
            </a:r>
            <a:r>
              <a:rPr lang="en-US" sz="1292" b="1" dirty="0" err="1"/>
              <a:t>Pelanggan</a:t>
            </a:r>
            <a:r>
              <a:rPr lang="en-US" sz="1292" b="1" dirty="0"/>
              <a:t> &amp; </a:t>
            </a:r>
            <a:r>
              <a:rPr lang="en-US" sz="1292" b="1" dirty="0" err="1"/>
              <a:t>Pemenuhan</a:t>
            </a:r>
            <a:r>
              <a:rPr lang="en-US" sz="1292" b="1" dirty="0"/>
              <a:t> </a:t>
            </a:r>
            <a:r>
              <a:rPr lang="en-US" sz="1292" b="1" dirty="0" err="1"/>
              <a:t>Kewajiban</a:t>
            </a:r>
            <a:r>
              <a:rPr lang="en-US" sz="1292" b="1" dirty="0"/>
              <a:t> </a:t>
            </a:r>
            <a:r>
              <a:rPr lang="en-US" sz="1292" b="1" dirty="0" err="1"/>
              <a:t>Penaatan</a:t>
            </a:r>
            <a:endParaRPr lang="en-US" sz="1292" b="1" dirty="0"/>
          </a:p>
          <a:p>
            <a:pPr algn="ctr"/>
            <a:r>
              <a:rPr lang="en-US" sz="1292" b="1" dirty="0">
                <a:solidFill>
                  <a:srgbClr val="0070C0"/>
                </a:solidFill>
              </a:rPr>
              <a:t>(SMML 9.1.2)</a:t>
            </a:r>
            <a:endParaRPr lang="en-US" sz="1292" dirty="0">
              <a:solidFill>
                <a:srgbClr val="0070C0"/>
              </a:solidFill>
            </a:endParaRP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2428612" y="2772687"/>
            <a:ext cx="1844581" cy="520055"/>
          </a:xfrm>
          <a:prstGeom prst="line">
            <a:avLst/>
          </a:prstGeom>
          <a:noFill/>
          <a:ln w="60325">
            <a:solidFill>
              <a:srgbClr val="996633"/>
            </a:solidFill>
            <a:prstDash val="dash"/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512825" y="3230291"/>
            <a:ext cx="262436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Pemantauan</a:t>
            </a:r>
            <a:r>
              <a:rPr lang="en-US" b="1" dirty="0"/>
              <a:t>, </a:t>
            </a:r>
            <a:r>
              <a:rPr lang="en-US" b="1" dirty="0" err="1"/>
              <a:t>Pengukuran</a:t>
            </a:r>
            <a:r>
              <a:rPr lang="en-US" b="1" dirty="0"/>
              <a:t>, </a:t>
            </a:r>
            <a:r>
              <a:rPr lang="en-US" b="1" dirty="0" err="1"/>
              <a:t>Analisis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Evaluasi</a:t>
            </a:r>
            <a:endParaRPr lang="en-US" b="1" dirty="0"/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(SMM 9.1.3, SML 9.1.1)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964935" y="5332549"/>
            <a:ext cx="17235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Tinjauan</a:t>
            </a:r>
            <a:r>
              <a:rPr lang="en-US" b="1" dirty="0"/>
              <a:t> Management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(SMML 9.3)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98397" y="4164646"/>
            <a:ext cx="17235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What to do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2"/>
            <a:endCxn id="36" idx="7"/>
          </p:cNvCxnSpPr>
          <p:nvPr/>
        </p:nvCxnSpPr>
        <p:spPr>
          <a:xfrm flipH="1">
            <a:off x="1175014" y="4533979"/>
            <a:ext cx="585159" cy="451689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37" idx="1"/>
          </p:cNvCxnSpPr>
          <p:nvPr/>
        </p:nvCxnSpPr>
        <p:spPr>
          <a:xfrm>
            <a:off x="1760172" y="4533978"/>
            <a:ext cx="514948" cy="464434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162928" y="5315879"/>
            <a:ext cx="17235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Corrective Action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(SMML 10.2)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1685299" y="5327884"/>
            <a:ext cx="17235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Improvement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(SMML 10.3)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4780398" y="4545225"/>
            <a:ext cx="0" cy="353162"/>
          </a:xfrm>
          <a:prstGeom prst="line">
            <a:avLst/>
          </a:prstGeom>
          <a:noFill/>
          <a:ln w="60325">
            <a:solidFill>
              <a:srgbClr val="996633"/>
            </a:solidFill>
            <a:round/>
            <a:headEnd/>
            <a:tailEnd type="stealth" w="lg" len="lg"/>
          </a:ln>
          <a:scene3d>
            <a:camera prst="orthographicFront"/>
            <a:lightRig rig="threePt" dir="t"/>
          </a:scene3d>
          <a:sp3d>
            <a:bevelT w="177800" prst="coolSlant"/>
          </a:sp3d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26" name="Rounded Rectangular Callout 25"/>
          <p:cNvSpPr/>
          <p:nvPr/>
        </p:nvSpPr>
        <p:spPr>
          <a:xfrm>
            <a:off x="6295072" y="4542200"/>
            <a:ext cx="2622876" cy="1298937"/>
          </a:xfrm>
          <a:prstGeom prst="wedgeRoundRectCallout">
            <a:avLst>
              <a:gd name="adj1" fmla="val -82441"/>
              <a:gd name="adj2" fmla="val 31499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35000"/>
              </a:spcBef>
              <a:tabLst>
                <a:tab pos="900107" algn="l"/>
              </a:tabLst>
            </a:pPr>
            <a:r>
              <a:rPr lang="en-US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pelaksanaan tinjauan manajemen yaitu meningkatkan kualitas action to do yang sudah ada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951798" y="3018724"/>
            <a:ext cx="1616746" cy="1030620"/>
          </a:xfrm>
          <a:prstGeom prst="wedgeRoundRectCallout">
            <a:avLst>
              <a:gd name="adj1" fmla="val 109343"/>
              <a:gd name="adj2" fmla="val 20949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</a:rPr>
              <a:t>Hasil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evaluasi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analisa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berisi</a:t>
            </a:r>
            <a:r>
              <a:rPr lang="en-US" sz="1400" dirty="0">
                <a:solidFill>
                  <a:schemeClr val="tx1"/>
                </a:solidFill>
              </a:rPr>
              <a:t> :</a:t>
            </a:r>
          </a:p>
          <a:p>
            <a:pPr marL="285748" indent="-285748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30% History</a:t>
            </a:r>
          </a:p>
          <a:p>
            <a:pPr marL="285748" indent="-285748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70% Future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385334" y="215071"/>
            <a:ext cx="9144000" cy="1051775"/>
          </a:xfrm>
          <a:prstGeom prst="rect">
            <a:avLst/>
          </a:prstGeom>
          <a:solidFill>
            <a:srgbClr val="002060"/>
          </a:solidFill>
          <a:ln>
            <a:noFill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latin typeface="+mj-lt"/>
                <a:ea typeface="+mj-ea"/>
                <a:cs typeface="+mj-cs"/>
              </a:rPr>
              <a:t>Evaluasi</a:t>
            </a:r>
            <a:r>
              <a:rPr lang="en-US" sz="2800" b="1" dirty="0">
                <a:latin typeface="+mj-lt"/>
                <a:ea typeface="+mj-ea"/>
                <a:cs typeface="+mj-cs"/>
              </a:rPr>
              <a:t> Performance SMML (9)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E38D-1E4E-4D64-8D25-29F399A3900B}" type="slidenum">
              <a:rPr lang="en-US" smtClean="0"/>
              <a:pPr/>
              <a:t>60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85334" y="1227956"/>
            <a:ext cx="9144000" cy="292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5458" y="2631373"/>
            <a:ext cx="83023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09289" y="2391122"/>
            <a:ext cx="474234" cy="4294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7" name="Oval 26"/>
          <p:cNvSpPr/>
          <p:nvPr/>
        </p:nvSpPr>
        <p:spPr>
          <a:xfrm>
            <a:off x="4549104" y="2387728"/>
            <a:ext cx="474234" cy="4294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0" name="Oval 29"/>
          <p:cNvSpPr/>
          <p:nvPr/>
        </p:nvSpPr>
        <p:spPr>
          <a:xfrm>
            <a:off x="7643997" y="2391741"/>
            <a:ext cx="474234" cy="4294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1" name="Oval 30"/>
          <p:cNvSpPr/>
          <p:nvPr/>
        </p:nvSpPr>
        <p:spPr>
          <a:xfrm>
            <a:off x="4543281" y="4898387"/>
            <a:ext cx="474234" cy="42949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961203" y="4513479"/>
            <a:ext cx="1616746" cy="1368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70229" y="4922770"/>
            <a:ext cx="474234" cy="429497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7" name="Oval 36"/>
          <p:cNvSpPr/>
          <p:nvPr/>
        </p:nvSpPr>
        <p:spPr>
          <a:xfrm>
            <a:off x="2205670" y="4935515"/>
            <a:ext cx="474234" cy="429497"/>
          </a:xfrm>
          <a:prstGeom prst="ellipse">
            <a:avLst/>
          </a:prstGeom>
          <a:solidFill>
            <a:srgbClr val="FF9797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3" name="Oval 32"/>
          <p:cNvSpPr/>
          <p:nvPr/>
        </p:nvSpPr>
        <p:spPr>
          <a:xfrm>
            <a:off x="821166" y="2373924"/>
            <a:ext cx="474234" cy="4294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07523" y="2028265"/>
            <a:ext cx="1301520" cy="397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92" b="1" dirty="0" err="1"/>
              <a:t>Kinerja</a:t>
            </a:r>
            <a:r>
              <a:rPr lang="en-US" sz="1292" b="1" dirty="0"/>
              <a:t> </a:t>
            </a:r>
            <a:r>
              <a:rPr lang="en-US" sz="1292" b="1" dirty="0" err="1"/>
              <a:t>Lingkungan</a:t>
            </a:r>
            <a:endParaRPr lang="en-US" sz="1292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F9194D-336A-4EE9-BFDC-5A700DC3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78186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48064" y="627517"/>
            <a:ext cx="4639072" cy="248783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08429" y="56017"/>
            <a:ext cx="8420100" cy="571500"/>
          </a:xfrm>
        </p:spPr>
        <p:txBody>
          <a:bodyPr/>
          <a:lstStyle/>
          <a:p>
            <a:pPr eaLnBrk="1" hangingPunct="1"/>
            <a:r>
              <a:rPr lang="en-US" altLang="en-US" sz="2800" b="1" dirty="0" err="1">
                <a:solidFill>
                  <a:schemeClr val="tx1"/>
                </a:solidFill>
              </a:rPr>
              <a:t>Kepuasan</a:t>
            </a:r>
            <a:r>
              <a:rPr lang="en-US" altLang="en-US" sz="2800" b="1" dirty="0">
                <a:solidFill>
                  <a:schemeClr val="tx1"/>
                </a:solidFill>
              </a:rPr>
              <a:t> Customer (9.1.2)</a:t>
            </a:r>
            <a:endParaRPr lang="en-GB" altLang="en-US" sz="2800" b="1" dirty="0">
              <a:solidFill>
                <a:schemeClr val="tx1"/>
              </a:solidFill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69988"/>
            <a:ext cx="9216454" cy="56880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800" b="1" dirty="0" err="1"/>
              <a:t>Kepuasan</a:t>
            </a:r>
            <a:r>
              <a:rPr lang="en-US" altLang="en-US" sz="1800" b="1" dirty="0"/>
              <a:t> Customer (9.1.2)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dirty="0" err="1"/>
              <a:t>Memonitor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informasi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mengenai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persepsi</a:t>
            </a:r>
            <a:r>
              <a:rPr lang="en-US" altLang="en-US" sz="1800" dirty="0"/>
              <a:t> Customer </a:t>
            </a:r>
            <a:r>
              <a:rPr lang="en-US" altLang="en-US" sz="1800" dirty="0" err="1"/>
              <a:t>mengenai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bagaimana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perusahaan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memenuhi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persyaratan</a:t>
            </a:r>
            <a:r>
              <a:rPr lang="en-US" altLang="en-US" sz="1800" dirty="0"/>
              <a:t> customer, </a:t>
            </a:r>
            <a:r>
              <a:rPr lang="en-US" altLang="en-US" sz="1800" dirty="0" err="1"/>
              <a:t>metode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memperoleh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mengunakan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informasi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harus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ditetapkan</a:t>
            </a:r>
            <a:endParaRPr lang="en-US" altLang="en-US" sz="18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8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8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endParaRPr lang="en-US" altLang="en-US" sz="1800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i="1" dirty="0" err="1"/>
              <a:t>Mengevaluasi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indikator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kerja</a:t>
            </a:r>
            <a:r>
              <a:rPr lang="en-US" altLang="en-US" sz="1800" i="1" dirty="0"/>
              <a:t> internal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eksternal</a:t>
            </a:r>
            <a:r>
              <a:rPr lang="en-US" altLang="en-US" sz="1800" i="1" dirty="0"/>
              <a:t> (IATF 9.1.2.1)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800" i="1" dirty="0" err="1"/>
              <a:t>Kepuasan</a:t>
            </a:r>
            <a:r>
              <a:rPr lang="en-US" altLang="en-US" sz="1800" i="1" dirty="0"/>
              <a:t> Customer </a:t>
            </a:r>
            <a:r>
              <a:rPr lang="en-US" altLang="en-US" sz="1800" i="1" dirty="0" err="1"/>
              <a:t>seharusnya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dimonitor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melalui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evaluasi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secara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menerus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terhadap</a:t>
            </a:r>
            <a:r>
              <a:rPr lang="en-US" altLang="en-US" sz="1800" i="1" dirty="0"/>
              <a:t> performance </a:t>
            </a:r>
            <a:r>
              <a:rPr lang="en-US" altLang="en-US" sz="1800" i="1" dirty="0" err="1"/>
              <a:t>dari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realisasi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proses</a:t>
            </a:r>
            <a:r>
              <a:rPr lang="en-US" altLang="en-US" sz="1800" i="1" dirty="0"/>
              <a:t>. Performa </a:t>
            </a:r>
            <a:r>
              <a:rPr lang="en-US" altLang="en-US" sz="1800" i="1" dirty="0" err="1"/>
              <a:t>harus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berdasarkan</a:t>
            </a:r>
            <a:r>
              <a:rPr lang="en-US" altLang="en-US" sz="1800" i="1" dirty="0"/>
              <a:t> data yang objectives </a:t>
            </a:r>
            <a:r>
              <a:rPr lang="en-US" altLang="en-US" sz="1800" i="1" dirty="0" err="1"/>
              <a:t>dan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meliputi</a:t>
            </a:r>
            <a:r>
              <a:rPr lang="en-US" altLang="en-US" sz="1800" i="1" dirty="0"/>
              <a:t> (</a:t>
            </a:r>
            <a:r>
              <a:rPr lang="en-US" altLang="en-US" sz="1800" i="1" dirty="0" err="1"/>
              <a:t>tapi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tidak</a:t>
            </a:r>
            <a:r>
              <a:rPr lang="en-US" altLang="en-US" sz="1800" i="1" dirty="0"/>
              <a:t> </a:t>
            </a:r>
            <a:r>
              <a:rPr lang="en-US" altLang="en-US" sz="1800" i="1" dirty="0" err="1"/>
              <a:t>terbatas</a:t>
            </a:r>
            <a:r>
              <a:rPr lang="en-US" altLang="en-US" sz="1800" i="1" dirty="0"/>
              <a:t>) : 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1600" i="1" dirty="0"/>
              <a:t>Performa </a:t>
            </a:r>
            <a:r>
              <a:rPr lang="en-US" altLang="en-US" sz="1600" i="1" dirty="0" err="1"/>
              <a:t>pengiriman</a:t>
            </a:r>
            <a:r>
              <a:rPr lang="en-US" altLang="en-US" sz="1600" i="1" dirty="0"/>
              <a:t> part yang </a:t>
            </a:r>
            <a:r>
              <a:rPr lang="en-US" altLang="en-US" sz="1600" i="1" dirty="0" err="1"/>
              <a:t>berkualitas</a:t>
            </a:r>
            <a:endParaRPr lang="en-US" altLang="en-US" sz="1600" i="1" dirty="0"/>
          </a:p>
          <a:p>
            <a:pPr lvl="2" eaLnBrk="1" hangingPunct="1">
              <a:spcBef>
                <a:spcPct val="0"/>
              </a:spcBef>
            </a:pPr>
            <a:r>
              <a:rPr lang="en-US" altLang="en-US" sz="1600" i="1" dirty="0" err="1"/>
              <a:t>Gangguan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terhadap</a:t>
            </a:r>
            <a:r>
              <a:rPr lang="en-US" altLang="en-US" sz="1600" i="1" dirty="0"/>
              <a:t> customer (customer disruption) </a:t>
            </a:r>
            <a:r>
              <a:rPr lang="en-US" altLang="en-US" sz="1600" i="1" dirty="0" err="1"/>
              <a:t>termasuk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pengembalian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dari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luar</a:t>
            </a:r>
            <a:r>
              <a:rPr lang="en-US" altLang="en-US" sz="1600" i="1" dirty="0"/>
              <a:t> (field return)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1600" i="1" dirty="0"/>
              <a:t>Performa schedule </a:t>
            </a:r>
            <a:r>
              <a:rPr lang="en-US" altLang="en-US" sz="1600" i="1" dirty="0" err="1"/>
              <a:t>pengiriman</a:t>
            </a:r>
            <a:r>
              <a:rPr lang="en-US" altLang="en-US" sz="1600" i="1" dirty="0"/>
              <a:t> (</a:t>
            </a:r>
            <a:r>
              <a:rPr lang="en-US" altLang="en-US" sz="1600" i="1" dirty="0" err="1"/>
              <a:t>termasuk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kejadian</a:t>
            </a:r>
            <a:r>
              <a:rPr lang="en-US" altLang="en-US" sz="1600" i="1" dirty="0"/>
              <a:t> premium freight) </a:t>
            </a:r>
            <a:r>
              <a:rPr lang="en-US" altLang="en-US" sz="1600" i="1" dirty="0" err="1"/>
              <a:t>dan</a:t>
            </a:r>
            <a:endParaRPr lang="en-US" altLang="en-US" sz="1600" i="1" dirty="0"/>
          </a:p>
          <a:p>
            <a:pPr lvl="2" eaLnBrk="1" hangingPunct="1">
              <a:spcBef>
                <a:spcPct val="0"/>
              </a:spcBef>
            </a:pPr>
            <a:r>
              <a:rPr lang="en-US" altLang="en-US" sz="1600" i="1" dirty="0" err="1"/>
              <a:t>Catatan</a:t>
            </a:r>
            <a:r>
              <a:rPr lang="en-US" altLang="en-US" sz="1600" i="1" dirty="0"/>
              <a:t> customer </a:t>
            </a:r>
            <a:r>
              <a:rPr lang="en-US" altLang="en-US" sz="1600" i="1" dirty="0" err="1"/>
              <a:t>sehubungan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dengan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masalah</a:t>
            </a:r>
            <a:r>
              <a:rPr lang="en-US" altLang="en-US" sz="1600" i="1" dirty="0"/>
              <a:t> quality </a:t>
            </a:r>
            <a:r>
              <a:rPr lang="en-US" altLang="en-US" sz="1600" i="1" dirty="0" err="1"/>
              <a:t>atau</a:t>
            </a:r>
            <a:r>
              <a:rPr lang="en-US" altLang="en-US" sz="1600" i="1" dirty="0"/>
              <a:t> delivery</a:t>
            </a:r>
            <a:endParaRPr lang="en-US" altLang="en-US" sz="1800" i="1" dirty="0"/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b="1" i="1" u="sng" dirty="0" err="1">
                <a:solidFill>
                  <a:srgbClr val="FF0000"/>
                </a:solidFill>
              </a:rPr>
              <a:t>Peninjauan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data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kinerja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pelanggan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termasuk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portal online customer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scorecard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pelanggan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,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Jika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800" b="1" i="1" u="sng" dirty="0" err="1">
                <a:solidFill>
                  <a:srgbClr val="FF0000"/>
                </a:solidFill>
              </a:rPr>
              <a:t>tersedia</a:t>
            </a:r>
            <a:r>
              <a:rPr lang="en-US" altLang="en-US" sz="1800" b="1" i="1" u="sng" dirty="0">
                <a:solidFill>
                  <a:srgbClr val="FF0000"/>
                </a:solidFill>
              </a:rPr>
              <a:t> (IATF 9.1.2.1)</a:t>
            </a:r>
            <a:endParaRPr lang="en-US" altLang="en-US" sz="1400" b="1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D543-EA6C-4D12-929F-710D1E62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1012602" y="2543897"/>
            <a:ext cx="8508652" cy="9882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NOTE. </a:t>
            </a:r>
            <a:r>
              <a:rPr lang="en-US" sz="1600" dirty="0" err="1">
                <a:solidFill>
                  <a:srgbClr val="000000"/>
                </a:solidFill>
              </a:rPr>
              <a:t>Pemantauan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persepsi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pelanggan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dapat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mencakup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mendapatkan</a:t>
            </a:r>
            <a:r>
              <a:rPr lang="en-US" sz="1600" dirty="0">
                <a:solidFill>
                  <a:srgbClr val="000000"/>
                </a:solidFill>
              </a:rPr>
              <a:t> input </a:t>
            </a:r>
            <a:r>
              <a:rPr lang="en-US" sz="1600" dirty="0" err="1">
                <a:solidFill>
                  <a:srgbClr val="000000"/>
                </a:solidFill>
              </a:rPr>
              <a:t>dari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sumber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seperti</a:t>
            </a:r>
            <a:r>
              <a:rPr lang="en-US" sz="1600" dirty="0">
                <a:solidFill>
                  <a:srgbClr val="000000"/>
                </a:solidFill>
              </a:rPr>
              <a:t> survey </a:t>
            </a:r>
            <a:r>
              <a:rPr lang="en-US" sz="1600" dirty="0" err="1">
                <a:solidFill>
                  <a:srgbClr val="000000"/>
                </a:solidFill>
              </a:rPr>
              <a:t>kepuasan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pelanggan</a:t>
            </a:r>
            <a:r>
              <a:rPr lang="en-US" sz="1600" dirty="0">
                <a:solidFill>
                  <a:srgbClr val="000000"/>
                </a:solidFill>
              </a:rPr>
              <a:t>, data </a:t>
            </a:r>
            <a:r>
              <a:rPr lang="en-US" sz="1600" dirty="0" err="1">
                <a:solidFill>
                  <a:srgbClr val="000000"/>
                </a:solidFill>
              </a:rPr>
              <a:t>pelanggan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pada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kualitas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produk</a:t>
            </a:r>
            <a:r>
              <a:rPr lang="en-US" sz="1600" dirty="0">
                <a:solidFill>
                  <a:srgbClr val="000000"/>
                </a:solidFill>
              </a:rPr>
              <a:t> yang </a:t>
            </a:r>
            <a:r>
              <a:rPr lang="en-US" sz="1600" dirty="0" err="1">
                <a:solidFill>
                  <a:srgbClr val="000000"/>
                </a:solidFill>
              </a:rPr>
              <a:t>dikirimkan</a:t>
            </a:r>
            <a:r>
              <a:rPr lang="en-US" sz="1600" dirty="0">
                <a:solidFill>
                  <a:srgbClr val="000000"/>
                </a:solidFill>
              </a:rPr>
              <a:t>, survey </a:t>
            </a:r>
            <a:r>
              <a:rPr lang="en-US" sz="1600" dirty="0" err="1">
                <a:solidFill>
                  <a:srgbClr val="000000"/>
                </a:solidFill>
              </a:rPr>
              <a:t>opini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pengguna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analisa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kehilangan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bisnis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pujian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hak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garansi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laporan</a:t>
            </a:r>
            <a:r>
              <a:rPr lang="en-US" sz="1600" dirty="0">
                <a:solidFill>
                  <a:srgbClr val="000000"/>
                </a:solidFill>
              </a:rPr>
              <a:t> dealer </a:t>
            </a:r>
          </a:p>
        </p:txBody>
      </p:sp>
      <p:sp>
        <p:nvSpPr>
          <p:cNvPr id="2" name="Rectangle 1"/>
          <p:cNvSpPr/>
          <p:nvPr/>
        </p:nvSpPr>
        <p:spPr>
          <a:xfrm>
            <a:off x="7467600" y="0"/>
            <a:ext cx="2438400" cy="990600"/>
          </a:xfrm>
          <a:prstGeom prst="rect">
            <a:avLst/>
          </a:prstGeom>
          <a:solidFill>
            <a:srgbClr val="0095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A134A-F150-4D33-9ED6-780B53DE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58392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2"/>
          <p:cNvSpPr>
            <a:spLocks noChangeArrowheads="1"/>
          </p:cNvSpPr>
          <p:nvPr/>
        </p:nvSpPr>
        <p:spPr bwMode="auto">
          <a:xfrm>
            <a:off x="237406" y="98610"/>
            <a:ext cx="46085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rgbClr val="000000"/>
                </a:solidFill>
              </a:rPr>
              <a:t>9.2 Internal Audit</a:t>
            </a:r>
          </a:p>
        </p:txBody>
      </p:sp>
      <p:sp>
        <p:nvSpPr>
          <p:cNvPr id="74758" name="Text Box 3"/>
          <p:cNvSpPr txBox="1">
            <a:spLocks noChangeArrowheads="1"/>
          </p:cNvSpPr>
          <p:nvPr/>
        </p:nvSpPr>
        <p:spPr bwMode="auto">
          <a:xfrm>
            <a:off x="4862988" y="980421"/>
            <a:ext cx="4894833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63538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400" dirty="0" err="1">
                <a:solidFill>
                  <a:srgbClr val="000000"/>
                </a:solidFill>
              </a:rPr>
              <a:t>Menetapkan</a:t>
            </a:r>
            <a:r>
              <a:rPr lang="en-US" altLang="en-US" sz="1400" dirty="0">
                <a:solidFill>
                  <a:srgbClr val="000000"/>
                </a:solidFill>
              </a:rPr>
              <a:t> program internal audit </a:t>
            </a:r>
            <a:r>
              <a:rPr lang="en-US" altLang="en-US" sz="1400" dirty="0" err="1">
                <a:solidFill>
                  <a:srgbClr val="000000"/>
                </a:solidFill>
              </a:rPr>
              <a:t>sesuai</a:t>
            </a:r>
            <a:r>
              <a:rPr lang="en-US" altLang="en-US" sz="1400" dirty="0">
                <a:solidFill>
                  <a:srgbClr val="000000"/>
                </a:solidFill>
              </a:rPr>
              <a:t> interval yang </a:t>
            </a:r>
            <a:r>
              <a:rPr lang="en-US" altLang="en-US" sz="1400" dirty="0" err="1">
                <a:solidFill>
                  <a:srgbClr val="000000"/>
                </a:solidFill>
              </a:rPr>
              <a:t>telah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ditentukan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untuk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memeriksa</a:t>
            </a:r>
            <a:r>
              <a:rPr lang="en-US" altLang="en-US" sz="1400" dirty="0">
                <a:solidFill>
                  <a:srgbClr val="000000"/>
                </a:solidFill>
              </a:rPr>
              <a:t> SMML </a:t>
            </a:r>
            <a:r>
              <a:rPr lang="en-US" altLang="en-US" sz="1400" dirty="0" err="1">
                <a:solidFill>
                  <a:srgbClr val="000000"/>
                </a:solidFill>
              </a:rPr>
              <a:t>dijalankan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dengan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efektif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400" b="1" i="1" u="sng" dirty="0">
                <a:solidFill>
                  <a:srgbClr val="FF0000"/>
                </a:solidFill>
              </a:rPr>
              <a:t>Program audit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harus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diprioritaskan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berdasarkan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risiko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,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tren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kerja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internal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eksternal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,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kekritikalan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dari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</a:t>
            </a:r>
            <a:r>
              <a:rPr lang="en-US" altLang="en-US" sz="1400" b="1" i="1" u="sng" dirty="0" err="1">
                <a:solidFill>
                  <a:srgbClr val="FF0000"/>
                </a:solidFill>
              </a:rPr>
              <a:t>setiap</a:t>
            </a:r>
            <a:r>
              <a:rPr lang="en-US" altLang="en-US" sz="1400" b="1" i="1" u="sng" dirty="0">
                <a:solidFill>
                  <a:srgbClr val="FF0000"/>
                </a:solidFill>
              </a:rPr>
              <a:t> proses (IATF 9.2.2.1).</a:t>
            </a:r>
          </a:p>
          <a:p>
            <a:pPr eaLnBrk="1" hangingPunct="1"/>
            <a:r>
              <a:rPr lang="en-US" altLang="en-US" sz="1400" i="1" dirty="0">
                <a:solidFill>
                  <a:srgbClr val="000000"/>
                </a:solidFill>
              </a:rPr>
              <a:t>Internal quality audit </a:t>
            </a:r>
            <a:r>
              <a:rPr lang="en-US" altLang="en-US" sz="1400" i="1" dirty="0" err="1">
                <a:solidFill>
                  <a:srgbClr val="000000"/>
                </a:solidFill>
              </a:rPr>
              <a:t>meliputi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>
                <a:solidFill>
                  <a:srgbClr val="000000"/>
                </a:solidFill>
              </a:rPr>
              <a:t>Audit </a:t>
            </a:r>
            <a:r>
              <a:rPr lang="en-US" altLang="en-US" sz="1400" i="1" dirty="0" err="1">
                <a:solidFill>
                  <a:srgbClr val="000000"/>
                </a:solidFill>
              </a:rPr>
              <a:t>sistem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  <a:r>
              <a:rPr lang="en-US" altLang="en-US" sz="1400" i="1" dirty="0" err="1">
                <a:solidFill>
                  <a:srgbClr val="000000"/>
                </a:solidFill>
              </a:rPr>
              <a:t>manajemen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  <a:r>
              <a:rPr lang="en-US" altLang="en-US" sz="1400" i="1" dirty="0" err="1">
                <a:solidFill>
                  <a:srgbClr val="000000"/>
                </a:solidFill>
              </a:rPr>
              <a:t>mutu</a:t>
            </a:r>
            <a:r>
              <a:rPr lang="en-US" altLang="en-US" sz="1400" i="1" dirty="0">
                <a:solidFill>
                  <a:srgbClr val="000000"/>
                </a:solidFill>
              </a:rPr>
              <a:t> (IATF 9.2.2.2)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>
                <a:solidFill>
                  <a:srgbClr val="000000"/>
                </a:solidFill>
              </a:rPr>
              <a:t>Audit proses </a:t>
            </a:r>
            <a:r>
              <a:rPr lang="en-US" altLang="en-US" sz="1400" i="1" dirty="0" err="1">
                <a:solidFill>
                  <a:srgbClr val="000000"/>
                </a:solidFill>
              </a:rPr>
              <a:t>produksi</a:t>
            </a:r>
            <a:r>
              <a:rPr lang="en-US" altLang="en-US" sz="1400" i="1" dirty="0">
                <a:solidFill>
                  <a:srgbClr val="000000"/>
                </a:solidFill>
              </a:rPr>
              <a:t> (IATF 9.2.2.3)</a:t>
            </a:r>
          </a:p>
          <a:p>
            <a:pPr lvl="1" eaLnBrk="1" hangingPunct="1">
              <a:buFontTx/>
              <a:buChar char="•"/>
            </a:pPr>
            <a:r>
              <a:rPr lang="en-US" altLang="en-US" sz="1400" i="1" dirty="0">
                <a:solidFill>
                  <a:srgbClr val="000000"/>
                </a:solidFill>
              </a:rPr>
              <a:t>Audit </a:t>
            </a:r>
            <a:r>
              <a:rPr lang="en-US" altLang="en-US" sz="1400" i="1" dirty="0" err="1">
                <a:solidFill>
                  <a:srgbClr val="000000"/>
                </a:solidFill>
              </a:rPr>
              <a:t>produk</a:t>
            </a:r>
            <a:r>
              <a:rPr lang="en-US" altLang="en-US" sz="1400" i="1" dirty="0">
                <a:solidFill>
                  <a:srgbClr val="000000"/>
                </a:solidFill>
              </a:rPr>
              <a:t> (IATF 9.2.2.4)</a:t>
            </a:r>
          </a:p>
          <a:p>
            <a:pPr marL="179388" lvl="1" indent="0" eaLnBrk="1" hangingPunct="1"/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Semua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audit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sistem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dan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proses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selesai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dalam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siklus</a:t>
            </a:r>
            <a:r>
              <a:rPr lang="en-US" sz="1400" b="1" i="1" u="sng" dirty="0">
                <a:solidFill>
                  <a:srgbClr val="FF0000"/>
                </a:solidFill>
                <a:ea typeface="Times New Roman" panose="02020603050405020304" pitchFamily="18" charset="0"/>
              </a:rPr>
              <a:t> 3 </a:t>
            </a:r>
            <a:r>
              <a:rPr lang="en-US" sz="1400" b="1" i="1" u="sng" dirty="0" err="1">
                <a:solidFill>
                  <a:srgbClr val="FF0000"/>
                </a:solidFill>
                <a:ea typeface="Times New Roman" panose="02020603050405020304" pitchFamily="18" charset="0"/>
              </a:rPr>
              <a:t>tahun</a:t>
            </a:r>
            <a:endParaRPr lang="en-US" sz="1400" b="1" i="1" u="sng" dirty="0">
              <a:solidFill>
                <a:srgbClr val="FF0000"/>
              </a:solidFill>
              <a:ea typeface="Times New Roman" panose="02020603050405020304" pitchFamily="18" charset="0"/>
            </a:endParaRPr>
          </a:p>
        </p:txBody>
      </p:sp>
      <p:sp>
        <p:nvSpPr>
          <p:cNvPr id="74759" name="Text Box 4"/>
          <p:cNvSpPr txBox="1">
            <a:spLocks noChangeArrowheads="1"/>
          </p:cNvSpPr>
          <p:nvPr/>
        </p:nvSpPr>
        <p:spPr bwMode="auto">
          <a:xfrm>
            <a:off x="4880992" y="3775099"/>
            <a:ext cx="4894262" cy="2462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87313" indent="-87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indent="-1841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 u="sng" dirty="0">
                <a:solidFill>
                  <a:srgbClr val="000000"/>
                </a:solidFill>
              </a:rPr>
              <a:t>Schedule audit </a:t>
            </a:r>
            <a:r>
              <a:rPr lang="en-US" altLang="en-US" sz="1400" u="sng" dirty="0" err="1">
                <a:solidFill>
                  <a:srgbClr val="000000"/>
                </a:solidFill>
              </a:rPr>
              <a:t>dibuat</a:t>
            </a:r>
            <a:r>
              <a:rPr lang="en-US" altLang="en-US" sz="1400" u="sng" dirty="0">
                <a:solidFill>
                  <a:srgbClr val="000000"/>
                </a:solidFill>
              </a:rPr>
              <a:t> </a:t>
            </a:r>
            <a:r>
              <a:rPr lang="en-US" altLang="en-US" sz="1400" u="sng" dirty="0" err="1">
                <a:solidFill>
                  <a:srgbClr val="000000"/>
                </a:solidFill>
              </a:rPr>
              <a:t>berdasarkan</a:t>
            </a:r>
            <a:r>
              <a:rPr lang="en-US" altLang="en-US" sz="1400" u="sng" dirty="0">
                <a:solidFill>
                  <a:srgbClr val="000000"/>
                </a:solidFill>
              </a:rPr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Pentingnya</a:t>
            </a: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 proses yang </a:t>
            </a: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diaudit</a:t>
            </a: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sz="12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200" b="1" dirty="0">
                <a:solidFill>
                  <a:srgbClr val="0033CC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2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mempengaruhi</a:t>
            </a:r>
            <a:r>
              <a:rPr lang="en-US" altLang="en-US" sz="12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2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organisasi</a:t>
            </a:r>
            <a:r>
              <a:rPr lang="en-US" altLang="en-US" sz="12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sz="1200" b="1" dirty="0">
                <a:solidFill>
                  <a:srgbClr val="0033CC"/>
                </a:solidFill>
              </a:rPr>
              <a:t>*</a:t>
            </a:r>
            <a:endParaRPr lang="en-US" altLang="en-US" sz="1200" b="1" dirty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marL="552450" lvl="1" indent="-285750" eaLnBrk="1" hangingPunct="1">
              <a:lnSpc>
                <a:spcPct val="105000"/>
              </a:lnSpc>
              <a:buFont typeface="Wingdings" panose="05000000000000000000" pitchFamily="2" charset="2"/>
              <a:buChar char="ü"/>
            </a:pP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 audit </a:t>
            </a:r>
            <a:r>
              <a:rPr lang="en-US" altLang="en-US" sz="1400" dirty="0" err="1">
                <a:solidFill>
                  <a:srgbClr val="000000"/>
                </a:solidFill>
                <a:latin typeface="Tahoma" panose="020B0604030504040204" pitchFamily="34" charset="0"/>
              </a:rPr>
              <a:t>sebelumnya</a:t>
            </a:r>
            <a:endParaRPr lang="en-US" altLang="en-US" sz="14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1400" i="1" dirty="0">
                <a:solidFill>
                  <a:srgbClr val="000000"/>
                </a:solidFill>
              </a:rPr>
              <a:t>Internal audit </a:t>
            </a:r>
            <a:r>
              <a:rPr lang="en-US" altLang="en-US" sz="1400" i="1" dirty="0" err="1">
                <a:solidFill>
                  <a:srgbClr val="000000"/>
                </a:solidFill>
              </a:rPr>
              <a:t>harus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  <a:r>
              <a:rPr lang="en-US" altLang="en-US" sz="1400" i="1" dirty="0" err="1">
                <a:solidFill>
                  <a:srgbClr val="000000"/>
                </a:solidFill>
              </a:rPr>
              <a:t>meliputi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  <a:r>
              <a:rPr lang="en-US" altLang="en-US" sz="1400" i="1" dirty="0" err="1">
                <a:solidFill>
                  <a:srgbClr val="000000"/>
                </a:solidFill>
              </a:rPr>
              <a:t>seluruh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  <a:r>
              <a:rPr lang="en-US" altLang="en-US" sz="1400" i="1" dirty="0" err="1">
                <a:solidFill>
                  <a:srgbClr val="000000"/>
                </a:solidFill>
              </a:rPr>
              <a:t>aktifitas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  <a:r>
              <a:rPr lang="en-US" altLang="en-US" sz="1400" i="1" dirty="0" err="1">
                <a:solidFill>
                  <a:srgbClr val="000000"/>
                </a:solidFill>
              </a:rPr>
              <a:t>dan</a:t>
            </a:r>
            <a:r>
              <a:rPr lang="en-US" altLang="en-US" sz="1400" i="1" dirty="0">
                <a:solidFill>
                  <a:srgbClr val="000000"/>
                </a:solidFill>
              </a:rPr>
              <a:t> shift</a:t>
            </a:r>
          </a:p>
          <a:p>
            <a:pPr eaLnBrk="1" hangingPunct="1">
              <a:buFontTx/>
              <a:buChar char="•"/>
            </a:pPr>
            <a:r>
              <a:rPr lang="en-US" altLang="en-US" sz="1400" i="1" dirty="0" err="1">
                <a:solidFill>
                  <a:srgbClr val="000000"/>
                </a:solidFill>
              </a:rPr>
              <a:t>Frekuensi</a:t>
            </a:r>
            <a:r>
              <a:rPr lang="en-US" altLang="en-US" sz="1400" i="1" dirty="0">
                <a:solidFill>
                  <a:srgbClr val="000000"/>
                </a:solidFill>
              </a:rPr>
              <a:t> audit </a:t>
            </a:r>
            <a:r>
              <a:rPr lang="en-US" altLang="en-US" sz="1400" i="1" dirty="0" err="1">
                <a:solidFill>
                  <a:srgbClr val="000000"/>
                </a:solidFill>
              </a:rPr>
              <a:t>ditambah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  <a:r>
              <a:rPr lang="en-US" altLang="en-US" sz="1400" i="1" dirty="0" err="1">
                <a:solidFill>
                  <a:srgbClr val="000000"/>
                </a:solidFill>
              </a:rPr>
              <a:t>ketika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  <a:r>
              <a:rPr lang="en-US" altLang="en-US" sz="1400" i="1" dirty="0" err="1">
                <a:solidFill>
                  <a:srgbClr val="000000"/>
                </a:solidFill>
              </a:rPr>
              <a:t>terjadi</a:t>
            </a:r>
            <a:r>
              <a:rPr lang="en-US" altLang="en-US" sz="1400" i="1" dirty="0">
                <a:solidFill>
                  <a:srgbClr val="000000"/>
                </a:solidFill>
              </a:rPr>
              <a:t> </a:t>
            </a:r>
            <a:r>
              <a:rPr lang="en-US" altLang="en-US" sz="1400" i="1" dirty="0" err="1">
                <a:solidFill>
                  <a:srgbClr val="000000"/>
                </a:solidFill>
              </a:rPr>
              <a:t>perubahan</a:t>
            </a:r>
            <a:r>
              <a:rPr lang="en-US" altLang="en-US" sz="1400" i="1" dirty="0">
                <a:solidFill>
                  <a:srgbClr val="000000"/>
                </a:solidFill>
              </a:rPr>
              <a:t> proses, </a:t>
            </a:r>
            <a:r>
              <a:rPr lang="en-US" altLang="en-US" sz="1400" i="1" dirty="0" err="1">
                <a:solidFill>
                  <a:srgbClr val="000000"/>
                </a:solidFill>
              </a:rPr>
              <a:t>ketidaksesuaian</a:t>
            </a:r>
            <a:r>
              <a:rPr lang="en-US" altLang="en-US" sz="1400" i="1" dirty="0">
                <a:solidFill>
                  <a:srgbClr val="000000"/>
                </a:solidFill>
              </a:rPr>
              <a:t> internal/ </a:t>
            </a:r>
            <a:r>
              <a:rPr lang="en-US" altLang="en-US" sz="1400" i="1" dirty="0" err="1">
                <a:solidFill>
                  <a:srgbClr val="000000"/>
                </a:solidFill>
              </a:rPr>
              <a:t>eksternal</a:t>
            </a:r>
            <a:r>
              <a:rPr lang="en-US" altLang="en-US" sz="1400" i="1" dirty="0">
                <a:solidFill>
                  <a:srgbClr val="000000"/>
                </a:solidFill>
              </a:rPr>
              <a:t> (customer claim)</a:t>
            </a:r>
          </a:p>
          <a:p>
            <a:pPr eaLnBrk="1" hangingPunct="1">
              <a:buFontTx/>
              <a:buChar char="•"/>
            </a:pPr>
            <a:r>
              <a:rPr lang="en-US" altLang="en-US" sz="1400" dirty="0" err="1">
                <a:solidFill>
                  <a:srgbClr val="000000"/>
                </a:solidFill>
              </a:rPr>
              <a:t>Audior</a:t>
            </a:r>
            <a:r>
              <a:rPr lang="en-US" altLang="en-US" sz="1400" dirty="0">
                <a:solidFill>
                  <a:srgbClr val="000000"/>
                </a:solidFill>
              </a:rPr>
              <a:t> yang </a:t>
            </a:r>
            <a:r>
              <a:rPr lang="en-US" altLang="en-US" sz="1400" dirty="0" err="1">
                <a:solidFill>
                  <a:srgbClr val="000000"/>
                </a:solidFill>
              </a:rPr>
              <a:t>digunakan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harus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independen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dan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tidak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melakukan</a:t>
            </a:r>
            <a:r>
              <a:rPr lang="en-US" altLang="en-US" sz="1400" dirty="0">
                <a:solidFill>
                  <a:srgbClr val="000000"/>
                </a:solidFill>
              </a:rPr>
              <a:t> audit </a:t>
            </a:r>
            <a:r>
              <a:rPr lang="en-US" altLang="en-US" sz="1400" dirty="0" err="1">
                <a:solidFill>
                  <a:srgbClr val="000000"/>
                </a:solidFill>
              </a:rPr>
              <a:t>areanya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sendiri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eaLnBrk="1" hangingPunct="1">
              <a:buFontTx/>
              <a:buChar char="•"/>
            </a:pPr>
            <a:r>
              <a:rPr lang="en-US" altLang="en-US" sz="1400" dirty="0">
                <a:solidFill>
                  <a:srgbClr val="000000"/>
                </a:solidFill>
              </a:rPr>
              <a:t>Auditor </a:t>
            </a:r>
            <a:r>
              <a:rPr lang="en-US" altLang="en-US" sz="1400" dirty="0" err="1">
                <a:solidFill>
                  <a:srgbClr val="000000"/>
                </a:solidFill>
              </a:rPr>
              <a:t>harus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memiliki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kualifikasi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untuk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melakukan</a:t>
            </a:r>
            <a:r>
              <a:rPr lang="en-US" altLang="en-US" sz="1400" dirty="0">
                <a:solidFill>
                  <a:srgbClr val="000000"/>
                </a:solidFill>
              </a:rPr>
              <a:t> audit </a:t>
            </a:r>
            <a:r>
              <a:rPr lang="en-US" altLang="en-US" sz="1400" dirty="0" err="1">
                <a:solidFill>
                  <a:srgbClr val="000000"/>
                </a:solidFill>
              </a:rPr>
              <a:t>terhadap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persyaratan</a:t>
            </a:r>
            <a:r>
              <a:rPr lang="en-US" altLang="en-US" sz="1400" dirty="0">
                <a:solidFill>
                  <a:srgbClr val="000000"/>
                </a:solidFill>
              </a:rPr>
              <a:t> IATF 16949 (IATF 7.2.3)</a:t>
            </a:r>
          </a:p>
        </p:txBody>
      </p:sp>
      <p:sp>
        <p:nvSpPr>
          <p:cNvPr id="74761" name="Text Box 7"/>
          <p:cNvSpPr txBox="1">
            <a:spLocks noChangeArrowheads="1"/>
          </p:cNvSpPr>
          <p:nvPr/>
        </p:nvSpPr>
        <p:spPr bwMode="auto">
          <a:xfrm>
            <a:off x="4879975" y="188640"/>
            <a:ext cx="4895850" cy="73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400" dirty="0" err="1">
                <a:solidFill>
                  <a:srgbClr val="000000"/>
                </a:solidFill>
              </a:rPr>
              <a:t>Harus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ada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prosedur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terdokumentasi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untuk</a:t>
            </a:r>
            <a:r>
              <a:rPr lang="en-US" altLang="en-US" sz="1400" dirty="0">
                <a:solidFill>
                  <a:srgbClr val="000000"/>
                </a:solidFill>
              </a:rPr>
              <a:t> proses internal audit </a:t>
            </a:r>
          </a:p>
          <a:p>
            <a:pPr eaLnBrk="1" hangingPunct="1">
              <a:buFontTx/>
              <a:buChar char="•"/>
            </a:pPr>
            <a:r>
              <a:rPr lang="en-US" altLang="en-US" sz="1400" dirty="0">
                <a:solidFill>
                  <a:srgbClr val="000000"/>
                </a:solidFill>
              </a:rPr>
              <a:t>Record audit </a:t>
            </a:r>
            <a:r>
              <a:rPr lang="en-US" altLang="en-US" sz="1400" dirty="0" err="1">
                <a:solidFill>
                  <a:srgbClr val="000000"/>
                </a:solidFill>
              </a:rPr>
              <a:t>harus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</a:rPr>
              <a:t>dipelihara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graphicFrame>
        <p:nvGraphicFramePr>
          <p:cNvPr id="22" name="Object 15"/>
          <p:cNvGraphicFramePr>
            <a:graphicFrameLocks noChangeAspect="1"/>
          </p:cNvGraphicFramePr>
          <p:nvPr/>
        </p:nvGraphicFramePr>
        <p:xfrm>
          <a:off x="0" y="620688"/>
          <a:ext cx="4845918" cy="6084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67" name="Visio" r:id="rId3" imgW="3805809" imgH="4669917" progId="Visio.Drawing.11">
                  <p:embed/>
                </p:oleObj>
              </mc:Choice>
              <mc:Fallback>
                <p:oleObj name="Visio" r:id="rId3" imgW="3805809" imgH="4669917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20688"/>
                        <a:ext cx="4845918" cy="6084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3110978" y="3429000"/>
            <a:ext cx="1296987" cy="0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4407965" y="3501009"/>
            <a:ext cx="0" cy="648072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>
            <a:off x="4407965" y="4149080"/>
            <a:ext cx="360363" cy="0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Line 6"/>
          <p:cNvSpPr>
            <a:spLocks noChangeShapeType="1"/>
          </p:cNvSpPr>
          <p:nvPr/>
        </p:nvSpPr>
        <p:spPr bwMode="auto">
          <a:xfrm flipH="1">
            <a:off x="3079626" y="1110803"/>
            <a:ext cx="1296987" cy="0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>
            <a:off x="4376613" y="1182812"/>
            <a:ext cx="0" cy="648072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Line 16"/>
          <p:cNvSpPr>
            <a:spLocks noChangeShapeType="1"/>
          </p:cNvSpPr>
          <p:nvPr/>
        </p:nvSpPr>
        <p:spPr bwMode="auto">
          <a:xfrm>
            <a:off x="4393416" y="1844824"/>
            <a:ext cx="360363" cy="0"/>
          </a:xfrm>
          <a:prstGeom prst="line">
            <a:avLst/>
          </a:prstGeom>
          <a:noFill/>
          <a:ln w="38100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79974" y="6399234"/>
            <a:ext cx="4895279" cy="306077"/>
          </a:xfrm>
          <a:prstGeom prst="rect">
            <a:avLst/>
          </a:prstGeom>
          <a:ln w="22225">
            <a:solidFill>
              <a:srgbClr val="00B0F0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CATATAN : </a:t>
            </a:r>
            <a:r>
              <a:rPr lang="en-US" sz="1400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Lihat</a:t>
            </a:r>
            <a:r>
              <a:rPr lang="en-US" sz="1400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ISO 19011 </a:t>
            </a:r>
            <a:r>
              <a:rPr lang="en-US" sz="1400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sebagai</a:t>
            </a:r>
            <a:r>
              <a:rPr lang="en-US" sz="1400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panduan</a:t>
            </a:r>
            <a:r>
              <a:rPr lang="en-US" sz="1400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pelaksanaan</a:t>
            </a:r>
            <a:r>
              <a:rPr lang="en-US" sz="1400" i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</a:rPr>
              <a:t> audit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64417-28D6-451C-BBF2-EF6A65C7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94A002-2341-47D9-9AF2-CC50E6DC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2680193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ChangeArrowheads="1"/>
          </p:cNvSpPr>
          <p:nvPr/>
        </p:nvSpPr>
        <p:spPr bwMode="auto">
          <a:xfrm>
            <a:off x="4420435" y="307165"/>
            <a:ext cx="46085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rgbClr val="000000"/>
                </a:solidFill>
              </a:rPr>
              <a:t>9.2 Internal Audit</a:t>
            </a:r>
          </a:p>
        </p:txBody>
      </p:sp>
      <p:sp>
        <p:nvSpPr>
          <p:cNvPr id="75780" name="Text Box 3"/>
          <p:cNvSpPr txBox="1">
            <a:spLocks noChangeArrowheads="1"/>
          </p:cNvSpPr>
          <p:nvPr/>
        </p:nvSpPr>
        <p:spPr bwMode="auto">
          <a:xfrm>
            <a:off x="5024438" y="2109186"/>
            <a:ext cx="4629150" cy="15696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1600" dirty="0" err="1">
                <a:solidFill>
                  <a:srgbClr val="000000"/>
                </a:solidFill>
              </a:rPr>
              <a:t>Manajemen</a:t>
            </a:r>
            <a:r>
              <a:rPr lang="en-US" altLang="en-US" sz="1600" dirty="0">
                <a:solidFill>
                  <a:srgbClr val="000000"/>
                </a:solidFill>
              </a:rPr>
              <a:t> yang </a:t>
            </a:r>
            <a:r>
              <a:rPr lang="en-US" altLang="en-US" sz="1600" dirty="0" err="1">
                <a:solidFill>
                  <a:srgbClr val="000000"/>
                </a:solidFill>
              </a:rPr>
              <a:t>bertanggung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jawab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terhadap</a:t>
            </a:r>
            <a:r>
              <a:rPr lang="en-US" altLang="en-US" sz="1600" dirty="0">
                <a:solidFill>
                  <a:srgbClr val="000000"/>
                </a:solidFill>
              </a:rPr>
              <a:t> area yang </a:t>
            </a:r>
            <a:r>
              <a:rPr lang="en-US" altLang="en-US" sz="1600" dirty="0" err="1">
                <a:solidFill>
                  <a:srgbClr val="000000"/>
                </a:solidFill>
              </a:rPr>
              <a:t>diaudit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harus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memastikan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bahwa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</a:rPr>
              <a:t>koreksi</a:t>
            </a:r>
            <a:r>
              <a:rPr lang="en-US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</a:rPr>
              <a:t>dan</a:t>
            </a:r>
            <a:r>
              <a:rPr lang="en-US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</a:rPr>
              <a:t>tindakan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perbaikan</a:t>
            </a:r>
            <a:r>
              <a:rPr lang="en-US" altLang="en-US" sz="1600" dirty="0">
                <a:solidFill>
                  <a:srgbClr val="000000"/>
                </a:solidFill>
              </a:rPr>
              <a:t> yang </a:t>
            </a:r>
            <a:r>
              <a:rPr lang="en-US" altLang="en-US" sz="1600" dirty="0" err="1">
                <a:solidFill>
                  <a:srgbClr val="000000"/>
                </a:solidFill>
              </a:rPr>
              <a:t>perlu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dilakukan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terhadap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ketidaksesuaian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dan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penyebab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ketidaksesuaian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telah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dilakukan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tanpa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adanya</a:t>
            </a:r>
            <a:r>
              <a:rPr lang="en-US" altLang="en-US" sz="1600" dirty="0">
                <a:solidFill>
                  <a:srgbClr val="000000"/>
                </a:solidFill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</a:rPr>
              <a:t>penundaan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sp>
        <p:nvSpPr>
          <p:cNvPr id="75781" name="Line 4"/>
          <p:cNvSpPr>
            <a:spLocks noChangeShapeType="1"/>
          </p:cNvSpPr>
          <p:nvPr/>
        </p:nvSpPr>
        <p:spPr bwMode="auto">
          <a:xfrm flipH="1">
            <a:off x="3415896" y="2780928"/>
            <a:ext cx="1295400" cy="0"/>
          </a:xfrm>
          <a:prstGeom prst="line">
            <a:avLst/>
          </a:prstGeom>
          <a:noFill/>
          <a:ln w="53975" cmpd="dbl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5782" name="Text Box 5"/>
          <p:cNvSpPr txBox="1">
            <a:spLocks noChangeArrowheads="1"/>
          </p:cNvSpPr>
          <p:nvPr/>
        </p:nvSpPr>
        <p:spPr bwMode="auto">
          <a:xfrm>
            <a:off x="5745088" y="5794375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600" dirty="0">
              <a:solidFill>
                <a:srgbClr val="000000"/>
              </a:solidFill>
            </a:endParaRPr>
          </a:p>
        </p:txBody>
      </p:sp>
      <p:sp>
        <p:nvSpPr>
          <p:cNvPr id="75783" name="Text Box 6"/>
          <p:cNvSpPr txBox="1">
            <a:spLocks noChangeArrowheads="1"/>
          </p:cNvSpPr>
          <p:nvPr/>
        </p:nvSpPr>
        <p:spPr bwMode="auto">
          <a:xfrm>
            <a:off x="5024438" y="4216732"/>
            <a:ext cx="4629150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1600" dirty="0" err="1">
                <a:solidFill>
                  <a:srgbClr val="000000"/>
                </a:solidFill>
              </a:rPr>
              <a:t>Harus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dilakukan</a:t>
            </a:r>
            <a:r>
              <a:rPr lang="en-US" altLang="en-US" sz="1600" dirty="0">
                <a:solidFill>
                  <a:srgbClr val="000000"/>
                </a:solidFill>
              </a:rPr>
              <a:t> review </a:t>
            </a:r>
            <a:r>
              <a:rPr lang="en-US" altLang="en-US" sz="1600" dirty="0" err="1">
                <a:solidFill>
                  <a:srgbClr val="000000"/>
                </a:solidFill>
              </a:rPr>
              <a:t>terhadap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efektifitas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tindakan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perbaikan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sp>
        <p:nvSpPr>
          <p:cNvPr id="75784" name="Text Box 7"/>
          <p:cNvSpPr txBox="1">
            <a:spLocks noChangeArrowheads="1"/>
          </p:cNvSpPr>
          <p:nvPr/>
        </p:nvSpPr>
        <p:spPr bwMode="auto">
          <a:xfrm>
            <a:off x="5020266" y="5865801"/>
            <a:ext cx="4633322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1600" dirty="0" err="1">
                <a:solidFill>
                  <a:srgbClr val="000000"/>
                </a:solidFill>
              </a:rPr>
              <a:t>Hasil</a:t>
            </a:r>
            <a:r>
              <a:rPr lang="en-US" altLang="en-US" sz="1600" dirty="0">
                <a:solidFill>
                  <a:srgbClr val="000000"/>
                </a:solidFill>
              </a:rPr>
              <a:t> review </a:t>
            </a:r>
            <a:r>
              <a:rPr lang="en-US" altLang="en-US" sz="1600" dirty="0" err="1">
                <a:solidFill>
                  <a:srgbClr val="000000"/>
                </a:solidFill>
              </a:rPr>
              <a:t>efektifitas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tindakan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perbaikan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harus</a:t>
            </a:r>
            <a:r>
              <a:rPr lang="en-US" altLang="en-US" sz="1600" dirty="0">
                <a:solidFill>
                  <a:srgbClr val="000000"/>
                </a:solidFill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</a:rPr>
              <a:t>dilaporkan</a:t>
            </a:r>
            <a:endParaRPr lang="en-US" alt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16" name="Object 75"/>
          <p:cNvGraphicFramePr>
            <a:graphicFrameLocks noChangeAspect="1"/>
          </p:cNvGraphicFramePr>
          <p:nvPr/>
        </p:nvGraphicFramePr>
        <p:xfrm>
          <a:off x="268579" y="119402"/>
          <a:ext cx="3980393" cy="633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091" name="Visio" r:id="rId3" imgW="2867787" imgH="4396740" progId="Visio.Drawing.11">
                  <p:embed/>
                </p:oleObj>
              </mc:Choice>
              <mc:Fallback>
                <p:oleObj name="Visio" r:id="rId3" imgW="2867787" imgH="439674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579" y="119402"/>
                        <a:ext cx="3980393" cy="63311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4"/>
          <p:cNvSpPr>
            <a:spLocks noChangeShapeType="1"/>
          </p:cNvSpPr>
          <p:nvPr/>
        </p:nvSpPr>
        <p:spPr bwMode="auto">
          <a:xfrm flipH="1">
            <a:off x="4110037" y="4509119"/>
            <a:ext cx="671597" cy="0"/>
          </a:xfrm>
          <a:prstGeom prst="line">
            <a:avLst/>
          </a:prstGeom>
          <a:noFill/>
          <a:ln w="53975" cmpd="dbl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 flipH="1">
            <a:off x="3462337" y="6130925"/>
            <a:ext cx="1295400" cy="0"/>
          </a:xfrm>
          <a:prstGeom prst="line">
            <a:avLst/>
          </a:prstGeom>
          <a:noFill/>
          <a:ln w="53975" cmpd="dbl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91E53-2B37-4D38-A604-483E8451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3C0A8E-77C4-4D03-A6AD-390CB18E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3381112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flipH="1">
            <a:off x="4171837" y="263769"/>
            <a:ext cx="5352747" cy="6342342"/>
          </a:xfrm>
          <a:prstGeom prst="rect">
            <a:avLst/>
          </a:prstGeom>
          <a:solidFill>
            <a:srgbClr val="F6F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62">
              <a:solidFill>
                <a:prstClr val="white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CF00-6640-4B42-A490-1528FA283F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85779"/>
            <a:ext cx="3790836" cy="1143001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215" b="1" dirty="0"/>
              <a:t>SMML 9.3 </a:t>
            </a:r>
            <a:r>
              <a:rPr lang="en-US" sz="2215" b="1" dirty="0" err="1"/>
              <a:t>Tinjauan</a:t>
            </a:r>
            <a:r>
              <a:rPr lang="en-US" sz="2215" b="1" dirty="0"/>
              <a:t> </a:t>
            </a:r>
            <a:r>
              <a:rPr lang="en-US" sz="2215" b="1" dirty="0" err="1"/>
              <a:t>Manajemen</a:t>
            </a:r>
            <a:br>
              <a:rPr lang="id-ID" sz="2215" b="1" dirty="0"/>
            </a:br>
            <a:r>
              <a:rPr lang="en-US" sz="2215" b="1" dirty="0"/>
              <a:t>(SMM 9.3.1</a:t>
            </a:r>
            <a:r>
              <a:rPr lang="id-ID" sz="2215" b="1" dirty="0"/>
              <a:t>,</a:t>
            </a:r>
            <a:r>
              <a:rPr lang="en-US" sz="2215" b="1" dirty="0"/>
              <a:t> 9.3.2</a:t>
            </a:r>
            <a:r>
              <a:rPr lang="id-ID" sz="2215" b="1" dirty="0"/>
              <a:t> &amp; </a:t>
            </a:r>
            <a:r>
              <a:rPr lang="en-US" sz="2215" b="1" dirty="0"/>
              <a:t>9.3</a:t>
            </a:r>
            <a:r>
              <a:rPr lang="id-ID" sz="2215" b="1" dirty="0"/>
              <a:t>.3</a:t>
            </a:r>
            <a:r>
              <a:rPr lang="en-US" sz="2215" b="1" dirty="0"/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50833" y="3994792"/>
            <a:ext cx="2286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algn="ctr" fontAlgn="auto">
              <a:lnSpc>
                <a:spcPct val="110000"/>
              </a:lnSpc>
              <a:spcBef>
                <a:spcPct val="40000"/>
              </a:spcBef>
              <a:spcAft>
                <a:spcPts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Calibri"/>
              </a:rPr>
              <a:t>Lakukan Analisis</a:t>
            </a:r>
            <a:endParaRPr lang="en-US" sz="1477" i="1" u="sng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881188" y="5631109"/>
            <a:ext cx="2113818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fontAlgn="auto">
              <a:lnSpc>
                <a:spcPct val="110000"/>
              </a:lnSpc>
              <a:spcBef>
                <a:spcPct val="40000"/>
              </a:spcBef>
              <a:spcAft>
                <a:spcPts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Calibri"/>
              </a:rPr>
              <a:t>Buat Summary Report</a:t>
            </a:r>
          </a:p>
        </p:txBody>
      </p:sp>
      <p:pic>
        <p:nvPicPr>
          <p:cNvPr id="77832" name="Picture 6" descr="C:\Users\Agus Wahyudi\Pictures\3D man\3d-character-man-97595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0899" y="4357332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>
            <a:off x="1518370" y="2158528"/>
            <a:ext cx="642937" cy="3429000"/>
          </a:xfrm>
          <a:prstGeom prst="leftBrace">
            <a:avLst/>
          </a:prstGeom>
          <a:ln w="4762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905" y="3327751"/>
            <a:ext cx="202529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algn="ctr" fontAlgn="auto">
              <a:lnSpc>
                <a:spcPct val="110000"/>
              </a:lnSpc>
              <a:spcBef>
                <a:spcPct val="40000"/>
              </a:spcBef>
              <a:spcAft>
                <a:spcPts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Calibri"/>
              </a:rPr>
              <a:t>Management </a:t>
            </a:r>
          </a:p>
          <a:p>
            <a:pPr marL="342898" indent="-342898" algn="ctr" fontAlgn="auto">
              <a:lnSpc>
                <a:spcPct val="110000"/>
              </a:lnSpc>
              <a:spcBef>
                <a:spcPct val="40000"/>
              </a:spcBef>
              <a:spcAft>
                <a:spcPts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Calibri"/>
              </a:rPr>
              <a:t>Review </a:t>
            </a:r>
            <a:endParaRPr lang="en-US" sz="1477" i="1" u="sng" dirty="0">
              <a:solidFill>
                <a:srgbClr val="000000"/>
              </a:solidFill>
              <a:latin typeface="Calibri"/>
            </a:endParaRPr>
          </a:p>
          <a:p>
            <a:pPr marL="342898" indent="-342898" algn="ctr" fontAlgn="auto">
              <a:lnSpc>
                <a:spcPct val="110000"/>
              </a:lnSpc>
              <a:spcBef>
                <a:spcPct val="40000"/>
              </a:spcBef>
              <a:spcAft>
                <a:spcPts val="0"/>
              </a:spcAft>
              <a:defRPr/>
            </a:pPr>
            <a:r>
              <a:rPr lang="id-ID" sz="1477" i="1" u="sng" dirty="0">
                <a:solidFill>
                  <a:srgbClr val="000000"/>
                </a:solidFill>
                <a:latin typeface="Calibri"/>
              </a:rPr>
              <a:t>Preparation</a:t>
            </a:r>
            <a:endParaRPr lang="en-US" sz="1477" i="1" u="sng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7837" name="Picture 9" descr="http://us.123rf.com/400wm/400/400/johan2011/johan20111209/johan2011120900030/15508131-business-review-3d-little-human-characters-x2-looking-at-a-report-pie-charts-and-graphs-business-pe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6311" y="3026401"/>
            <a:ext cx="1160463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684160" y="4733845"/>
            <a:ext cx="357187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898" indent="-342898" fontAlgn="auto">
              <a:lnSpc>
                <a:spcPct val="110000"/>
              </a:lnSpc>
              <a:spcBef>
                <a:spcPct val="40000"/>
              </a:spcBef>
              <a:spcAft>
                <a:spcPts val="0"/>
              </a:spcAft>
              <a:defRPr/>
            </a:pPr>
            <a:r>
              <a:rPr lang="id-ID" sz="1477" dirty="0">
                <a:solidFill>
                  <a:srgbClr val="000000"/>
                </a:solidFill>
                <a:latin typeface="Calibri"/>
              </a:rPr>
              <a:t>Summary Report dibuat untuk melihat:</a:t>
            </a:r>
          </a:p>
          <a:p>
            <a:pPr marL="342898" indent="-342898" fontAlgn="auto">
              <a:lnSpc>
                <a:spcPct val="110000"/>
              </a:lnSpc>
              <a:spcBef>
                <a:spcPct val="40000"/>
              </a:spcBef>
              <a:spcAft>
                <a:spcPts val="0"/>
              </a:spcAft>
              <a:buFontTx/>
              <a:buChar char="-"/>
              <a:defRPr/>
            </a:pPr>
            <a:r>
              <a:rPr lang="id-ID" sz="1477" dirty="0">
                <a:solidFill>
                  <a:srgbClr val="000000"/>
                </a:solidFill>
                <a:latin typeface="Calibri"/>
              </a:rPr>
              <a:t>Trend Data (Membaik/Memburuk)</a:t>
            </a:r>
          </a:p>
          <a:p>
            <a:pPr marL="342898" indent="-342898" fontAlgn="auto">
              <a:lnSpc>
                <a:spcPct val="110000"/>
              </a:lnSpc>
              <a:spcBef>
                <a:spcPct val="40000"/>
              </a:spcBef>
              <a:spcAft>
                <a:spcPts val="0"/>
              </a:spcAft>
              <a:buFontTx/>
              <a:buChar char="-"/>
              <a:defRPr/>
            </a:pPr>
            <a:r>
              <a:rPr lang="id-ID" sz="1477" dirty="0">
                <a:solidFill>
                  <a:srgbClr val="000000"/>
                </a:solidFill>
                <a:latin typeface="Calibri"/>
              </a:rPr>
              <a:t>Mempermudah Analisis &amp; menetapkan Action to do</a:t>
            </a:r>
            <a:endParaRPr lang="en-US" sz="1477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674" name="Picture 2" descr="https://d2gg9evh47fn9z.cloudfront.net/thumb_COLOURBOX51727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28" y="1494503"/>
            <a:ext cx="993915" cy="13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8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94756" y="2715358"/>
            <a:ext cx="2000250" cy="499697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id-ID" sz="1477" i="1" u="sng" dirty="0"/>
              <a:t>Kumpulkan Raw Data</a:t>
            </a:r>
            <a:endParaRPr lang="en-US" sz="1477" i="1" u="sng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216384" y="263769"/>
            <a:ext cx="31735" cy="633046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71647" y="545124"/>
            <a:ext cx="4149969" cy="38686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92" dirty="0" err="1">
                <a:solidFill>
                  <a:prstClr val="black"/>
                </a:solidFill>
              </a:rPr>
              <a:t>Cakupan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tinjauan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manajemen</a:t>
            </a:r>
            <a:r>
              <a:rPr lang="en-US" sz="1292" dirty="0">
                <a:solidFill>
                  <a:prstClr val="black"/>
                </a:solidFill>
              </a:rPr>
              <a:t> :</a:t>
            </a: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292" dirty="0">
                <a:solidFill>
                  <a:prstClr val="black"/>
                </a:solidFill>
              </a:rPr>
              <a:t>Status </a:t>
            </a:r>
            <a:r>
              <a:rPr lang="en-US" sz="1292" dirty="0" err="1">
                <a:solidFill>
                  <a:prstClr val="black"/>
                </a:solidFill>
              </a:rPr>
              <a:t>tindakan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tinjauan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manajemen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sebelumnya</a:t>
            </a:r>
            <a:endParaRPr lang="en-US" sz="1292" dirty="0">
              <a:solidFill>
                <a:prstClr val="black"/>
              </a:solidFill>
            </a:endParaRP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292" dirty="0" err="1">
                <a:solidFill>
                  <a:prstClr val="black"/>
                </a:solidFill>
              </a:rPr>
              <a:t>Perubahan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issu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eksternal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dan</a:t>
            </a:r>
            <a:r>
              <a:rPr lang="en-US" sz="1292" dirty="0">
                <a:solidFill>
                  <a:prstClr val="black"/>
                </a:solidFill>
              </a:rPr>
              <a:t> internal </a:t>
            </a: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292" dirty="0" err="1">
                <a:solidFill>
                  <a:prstClr val="black"/>
                </a:solidFill>
              </a:rPr>
              <a:t>Kebutuhan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dan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harapan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pihak</a:t>
            </a:r>
            <a:r>
              <a:rPr lang="en-US" sz="1292" dirty="0">
                <a:solidFill>
                  <a:prstClr val="black"/>
                </a:solidFill>
              </a:rPr>
              <a:t> yang </a:t>
            </a:r>
            <a:r>
              <a:rPr lang="en-US" sz="1292" dirty="0" err="1">
                <a:solidFill>
                  <a:prstClr val="black"/>
                </a:solidFill>
              </a:rPr>
              <a:t>berkepentingan</a:t>
            </a:r>
            <a:endParaRPr lang="en-US" sz="1292" dirty="0">
              <a:solidFill>
                <a:prstClr val="black"/>
              </a:solidFill>
            </a:endParaRP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292" dirty="0" err="1">
                <a:solidFill>
                  <a:prstClr val="black"/>
                </a:solidFill>
              </a:rPr>
              <a:t>Aspek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lingkungan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penting</a:t>
            </a:r>
            <a:endParaRPr lang="en-US" sz="1292" dirty="0">
              <a:solidFill>
                <a:prstClr val="black"/>
              </a:solidFill>
            </a:endParaRP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292" dirty="0" err="1">
                <a:solidFill>
                  <a:prstClr val="black"/>
                </a:solidFill>
              </a:rPr>
              <a:t>Efektifitas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penanganan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risiko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dan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peluang</a:t>
            </a:r>
            <a:endParaRPr lang="en-US" sz="1292" dirty="0">
              <a:solidFill>
                <a:prstClr val="black"/>
              </a:solidFill>
            </a:endParaRP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292" dirty="0" err="1">
                <a:solidFill>
                  <a:prstClr val="black"/>
                </a:solidFill>
              </a:rPr>
              <a:t>Pencapaian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sasaran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lingkungan</a:t>
            </a:r>
            <a:endParaRPr lang="en-US" sz="1292" dirty="0">
              <a:solidFill>
                <a:prstClr val="black"/>
              </a:solidFill>
            </a:endParaRP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292" dirty="0" err="1">
                <a:solidFill>
                  <a:srgbClr val="000000"/>
                </a:solidFill>
              </a:rPr>
              <a:t>Informasi</a:t>
            </a:r>
            <a:r>
              <a:rPr lang="en-US" sz="1292" dirty="0">
                <a:solidFill>
                  <a:srgbClr val="000000"/>
                </a:solidFill>
              </a:rPr>
              <a:t> </a:t>
            </a:r>
            <a:r>
              <a:rPr lang="en-US" sz="1292" dirty="0" err="1">
                <a:solidFill>
                  <a:srgbClr val="000000"/>
                </a:solidFill>
              </a:rPr>
              <a:t>tentang</a:t>
            </a:r>
            <a:r>
              <a:rPr lang="en-US" sz="1292" dirty="0">
                <a:solidFill>
                  <a:srgbClr val="000000"/>
                </a:solidFill>
              </a:rPr>
              <a:t> </a:t>
            </a:r>
            <a:r>
              <a:rPr lang="en-US" sz="1292" dirty="0" err="1">
                <a:solidFill>
                  <a:srgbClr val="000000"/>
                </a:solidFill>
              </a:rPr>
              <a:t>kinerja</a:t>
            </a:r>
            <a:r>
              <a:rPr lang="en-US" sz="1292" dirty="0">
                <a:solidFill>
                  <a:srgbClr val="000000"/>
                </a:solidFill>
              </a:rPr>
              <a:t> </a:t>
            </a:r>
            <a:r>
              <a:rPr lang="en-US" sz="1292" dirty="0" err="1">
                <a:solidFill>
                  <a:srgbClr val="000000"/>
                </a:solidFill>
              </a:rPr>
              <a:t>dan</a:t>
            </a:r>
            <a:r>
              <a:rPr lang="en-US" sz="1292" dirty="0">
                <a:solidFill>
                  <a:srgbClr val="000000"/>
                </a:solidFill>
              </a:rPr>
              <a:t> </a:t>
            </a:r>
            <a:r>
              <a:rPr lang="en-US" sz="1292" dirty="0" err="1">
                <a:solidFill>
                  <a:srgbClr val="000000"/>
                </a:solidFill>
              </a:rPr>
              <a:t>efektivitas</a:t>
            </a:r>
            <a:r>
              <a:rPr lang="en-US" sz="1292" dirty="0">
                <a:solidFill>
                  <a:srgbClr val="000000"/>
                </a:solidFill>
              </a:rPr>
              <a:t> SMM (</a:t>
            </a:r>
            <a:r>
              <a:rPr lang="en-US" sz="1292" dirty="0" err="1">
                <a:solidFill>
                  <a:srgbClr val="000000"/>
                </a:solidFill>
              </a:rPr>
              <a:t>sesuai</a:t>
            </a:r>
            <a:r>
              <a:rPr lang="en-US" sz="1292" dirty="0">
                <a:solidFill>
                  <a:srgbClr val="000000"/>
                </a:solidFill>
              </a:rPr>
              <a:t> SMM 9.1.3)</a:t>
            </a:r>
            <a:endParaRPr lang="en-US" sz="1292" dirty="0">
              <a:solidFill>
                <a:prstClr val="black"/>
              </a:solidFill>
            </a:endParaRP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292" dirty="0" err="1">
                <a:solidFill>
                  <a:prstClr val="black"/>
                </a:solidFill>
              </a:rPr>
              <a:t>Informasi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kinerja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lingkungan</a:t>
            </a:r>
            <a:r>
              <a:rPr lang="en-US" sz="1292" dirty="0">
                <a:solidFill>
                  <a:prstClr val="black"/>
                </a:solidFill>
              </a:rPr>
              <a:t> :</a:t>
            </a:r>
          </a:p>
          <a:p>
            <a:pPr marL="313600" indent="-9525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292" dirty="0" err="1">
                <a:solidFill>
                  <a:prstClr val="black"/>
                </a:solidFill>
              </a:rPr>
              <a:t>Ketidaksesuaian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dan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tindakan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perbaikan</a:t>
            </a:r>
            <a:endParaRPr lang="en-US" sz="1292" dirty="0">
              <a:solidFill>
                <a:prstClr val="black"/>
              </a:solidFill>
            </a:endParaRPr>
          </a:p>
          <a:p>
            <a:pPr marL="313600" indent="-9525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292" dirty="0" err="1">
                <a:solidFill>
                  <a:prstClr val="black"/>
                </a:solidFill>
              </a:rPr>
              <a:t>Pemantauan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dan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hasil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pengukuran</a:t>
            </a:r>
            <a:endParaRPr lang="en-US" sz="1292" dirty="0">
              <a:solidFill>
                <a:prstClr val="black"/>
              </a:solidFill>
            </a:endParaRPr>
          </a:p>
          <a:p>
            <a:pPr marL="313600" indent="-9525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292" dirty="0" err="1">
                <a:solidFill>
                  <a:prstClr val="black"/>
                </a:solidFill>
              </a:rPr>
              <a:t>Pemenuhan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terhadap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kewajiban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kepatuhan</a:t>
            </a:r>
            <a:endParaRPr lang="en-US" sz="1292" dirty="0">
              <a:solidFill>
                <a:prstClr val="black"/>
              </a:solidFill>
            </a:endParaRPr>
          </a:p>
          <a:p>
            <a:pPr marL="313600" indent="-9525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292" dirty="0" err="1">
                <a:solidFill>
                  <a:prstClr val="black"/>
                </a:solidFill>
              </a:rPr>
              <a:t>Hasil</a:t>
            </a:r>
            <a:r>
              <a:rPr lang="en-US" sz="1292" dirty="0">
                <a:solidFill>
                  <a:prstClr val="black"/>
                </a:solidFill>
              </a:rPr>
              <a:t> audit</a:t>
            </a: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8"/>
            </a:pPr>
            <a:r>
              <a:rPr lang="en-US" sz="1292" dirty="0" err="1">
                <a:solidFill>
                  <a:prstClr val="black"/>
                </a:solidFill>
              </a:rPr>
              <a:t>Kecukupan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sumberdaya</a:t>
            </a:r>
            <a:endParaRPr lang="en-US" sz="1292" dirty="0">
              <a:solidFill>
                <a:prstClr val="black"/>
              </a:solidFill>
            </a:endParaRP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8"/>
            </a:pPr>
            <a:r>
              <a:rPr lang="en-US" sz="1292" dirty="0" err="1">
                <a:solidFill>
                  <a:prstClr val="black"/>
                </a:solidFill>
              </a:rPr>
              <a:t>Komunikasi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dari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pihak</a:t>
            </a:r>
            <a:r>
              <a:rPr lang="en-US" sz="1292" dirty="0">
                <a:solidFill>
                  <a:prstClr val="black"/>
                </a:solidFill>
              </a:rPr>
              <a:t> yang </a:t>
            </a:r>
            <a:r>
              <a:rPr lang="en-US" sz="1292" dirty="0" err="1">
                <a:solidFill>
                  <a:prstClr val="black"/>
                </a:solidFill>
              </a:rPr>
              <a:t>berkepentingan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termasuk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keluhan</a:t>
            </a:r>
            <a:endParaRPr lang="en-US" sz="1292" dirty="0">
              <a:solidFill>
                <a:prstClr val="black"/>
              </a:solidFill>
            </a:endParaRPr>
          </a:p>
          <a:p>
            <a:pPr marL="218348" indent="-218348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8"/>
            </a:pPr>
            <a:r>
              <a:rPr lang="en-US" sz="1292" dirty="0" err="1">
                <a:solidFill>
                  <a:prstClr val="black"/>
                </a:solidFill>
              </a:rPr>
              <a:t>Peluang</a:t>
            </a:r>
            <a:r>
              <a:rPr lang="en-US" sz="1292" dirty="0">
                <a:solidFill>
                  <a:prstClr val="black"/>
                </a:solidFill>
              </a:rPr>
              <a:t> </a:t>
            </a:r>
            <a:r>
              <a:rPr lang="en-US" sz="1292" dirty="0" err="1">
                <a:solidFill>
                  <a:prstClr val="black"/>
                </a:solidFill>
              </a:rPr>
              <a:t>untuk</a:t>
            </a:r>
            <a:r>
              <a:rPr lang="en-US" sz="1292" dirty="0">
                <a:solidFill>
                  <a:prstClr val="black"/>
                </a:solidFill>
              </a:rPr>
              <a:t> improvement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3ABFB0-524F-4804-82AE-0C103B79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2845692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06000" cy="6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75428"/>
            <a:ext cx="5902643" cy="11430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2400" b="1" dirty="0"/>
              <a:t>IATF 9.3 </a:t>
            </a:r>
            <a:r>
              <a:rPr lang="en-US" altLang="en-US" sz="2400" b="1" dirty="0" err="1"/>
              <a:t>Tinjauan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Manajemen</a:t>
            </a:r>
            <a:r>
              <a:rPr lang="en-US" altLang="en-US" sz="2400" b="1" dirty="0"/>
              <a:t> (9.3.1 &amp; 9.3.2)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68471"/>
            <a:ext cx="5902643" cy="4633913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400" dirty="0">
                <a:latin typeface="+mj-lt"/>
                <a:cs typeface="Times New Roman" panose="02020603050405020304" pitchFamily="18" charset="0"/>
              </a:rPr>
              <a:t>Top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harus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meninjau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mutu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organisasi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pada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selang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waktu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terencana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memastikan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kesesuaian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kecukupan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efektivitas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dan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keselarasan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arah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strategis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organisasi</a:t>
            </a:r>
            <a:r>
              <a:rPr lang="en-US" alt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2400" dirty="0"/>
              <a:t>(9.3.1)</a:t>
            </a:r>
          </a:p>
          <a:p>
            <a:pPr eaLnBrk="1" hangingPunct="1"/>
            <a:r>
              <a:rPr lang="en-US" altLang="en-US" sz="2400" b="1" u="sng" dirty="0" err="1"/>
              <a:t>Tinjauan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manajemen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harus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dilakukan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setidaknya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setiap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tahun</a:t>
            </a:r>
            <a:r>
              <a:rPr lang="en-US" altLang="en-US" sz="2400" b="1" u="sng" dirty="0"/>
              <a:t>. </a:t>
            </a:r>
          </a:p>
          <a:p>
            <a:pPr eaLnBrk="1" hangingPunct="1"/>
            <a:r>
              <a:rPr lang="en-US" altLang="en-US" sz="2400" b="1" u="sng" dirty="0" err="1"/>
              <a:t>Frekuensi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tinjauan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manajemen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harus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ditingkatkan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berdasarkan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risiko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untuk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memenuhi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kebutuhan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pelanggan</a:t>
            </a:r>
            <a:r>
              <a:rPr lang="en-US" altLang="en-US" sz="2400" b="1" u="sng" dirty="0"/>
              <a:t> yang </a:t>
            </a:r>
            <a:r>
              <a:rPr lang="en-US" altLang="en-US" sz="2400" b="1" u="sng" dirty="0" err="1"/>
              <a:t>dihasilkan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dari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perubahan</a:t>
            </a:r>
            <a:r>
              <a:rPr lang="en-US" altLang="en-US" sz="2400" b="1" u="sng" dirty="0"/>
              <a:t> internal </a:t>
            </a:r>
            <a:r>
              <a:rPr lang="en-US" altLang="en-US" sz="2400" b="1" u="sng" dirty="0" err="1"/>
              <a:t>atau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eksternal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mempengaruhi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sistem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manajemen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mutu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dan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isu-isu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terkait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kinerja</a:t>
            </a:r>
            <a:r>
              <a:rPr lang="en-US" altLang="en-US" sz="2400" b="1" u="sng" dirty="0"/>
              <a:t> (9.3.1.1).*</a:t>
            </a:r>
          </a:p>
          <a:p>
            <a:pPr marL="0" indent="0" eaLnBrk="1" hangingPunct="1">
              <a:buNone/>
            </a:pPr>
            <a:endParaRPr lang="en-US" altLang="en-US" sz="2400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537C9-480B-4E69-8C40-6AC7162F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1602170649"/>
      </p:ext>
    </p:extLst>
  </p:cSld>
  <p:clrMapOvr>
    <a:masterClrMapping/>
  </p:clrMapOvr>
  <p:transition>
    <p:pull dir="l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38E99-51C9-4E46-A9DF-AC135105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250" y="-6350"/>
            <a:ext cx="9810750" cy="998538"/>
          </a:xfrm>
        </p:spPr>
        <p:txBody>
          <a:bodyPr/>
          <a:lstStyle/>
          <a:p>
            <a:pPr eaLnBrk="1" hangingPunct="1"/>
            <a:r>
              <a:rPr lang="nb-NO" altLang="en-US" sz="3033" dirty="0"/>
              <a:t>10.2  Ketidaksesuaiandan Tindakan Korektif</a:t>
            </a:r>
            <a:endParaRPr lang="en-US" altLang="en-US" sz="3033" dirty="0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521586" y="1042137"/>
            <a:ext cx="3432704" cy="55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harus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termasuk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review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dari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customer</a:t>
            </a: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1676797" y="1635258"/>
            <a:ext cx="0" cy="390392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50186" name="Line 12"/>
          <p:cNvSpPr>
            <a:spLocks noChangeShapeType="1"/>
          </p:cNvSpPr>
          <p:nvPr/>
        </p:nvSpPr>
        <p:spPr bwMode="auto">
          <a:xfrm flipH="1">
            <a:off x="5029532" y="3248422"/>
            <a:ext cx="624284" cy="0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50188" name="Text Box 20"/>
          <p:cNvSpPr txBox="1">
            <a:spLocks noChangeArrowheads="1"/>
          </p:cNvSpPr>
          <p:nvPr/>
        </p:nvSpPr>
        <p:spPr bwMode="auto">
          <a:xfrm>
            <a:off x="5722181" y="2644650"/>
            <a:ext cx="4074749" cy="208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untuk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menghilangkan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penyebab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ketidaksesuaian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sehingga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kasus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sama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ATAU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tidak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terulang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di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tempat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lain</a:t>
            </a:r>
          </a:p>
          <a:p>
            <a:pPr marL="0" indent="0" eaLnBrk="1" hangingPunct="1">
              <a:lnSpc>
                <a:spcPct val="105000"/>
              </a:lnSpc>
            </a:pPr>
            <a:r>
              <a:rPr lang="en-US" altLang="en-US" i="1" dirty="0" err="1">
                <a:solidFill>
                  <a:srgbClr val="000000"/>
                </a:solidFill>
              </a:rPr>
              <a:t>Mengutamakan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untuk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melakukan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metode</a:t>
            </a:r>
            <a:r>
              <a:rPr lang="en-US" altLang="en-US" i="1" dirty="0">
                <a:solidFill>
                  <a:srgbClr val="000000"/>
                </a:solidFill>
              </a:rPr>
              <a:t> anti </a:t>
            </a:r>
            <a:r>
              <a:rPr lang="en-US" altLang="en-US" i="1" dirty="0" err="1">
                <a:solidFill>
                  <a:srgbClr val="000000"/>
                </a:solidFill>
              </a:rPr>
              <a:t>salah</a:t>
            </a:r>
            <a:r>
              <a:rPr lang="en-US" altLang="en-US" i="1" dirty="0">
                <a:solidFill>
                  <a:srgbClr val="000000"/>
                </a:solidFill>
              </a:rPr>
              <a:t> (</a:t>
            </a:r>
            <a:r>
              <a:rPr lang="en-US" altLang="en-US" i="1" dirty="0" err="1">
                <a:solidFill>
                  <a:srgbClr val="000000"/>
                </a:solidFill>
              </a:rPr>
              <a:t>pokayoke</a:t>
            </a:r>
            <a:r>
              <a:rPr lang="en-US" altLang="en-US" i="1" dirty="0">
                <a:solidFill>
                  <a:srgbClr val="000000"/>
                </a:solidFill>
              </a:rPr>
              <a:t>); IATF 10.2.4</a:t>
            </a:r>
          </a:p>
          <a:p>
            <a:pPr marL="0" indent="0" eaLnBrk="1" hangingPunct="1">
              <a:lnSpc>
                <a:spcPct val="105000"/>
              </a:lnSpc>
            </a:pP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05000"/>
              </a:lnSpc>
            </a:pP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89" name="Text Box 21"/>
          <p:cNvSpPr txBox="1">
            <a:spLocks noChangeArrowheads="1"/>
          </p:cNvSpPr>
          <p:nvPr/>
        </p:nvSpPr>
        <p:spPr bwMode="auto">
          <a:xfrm>
            <a:off x="5332173" y="4372933"/>
            <a:ext cx="4490376" cy="33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Evaluasi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efektifitas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yang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diambil</a:t>
            </a:r>
            <a:endParaRPr lang="en-US" altLang="en-US" sz="1517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0190" name="Text Box 22"/>
          <p:cNvSpPr txBox="1">
            <a:spLocks noChangeArrowheads="1"/>
          </p:cNvSpPr>
          <p:nvPr/>
        </p:nvSpPr>
        <p:spPr bwMode="auto">
          <a:xfrm>
            <a:off x="5169023" y="5679054"/>
            <a:ext cx="4559544" cy="109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Lakukan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perubahan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pada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SMM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simpan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Informasi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terdokumentasi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hasil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tindakan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17" dirty="0" err="1">
                <a:solidFill>
                  <a:srgbClr val="000000"/>
                </a:solidFill>
                <a:latin typeface="Tahoma" panose="020B0604030504040204" pitchFamily="34" charset="0"/>
              </a:rPr>
              <a:t>korektif</a:t>
            </a:r>
            <a:r>
              <a:rPr lang="en-US" altLang="en-US" sz="1517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en-US" altLang="en-US" i="1" dirty="0" err="1">
                <a:solidFill>
                  <a:srgbClr val="000000"/>
                </a:solidFill>
              </a:rPr>
              <a:t>Melakukan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tindakan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perbaikan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terhadap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produk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dan</a:t>
            </a:r>
            <a:r>
              <a:rPr lang="en-US" altLang="en-US" i="1" dirty="0">
                <a:solidFill>
                  <a:srgbClr val="000000"/>
                </a:solidFill>
              </a:rPr>
              <a:t> proses yang </a:t>
            </a:r>
            <a:r>
              <a:rPr lang="en-US" altLang="en-US" i="1" dirty="0" err="1">
                <a:solidFill>
                  <a:srgbClr val="000000"/>
                </a:solidFill>
              </a:rPr>
              <a:t>sejenis</a:t>
            </a:r>
            <a:r>
              <a:rPr lang="en-US" altLang="en-US" i="1" dirty="0">
                <a:solidFill>
                  <a:srgbClr val="000000"/>
                </a:solidFill>
              </a:rPr>
              <a:t> (10.2.1)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573" y="2076833"/>
            <a:ext cx="4465997" cy="4735940"/>
          </a:xfrm>
          <a:prstGeom prst="rect">
            <a:avLst/>
          </a:prstGeom>
        </p:spPr>
      </p:pic>
      <p:sp>
        <p:nvSpPr>
          <p:cNvPr id="17" name="Line 11"/>
          <p:cNvSpPr>
            <a:spLocks noChangeShapeType="1"/>
          </p:cNvSpPr>
          <p:nvPr/>
        </p:nvSpPr>
        <p:spPr bwMode="auto">
          <a:xfrm flipH="1" flipV="1">
            <a:off x="4380314" y="4576270"/>
            <a:ext cx="882254" cy="687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4175233" y="6558662"/>
            <a:ext cx="779065" cy="1719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349556" y="5147631"/>
            <a:ext cx="4490376" cy="31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indent="0" eaLnBrk="1" hangingPunct="1">
              <a:lnSpc>
                <a:spcPct val="105000"/>
              </a:lnSpc>
            </a:pP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Update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resiko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dan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peluang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bila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500" b="1" dirty="0" err="1">
                <a:solidFill>
                  <a:srgbClr val="0033CC"/>
                </a:solidFill>
                <a:latin typeface="Tahoma" panose="020B0604030504040204" pitchFamily="34" charset="0"/>
              </a:rPr>
              <a:t>diperlukan</a:t>
            </a:r>
            <a:r>
              <a:rPr lang="en-US" altLang="en-US" sz="1500" b="1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  <a:r>
              <a:rPr lang="en-US" sz="1500" b="1" dirty="0">
                <a:solidFill>
                  <a:srgbClr val="0033CC"/>
                </a:solidFill>
              </a:rPr>
              <a:t>*</a:t>
            </a:r>
            <a:endParaRPr lang="en-US" sz="1500" b="1" i="1" dirty="0">
              <a:solidFill>
                <a:srgbClr val="0033CC"/>
              </a:solidFill>
            </a:endParaRPr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 flipH="1">
            <a:off x="4223408" y="5464769"/>
            <a:ext cx="945615" cy="330118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>
            <a:off x="4561745" y="1609669"/>
            <a:ext cx="3012" cy="454594"/>
          </a:xfrm>
          <a:prstGeom prst="line">
            <a:avLst/>
          </a:prstGeom>
          <a:noFill/>
          <a:ln w="76200" cmpd="tri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5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7914" y="1088931"/>
            <a:ext cx="3449093" cy="13169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439CE-AC34-4631-BD6E-EFDFD5E3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2881867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95600" y="228600"/>
            <a:ext cx="5753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d-ID" sz="2800" b="1" kern="0" dirty="0">
                <a:latin typeface="Arial Black" panose="020B0A04020102020204" pitchFamily="34" charset="0"/>
                <a:ea typeface="+mj-ea"/>
                <a:cs typeface="+mj-cs"/>
              </a:rPr>
              <a:t>Keluhan Pelanggan </a:t>
            </a:r>
            <a:endParaRPr lang="en-GB" sz="2800" b="1" kern="0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895600" y="1492251"/>
            <a:ext cx="693420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000" i="1" kern="0" dirty="0" err="1">
                <a:latin typeface="+mn-lt"/>
              </a:rPr>
              <a:t>Penanganan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Keluhan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pelanggan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dan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kegagalan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di</a:t>
            </a:r>
            <a:r>
              <a:rPr lang="en-US" sz="2000" i="1" kern="0" dirty="0">
                <a:latin typeface="+mn-lt"/>
              </a:rPr>
              <a:t> </a:t>
            </a:r>
            <a:r>
              <a:rPr lang="en-US" sz="2000" i="1" kern="0" dirty="0" err="1">
                <a:latin typeface="+mn-lt"/>
              </a:rPr>
              <a:t>lapangan</a:t>
            </a:r>
            <a:r>
              <a:rPr lang="en-US" sz="2000" i="1" kern="0" dirty="0">
                <a:latin typeface="+mn-lt"/>
              </a:rPr>
              <a:t> (IATF 10.2.6)</a:t>
            </a:r>
            <a:endParaRPr lang="id-ID" sz="2000" i="1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defRPr/>
            </a:pPr>
            <a:endParaRPr lang="en-US" sz="2000" i="1" kern="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000" i="1" dirty="0"/>
              <a:t>M</a:t>
            </a:r>
            <a:r>
              <a:rPr lang="id-ID" sz="2000" i="1" dirty="0"/>
              <a:t>elakukan analisis pada keluhan pelanggan dan kegagalan </a:t>
            </a:r>
            <a:r>
              <a:rPr lang="en-US" sz="2000" i="1" dirty="0" err="1"/>
              <a:t>di</a:t>
            </a:r>
            <a:r>
              <a:rPr lang="en-US" sz="2000" i="1" dirty="0"/>
              <a:t> </a:t>
            </a:r>
            <a:r>
              <a:rPr lang="id-ID" sz="2000" i="1" dirty="0"/>
              <a:t>lapangan, termasuk p</a:t>
            </a:r>
            <a:r>
              <a:rPr lang="en-US" sz="2000" i="1" dirty="0"/>
              <a:t>r</a:t>
            </a:r>
            <a:r>
              <a:rPr lang="id-ID" sz="2000" i="1" dirty="0"/>
              <a:t>oduk yang dikembalikan, melakukan pemecahan masalah dan</a:t>
            </a:r>
            <a:r>
              <a:rPr lang="en-US" sz="2000" i="1" dirty="0"/>
              <a:t> </a:t>
            </a:r>
            <a:r>
              <a:rPr lang="en-US" sz="2000" i="1" dirty="0" err="1"/>
              <a:t>menetapkan</a:t>
            </a:r>
            <a:r>
              <a:rPr lang="id-ID" sz="2000" i="1" dirty="0"/>
              <a:t> tindakan korektif untuk mencegah terulang kembal</a:t>
            </a:r>
            <a:r>
              <a:rPr lang="en-US" sz="2000" i="1" dirty="0" err="1"/>
              <a:t>i</a:t>
            </a:r>
            <a:endParaRPr lang="en-US" sz="2000" i="1" dirty="0"/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endParaRPr lang="en-US" sz="2000" i="1" dirty="0"/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000" b="1" i="1" u="sng" dirty="0" err="1"/>
              <a:t>Melakukan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analisis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interaksi</a:t>
            </a:r>
            <a:r>
              <a:rPr lang="en-US" sz="2000" b="1" i="1" u="sng" dirty="0"/>
              <a:t> software yang </a:t>
            </a:r>
            <a:r>
              <a:rPr lang="en-US" sz="2000" b="1" i="1" u="sng" dirty="0" err="1"/>
              <a:t>tertanam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pada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produk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organisasi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dalam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sistem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produk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akhir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konsumen</a:t>
            </a:r>
            <a:r>
              <a:rPr lang="en-US" sz="2000" b="1" i="1" u="sng" dirty="0"/>
              <a:t>, </a:t>
            </a:r>
            <a:r>
              <a:rPr lang="en-US" sz="2000" b="1" i="1" u="sng" dirty="0" err="1"/>
              <a:t>bila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dipersyaratkan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pelanggan</a:t>
            </a:r>
            <a:r>
              <a:rPr lang="en-US" sz="2000" b="1" i="1" u="sng" dirty="0"/>
              <a:t> (IATF 10.2.6)</a:t>
            </a: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endParaRPr lang="en-US" sz="2000" i="1" dirty="0"/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000" i="1" dirty="0"/>
              <a:t>M</a:t>
            </a:r>
            <a:r>
              <a:rPr lang="sv-SE" sz="2000" i="1" dirty="0"/>
              <a:t>engkomunikasikan hasil pengujian / analisis kepada pelanggan dan juga dalam organisasi</a:t>
            </a:r>
            <a:endParaRPr lang="en-GB" i="1" kern="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514600" cy="4800600"/>
          </a:xfrm>
          <a:prstGeom prst="rect">
            <a:avLst/>
          </a:prstGeom>
          <a:solidFill>
            <a:srgbClr val="0095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2514600"/>
            <a:ext cx="1828800" cy="4343400"/>
          </a:xfrm>
          <a:prstGeom prst="rect">
            <a:avLst/>
          </a:prstGeom>
          <a:solidFill>
            <a:srgbClr val="A3F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A181EE-CA29-448A-80C6-B73F6A82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6901291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7F5328-E927-4DCB-A5C7-95BC9A6D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B98F3-CD1C-43D7-91AD-C677E478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933BE-C567-46F0-8398-FCB3AD8C9B4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1588" y="0"/>
            <a:ext cx="9907588" cy="1184275"/>
          </a:xfrm>
          <a:solidFill>
            <a:srgbClr val="009592"/>
          </a:solidFill>
        </p:spPr>
        <p:txBody>
          <a:bodyPr/>
          <a:lstStyle/>
          <a:p>
            <a:pPr algn="ctr" eaLnBrk="1" hangingPunct="1"/>
            <a:r>
              <a:rPr lang="en-US" sz="3900" b="1" dirty="0">
                <a:solidFill>
                  <a:schemeClr val="bg1"/>
                </a:solidFill>
              </a:rPr>
              <a:t>10.3 </a:t>
            </a:r>
            <a:r>
              <a:rPr lang="en-US" sz="3900" b="1" dirty="0" err="1">
                <a:solidFill>
                  <a:schemeClr val="bg1"/>
                </a:solidFill>
              </a:rPr>
              <a:t>Peningkatan</a:t>
            </a:r>
            <a:r>
              <a:rPr lang="en-US" sz="3900" b="1" dirty="0">
                <a:solidFill>
                  <a:schemeClr val="bg1"/>
                </a:solidFill>
              </a:rPr>
              <a:t> </a:t>
            </a:r>
            <a:r>
              <a:rPr lang="en-US" sz="3900" b="1" dirty="0" err="1">
                <a:solidFill>
                  <a:schemeClr val="bg1"/>
                </a:solidFill>
              </a:rPr>
              <a:t>Berkelanjutan</a:t>
            </a:r>
            <a:endParaRPr lang="en-US" sz="3900" b="1" dirty="0">
              <a:solidFill>
                <a:schemeClr val="bg1"/>
              </a:solidFill>
            </a:endParaRP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73525" y="1298575"/>
            <a:ext cx="5832475" cy="54435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-US" sz="1700" i="1" dirty="0"/>
              <a:t>Perusahaan </a:t>
            </a:r>
            <a:r>
              <a:rPr lang="en-US" sz="1700" i="1" dirty="0" err="1"/>
              <a:t>harus</a:t>
            </a:r>
            <a:r>
              <a:rPr lang="en-US" sz="1700" i="1" dirty="0"/>
              <a:t> </a:t>
            </a:r>
            <a:r>
              <a:rPr lang="en-US" sz="1700" i="1" dirty="0" err="1"/>
              <a:t>melakukan</a:t>
            </a:r>
            <a:r>
              <a:rPr lang="en-US" sz="1700" i="1" dirty="0"/>
              <a:t> </a:t>
            </a:r>
            <a:r>
              <a:rPr lang="en-US" sz="1700" i="1" dirty="0" err="1"/>
              <a:t>peningkatan</a:t>
            </a:r>
            <a:r>
              <a:rPr lang="en-US" sz="1700" i="1" dirty="0"/>
              <a:t> </a:t>
            </a:r>
            <a:r>
              <a:rPr lang="en-US" sz="1700" i="1" dirty="0" err="1"/>
              <a:t>keefektifan</a:t>
            </a:r>
            <a:r>
              <a:rPr lang="en-US" sz="1700" i="1" dirty="0"/>
              <a:t> SMML </a:t>
            </a:r>
            <a:r>
              <a:rPr lang="en-US" sz="1700" i="1" dirty="0" err="1"/>
              <a:t>secara</a:t>
            </a:r>
            <a:r>
              <a:rPr lang="en-US" sz="1700" i="1" dirty="0"/>
              <a:t> </a:t>
            </a:r>
            <a:r>
              <a:rPr lang="en-US" sz="1700" i="1" dirty="0" err="1"/>
              <a:t>berkesinambungan</a:t>
            </a:r>
            <a:r>
              <a:rPr lang="en-US" sz="1700" i="1" dirty="0"/>
              <a:t>, </a:t>
            </a:r>
            <a:r>
              <a:rPr lang="en-US" sz="1700" i="1" dirty="0" err="1"/>
              <a:t>mencakup</a:t>
            </a:r>
            <a:r>
              <a:rPr lang="en-US" sz="1700" i="1" dirty="0"/>
              <a:t> : </a:t>
            </a:r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700" dirty="0" err="1"/>
              <a:t>Peningkatan</a:t>
            </a:r>
            <a:r>
              <a:rPr lang="en-US" sz="1700" dirty="0"/>
              <a:t> </a:t>
            </a:r>
            <a:r>
              <a:rPr lang="en-US" sz="1700" dirty="0" err="1"/>
              <a:t>produk</a:t>
            </a:r>
            <a:r>
              <a:rPr lang="en-US" sz="1700" dirty="0"/>
              <a:t>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layanan</a:t>
            </a:r>
            <a:endParaRPr lang="en-US" sz="1700" dirty="0"/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700" dirty="0" err="1"/>
              <a:t>Mengkoreksi</a:t>
            </a:r>
            <a:r>
              <a:rPr lang="en-US" sz="1700" dirty="0"/>
              <a:t>, </a:t>
            </a:r>
            <a:r>
              <a:rPr lang="en-US" sz="1700" dirty="0" err="1"/>
              <a:t>mencegah</a:t>
            </a:r>
            <a:r>
              <a:rPr lang="en-US" sz="1700" dirty="0"/>
              <a:t> </a:t>
            </a:r>
            <a:r>
              <a:rPr lang="en-US" sz="1700" dirty="0" err="1"/>
              <a:t>atau</a:t>
            </a:r>
            <a:r>
              <a:rPr lang="en-US" sz="1700" dirty="0"/>
              <a:t> </a:t>
            </a:r>
            <a:r>
              <a:rPr lang="en-US" sz="1700" dirty="0" err="1"/>
              <a:t>mengurangi</a:t>
            </a:r>
            <a:r>
              <a:rPr lang="en-US" sz="1700" dirty="0"/>
              <a:t> </a:t>
            </a:r>
            <a:r>
              <a:rPr lang="en-US" sz="1700" dirty="0" err="1"/>
              <a:t>efek</a:t>
            </a:r>
            <a:r>
              <a:rPr lang="en-US" sz="1700" dirty="0"/>
              <a:t> yang </a:t>
            </a:r>
            <a:r>
              <a:rPr lang="en-US" sz="1700" dirty="0" err="1"/>
              <a:t>tidak</a:t>
            </a:r>
            <a:r>
              <a:rPr lang="en-US" sz="1700" dirty="0"/>
              <a:t> </a:t>
            </a:r>
            <a:r>
              <a:rPr lang="en-US" sz="1700" dirty="0" err="1"/>
              <a:t>diinginkan</a:t>
            </a:r>
            <a:endParaRPr lang="en-US" sz="1700" dirty="0"/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sz="1700" dirty="0" err="1"/>
              <a:t>Meningkatkan</a:t>
            </a:r>
            <a:r>
              <a:rPr lang="en-US" sz="1700" dirty="0"/>
              <a:t> </a:t>
            </a:r>
            <a:r>
              <a:rPr lang="en-US" sz="1700" dirty="0" err="1"/>
              <a:t>kinerja</a:t>
            </a:r>
            <a:r>
              <a:rPr lang="en-US" sz="1700" dirty="0"/>
              <a:t>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efektifitas</a:t>
            </a:r>
            <a:r>
              <a:rPr lang="en-US" sz="1700" dirty="0"/>
              <a:t> </a:t>
            </a:r>
            <a:r>
              <a:rPr lang="en-US" sz="1700" dirty="0" err="1"/>
              <a:t>sistem</a:t>
            </a:r>
            <a:r>
              <a:rPr lang="en-US" sz="1700" dirty="0"/>
              <a:t> </a:t>
            </a:r>
            <a:r>
              <a:rPr lang="en-US" sz="1700" dirty="0" err="1"/>
              <a:t>manajemen</a:t>
            </a:r>
            <a:r>
              <a:rPr lang="en-US" sz="1700" dirty="0"/>
              <a:t> </a:t>
            </a:r>
            <a:r>
              <a:rPr lang="en-US" sz="1700" dirty="0" err="1"/>
              <a:t>mutu</a:t>
            </a:r>
            <a:r>
              <a:rPr lang="en-US" sz="1700" dirty="0"/>
              <a:t>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lingkungan</a:t>
            </a:r>
            <a:r>
              <a:rPr lang="en-US" sz="1700" dirty="0"/>
              <a:t> (</a:t>
            </a:r>
            <a:r>
              <a:rPr lang="en-US" sz="1700" dirty="0" err="1"/>
              <a:t>hasil</a:t>
            </a:r>
            <a:r>
              <a:rPr lang="en-US" sz="1700" dirty="0"/>
              <a:t> output </a:t>
            </a:r>
            <a:r>
              <a:rPr lang="en-US" sz="1700" dirty="0" err="1"/>
              <a:t>tinjauan</a:t>
            </a:r>
            <a:r>
              <a:rPr lang="en-US" sz="1700" dirty="0"/>
              <a:t> </a:t>
            </a:r>
            <a:r>
              <a:rPr lang="en-US" sz="1700" dirty="0" err="1"/>
              <a:t>manajemen</a:t>
            </a:r>
            <a:r>
              <a:rPr lang="en-US" sz="1700" dirty="0"/>
              <a:t>)</a:t>
            </a:r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altLang="en-US" sz="1700" i="1" dirty="0" err="1"/>
              <a:t>Menetapkan</a:t>
            </a:r>
            <a:r>
              <a:rPr lang="en-US" altLang="en-US" sz="1700" i="1" dirty="0"/>
              <a:t> proses </a:t>
            </a:r>
            <a:r>
              <a:rPr lang="en-US" altLang="en-US" sz="1700" i="1" dirty="0" err="1"/>
              <a:t>untuk</a:t>
            </a:r>
            <a:r>
              <a:rPr lang="en-US" altLang="en-US" sz="1700" i="1" dirty="0"/>
              <a:t> </a:t>
            </a:r>
            <a:r>
              <a:rPr lang="en-US" altLang="en-US" sz="1700" i="1" dirty="0" err="1"/>
              <a:t>peningkatan</a:t>
            </a:r>
            <a:r>
              <a:rPr lang="en-US" altLang="en-US" sz="1700" i="1" dirty="0"/>
              <a:t> yang </a:t>
            </a:r>
            <a:r>
              <a:rPr lang="en-US" altLang="en-US" sz="1700" i="1" dirty="0" err="1"/>
              <a:t>berkelanjutan</a:t>
            </a:r>
            <a:r>
              <a:rPr lang="en-US" altLang="en-US" sz="1700" i="1" dirty="0"/>
              <a:t> (IATF 10.3.1)</a:t>
            </a:r>
          </a:p>
          <a:p>
            <a:pPr marL="1078277" lvl="1" indent="-490126">
              <a:lnSpc>
                <a:spcPct val="120000"/>
              </a:lnSpc>
              <a:buClr>
                <a:schemeClr val="tx1"/>
              </a:buClr>
              <a:buBlip>
                <a:blip r:embed="rId3"/>
              </a:buBlip>
            </a:pPr>
            <a:r>
              <a:rPr lang="en-US" altLang="en-US" sz="1700" i="1" dirty="0" err="1"/>
              <a:t>Melakukan</a:t>
            </a:r>
            <a:r>
              <a:rPr lang="en-US" altLang="en-US" sz="1700" i="1" dirty="0"/>
              <a:t> </a:t>
            </a:r>
            <a:r>
              <a:rPr lang="en-US" altLang="en-US" sz="1700" i="1" dirty="0" err="1"/>
              <a:t>peningkatan</a:t>
            </a:r>
            <a:r>
              <a:rPr lang="en-US" altLang="en-US" sz="1700" i="1" dirty="0"/>
              <a:t> </a:t>
            </a:r>
            <a:r>
              <a:rPr lang="en-US" altLang="en-US" sz="1700" i="1" dirty="0" err="1"/>
              <a:t>pada</a:t>
            </a:r>
            <a:r>
              <a:rPr lang="en-US" altLang="en-US" sz="1700" i="1" dirty="0"/>
              <a:t> proses </a:t>
            </a:r>
            <a:r>
              <a:rPr lang="en-US" altLang="en-US" sz="1700" i="1" dirty="0" err="1"/>
              <a:t>produksi</a:t>
            </a:r>
            <a:r>
              <a:rPr lang="en-US" altLang="en-US" sz="1700" i="1" dirty="0"/>
              <a:t> (IATF 10.3.1)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1600" i="1" dirty="0" err="1"/>
              <a:t>Peningkatan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pada</a:t>
            </a:r>
            <a:r>
              <a:rPr lang="en-US" altLang="en-US" sz="1600" i="1" dirty="0"/>
              <a:t> proses </a:t>
            </a:r>
            <a:r>
              <a:rPr lang="en-US" altLang="en-US" sz="1600" i="1" dirty="0" err="1"/>
              <a:t>produksi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harus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secara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terus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menerus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difokuskan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untuk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mengontrol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mengurangi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variasi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pada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karakteristik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produk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parameter proses </a:t>
            </a:r>
            <a:r>
              <a:rPr lang="en-US" altLang="en-US" sz="1600" i="1" dirty="0" err="1"/>
              <a:t>produksi</a:t>
            </a:r>
            <a:r>
              <a:rPr lang="en-US" altLang="en-US" sz="1600" i="1" dirty="0"/>
              <a:t> 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1600" i="1" dirty="0" err="1"/>
              <a:t>Peningkatan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baru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bisa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dilakukan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apabila</a:t>
            </a:r>
            <a:r>
              <a:rPr lang="en-US" altLang="en-US" sz="1600" i="1" dirty="0"/>
              <a:t> proses </a:t>
            </a:r>
            <a:r>
              <a:rPr lang="en-US" altLang="en-US" sz="1600" i="1" dirty="0" err="1"/>
              <a:t>sudah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mampu</a:t>
            </a:r>
            <a:r>
              <a:rPr lang="en-US" altLang="en-US" sz="1600" i="1" dirty="0"/>
              <a:t> (capable) </a:t>
            </a:r>
            <a:r>
              <a:rPr lang="en-US" altLang="en-US" sz="1600" i="1" dirty="0" err="1"/>
              <a:t>dan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stabil</a:t>
            </a:r>
            <a:r>
              <a:rPr lang="en-US" altLang="en-US" sz="1600" i="1" dirty="0"/>
              <a:t> (stable). </a:t>
            </a:r>
            <a:endParaRPr lang="en-GB" altLang="en-US" sz="1200" dirty="0"/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endParaRPr lang="en-US" altLang="en-US" sz="1800" i="1" u="sng" dirty="0">
              <a:solidFill>
                <a:srgbClr val="0033CC"/>
              </a:solidFill>
            </a:endParaRPr>
          </a:p>
          <a:p>
            <a:pPr marL="1078277" lvl="1" indent="-490126">
              <a:lnSpc>
                <a:spcPct val="105000"/>
              </a:lnSpc>
              <a:buClr>
                <a:schemeClr val="tx1"/>
              </a:buClr>
              <a:buBlip>
                <a:blip r:embed="rId3"/>
              </a:buBlip>
            </a:pPr>
            <a:endParaRPr lang="en-US" sz="1800" i="1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973349" y="4379396"/>
          <a:ext cx="3979651" cy="2361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67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sng" dirty="0" err="1">
                          <a:solidFill>
                            <a:srgbClr val="000000"/>
                          </a:solidFill>
                          <a:latin typeface="+mj-lt"/>
                        </a:rPr>
                        <a:t>Inovation</a:t>
                      </a:r>
                      <a:endParaRPr lang="en-US" sz="1200" b="1" u="sng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Membuat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unggul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sebelumnya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atau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unggul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produk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competitor</a:t>
                      </a:r>
                      <a:endParaRPr lang="id-ID" sz="12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4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sng" dirty="0">
                          <a:solidFill>
                            <a:srgbClr val="000000"/>
                          </a:solidFill>
                          <a:latin typeface="+mj-lt"/>
                        </a:rPr>
                        <a:t>Continuous improvement</a:t>
                      </a: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5888" eaLnBrk="0" hangingPunct="0">
                        <a:buFontTx/>
                        <a:buChar char="•"/>
                      </a:pP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Mencapai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sesuatu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lebih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baik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 marL="0" indent="0" eaLnBrk="0" hangingPunct="0">
                        <a:buFontTx/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dari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sebelumnya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68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sng" dirty="0">
                          <a:solidFill>
                            <a:srgbClr val="000000"/>
                          </a:solidFill>
                          <a:latin typeface="+mj-lt"/>
                        </a:rPr>
                        <a:t>Corrective action</a:t>
                      </a:r>
                    </a:p>
                  </a:txBody>
                  <a:tcPr marL="99060" marR="99060" marT="49530" marB="49530" anchor="ctr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Perbaikan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dilakukan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untuk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mengatasi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masalah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terjadi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 marL="115888" indent="-115888" eaLnBrk="0" hangingPunct="0">
                        <a:buFontTx/>
                        <a:buChar char="•"/>
                      </a:pP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Perbaikan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dilakukan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terhadap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target yang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tidak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latin typeface="+mj-lt"/>
                        </a:rPr>
                        <a:t>tercapai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</a:p>
                  </a:txBody>
                  <a:tcPr marL="99060" marR="99060" marT="49530" marB="49530">
                    <a:solidFill>
                      <a:schemeClr val="accent1">
                        <a:lumMod val="40000"/>
                        <a:lumOff val="6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44628" y="5075238"/>
            <a:ext cx="619129" cy="1625215"/>
          </a:xfrm>
          <a:prstGeom prst="upArrow">
            <a:avLst>
              <a:gd name="adj1" fmla="val 50000"/>
              <a:gd name="adj2" fmla="val 73529"/>
            </a:avLst>
          </a:prstGeom>
          <a:solidFill>
            <a:schemeClr val="accent1">
              <a:lumMod val="75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>
              <a:defRPr/>
            </a:pPr>
            <a:endParaRPr lang="id-ID" sz="1950">
              <a:solidFill>
                <a:srgbClr val="000000"/>
              </a:solidFill>
            </a:endParaRPr>
          </a:p>
        </p:txBody>
      </p:sp>
      <p:sp>
        <p:nvSpPr>
          <p:cNvPr id="100374" name="WordArt 10"/>
          <p:cNvSpPr>
            <a:spLocks noChangeArrowheads="1" noChangeShapeType="1" noTextEdit="1"/>
          </p:cNvSpPr>
          <p:nvPr/>
        </p:nvSpPr>
        <p:spPr bwMode="auto">
          <a:xfrm>
            <a:off x="586395" y="6020079"/>
            <a:ext cx="268288" cy="371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Not</a:t>
            </a:r>
          </a:p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OK</a:t>
            </a:r>
          </a:p>
        </p:txBody>
      </p:sp>
      <p:sp>
        <p:nvSpPr>
          <p:cNvPr id="100375" name="WordArt 11"/>
          <p:cNvSpPr>
            <a:spLocks noChangeArrowheads="1" noChangeShapeType="1" noTextEdit="1"/>
          </p:cNvSpPr>
          <p:nvPr/>
        </p:nvSpPr>
        <p:spPr bwMode="auto">
          <a:xfrm>
            <a:off x="586397" y="5122345"/>
            <a:ext cx="227013" cy="1857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083" kern="10" dirty="0">
                <a:ln w="9525">
                  <a:noFill/>
                  <a:round/>
                  <a:headEnd/>
                  <a:tailEnd/>
                </a:ln>
                <a:solidFill>
                  <a:sysClr val="windowText" lastClr="000000"/>
                </a:solidFill>
                <a:latin typeface="Arial Black"/>
              </a:rPr>
              <a:t>OK</a:t>
            </a:r>
          </a:p>
        </p:txBody>
      </p:sp>
      <p:sp>
        <p:nvSpPr>
          <p:cNvPr id="100376" name="Text Box 17"/>
          <p:cNvSpPr txBox="1">
            <a:spLocks noChangeArrowheads="1"/>
          </p:cNvSpPr>
          <p:nvPr/>
        </p:nvSpPr>
        <p:spPr bwMode="auto">
          <a:xfrm>
            <a:off x="-375592" y="2968496"/>
            <a:ext cx="472082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Continuous Improvement </a:t>
            </a:r>
            <a:r>
              <a:rPr lang="en-US" sz="2600" u="sng" dirty="0" err="1">
                <a:solidFill>
                  <a:srgbClr val="000000"/>
                </a:solidFill>
                <a:latin typeface="Times New Roman" pitchFamily="18" charset="0"/>
              </a:rPr>
              <a:t>vs</a:t>
            </a:r>
            <a:r>
              <a:rPr lang="en-US" sz="2600" u="sng" dirty="0">
                <a:solidFill>
                  <a:srgbClr val="000000"/>
                </a:solidFill>
                <a:latin typeface="Times New Roman" pitchFamily="18" charset="0"/>
              </a:rPr>
              <a:t> Corrective Action </a:t>
            </a:r>
          </a:p>
        </p:txBody>
      </p:sp>
      <p:sp>
        <p:nvSpPr>
          <p:cNvPr id="100377" name="AutoShape 12"/>
          <p:cNvSpPr>
            <a:spLocks/>
          </p:cNvSpPr>
          <p:nvPr/>
        </p:nvSpPr>
        <p:spPr bwMode="auto">
          <a:xfrm>
            <a:off x="895960" y="4582802"/>
            <a:ext cx="232172" cy="1006078"/>
          </a:xfrm>
          <a:prstGeom prst="leftBrace">
            <a:avLst>
              <a:gd name="adj1" fmla="val 95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sz="1950">
              <a:solidFill>
                <a:srgbClr val="000000"/>
              </a:solidFill>
            </a:endParaRPr>
          </a:p>
        </p:txBody>
      </p:sp>
      <p:sp>
        <p:nvSpPr>
          <p:cNvPr id="100378" name="AutoShape 12"/>
          <p:cNvSpPr>
            <a:spLocks/>
          </p:cNvSpPr>
          <p:nvPr/>
        </p:nvSpPr>
        <p:spPr bwMode="auto">
          <a:xfrm>
            <a:off x="895960" y="5806938"/>
            <a:ext cx="232172" cy="773906"/>
          </a:xfrm>
          <a:prstGeom prst="leftBrace">
            <a:avLst>
              <a:gd name="adj1" fmla="val 95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sz="195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-16672" y="1124744"/>
            <a:ext cx="9906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24" name="Picture 4" descr="https://cimx.files.wordpress.com/2013/11/toolbox-guy-web-1120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1" y="1548908"/>
            <a:ext cx="1197025" cy="152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www.datadogs.nl/files/algemeen/Foto_Plan-do-check-ac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854" l="0" r="100000">
                        <a14:foregroundMark x1="7118" y1="46042" x2="7118" y2="46042"/>
                        <a14:foregroundMark x1="8266" y1="50000" x2="8266" y2="50000"/>
                        <a14:foregroundMark x1="8726" y1="52812" x2="8726" y2="52812"/>
                        <a14:foregroundMark x1="9989" y1="37083" x2="9989" y2="37083"/>
                        <a14:foregroundMark x1="11481" y1="33542" x2="11481" y2="33542"/>
                        <a14:foregroundMark x1="11711" y1="30104" x2="11711" y2="30104"/>
                        <a14:foregroundMark x1="17681" y1="22708" x2="17681" y2="22708"/>
                        <a14:foregroundMark x1="20321" y1="19167" x2="20321" y2="19167"/>
                        <a14:foregroundMark x1="24914" y1="17604" x2="24914" y2="17604"/>
                        <a14:foregroundMark x1="27095" y1="16354" x2="27095" y2="16354"/>
                        <a14:foregroundMark x1="31688" y1="14375" x2="31688" y2="14375"/>
                        <a14:foregroundMark x1="37199" y1="11979" x2="37199" y2="11979"/>
                        <a14:foregroundMark x1="46383" y1="10417" x2="46383" y2="10417"/>
                        <a14:foregroundMark x1="73823" y1="45625" x2="73823" y2="45625"/>
                        <a14:foregroundMark x1="78875" y1="47083" x2="78875" y2="47083"/>
                        <a14:foregroundMark x1="81286" y1="64792" x2="81286" y2="64792"/>
                        <a14:foregroundMark x1="61309" y1="70521" x2="61309" y2="70521"/>
                        <a14:foregroundMark x1="55454" y1="70104" x2="55454" y2="70104"/>
                        <a14:foregroundMark x1="63375" y1="70521" x2="63375" y2="70521"/>
                        <a14:foregroundMark x1="67738" y1="69583" x2="67738" y2="69583"/>
                        <a14:foregroundMark x1="72790" y1="70729" x2="72790" y2="70729"/>
                        <a14:foregroundMark x1="65557" y1="66979" x2="65557" y2="66979"/>
                        <a14:foregroundMark x1="56716" y1="67917" x2="56716" y2="67917"/>
                        <a14:foregroundMark x1="70379" y1="68333" x2="70379" y2="68333"/>
                        <a14:foregroundMark x1="56716" y1="66979" x2="56716" y2="66979"/>
                        <a14:foregroundMark x1="51665" y1="68958" x2="51665" y2="68958"/>
                        <a14:foregroundMark x1="52813" y1="75729" x2="52813" y2="75729"/>
                        <a14:foregroundMark x1="57635" y1="75104" x2="57635" y2="75104"/>
                        <a14:foregroundMark x1="57176" y1="55000" x2="57176" y2="55000"/>
                        <a14:foregroundMark x1="44891" y1="35104" x2="44891" y2="35104"/>
                        <a14:foregroundMark x1="50861" y1="33125" x2="50861" y2="33125"/>
                        <a14:foregroundMark x1="40069" y1="33333" x2="40069" y2="33333"/>
                        <a14:foregroundMark x1="36510" y1="32500" x2="36510" y2="32500"/>
                        <a14:foregroundMark x1="35247" y1="36250" x2="35247" y2="36250"/>
                        <a14:foregroundMark x1="48450" y1="34688" x2="48450" y2="34688"/>
                        <a14:foregroundMark x1="46843" y1="31563" x2="46843" y2="31563"/>
                        <a14:foregroundMark x1="49483" y1="30521" x2="49483" y2="30521"/>
                        <a14:foregroundMark x1="38921" y1="30938" x2="38921" y2="30938"/>
                        <a14:foregroundMark x1="37428" y1="57604" x2="37428" y2="57604"/>
                        <a14:foregroundMark x1="31917" y1="57188" x2="31917" y2="57188"/>
                        <a14:foregroundMark x1="48220" y1="39271" x2="48220" y2="39271"/>
                        <a14:foregroundMark x1="58094" y1="63333" x2="58898" y2="62813"/>
                        <a14:foregroundMark x1="87026" y1="53021" x2="87026" y2="53021"/>
                        <a14:foregroundMark x1="84386" y1="60833" x2="84386" y2="60833"/>
                        <a14:foregroundMark x1="79564" y1="69792" x2="79564" y2="69792"/>
                        <a14:foregroundMark x1="65557" y1="78542" x2="65557" y2="78542"/>
                        <a14:foregroundMark x1="65786" y1="69583" x2="65786" y2="69583"/>
                        <a14:foregroundMark x1="62342" y1="68333" x2="62342" y2="68333"/>
                        <a14:foregroundMark x1="59587" y1="68125" x2="59587" y2="68125"/>
                        <a14:foregroundMark x1="73134" y1="68750" x2="73134" y2="68750"/>
                        <a14:foregroundMark x1="73708" y1="68125" x2="73708" y2="68125"/>
                        <a14:foregroundMark x1="70953" y1="74063" x2="70953" y2="74063"/>
                        <a14:foregroundMark x1="68312" y1="77917" x2="68312" y2="77917"/>
                        <a14:foregroundMark x1="52583" y1="78750" x2="52583" y2="78750"/>
                        <a14:foregroundMark x1="61998" y1="79583" x2="61998" y2="79583"/>
                        <a14:foregroundMark x1="53157" y1="51458" x2="53157" y2="51458"/>
                        <a14:foregroundMark x1="54420" y1="50313" x2="54420" y2="50313"/>
                        <a14:foregroundMark x1="57520" y1="53021" x2="57520" y2="53021"/>
                        <a14:foregroundMark x1="55109" y1="55625" x2="55109" y2="55625"/>
                        <a14:foregroundMark x1="71527" y1="46979" x2="71527" y2="46979"/>
                        <a14:foregroundMark x1="47991" y1="48125" x2="47991" y2="48125"/>
                        <a14:foregroundMark x1="20781" y1="49375" x2="20781" y2="49375"/>
                        <a14:foregroundMark x1="26751" y1="33750" x2="26751" y2="33750"/>
                        <a14:foregroundMark x1="46383" y1="23646" x2="46383" y2="23646"/>
                        <a14:foregroundMark x1="36051" y1="33750" x2="36051" y2="33750"/>
                        <a14:foregroundMark x1="27784" y1="54792" x2="27784" y2="54792"/>
                        <a14:foregroundMark x1="50976" y1="24896" x2="50976" y2="24896"/>
                        <a14:foregroundMark x1="54191" y1="35833" x2="54191" y2="35833"/>
                        <a14:foregroundMark x1="52124" y1="40104" x2="52124" y2="40104"/>
                        <a14:foregroundMark x1="43398" y1="41354" x2="43398" y2="41354"/>
                        <a14:foregroundMark x1="33525" y1="41875" x2="33525" y2="41875"/>
                        <a14:foregroundMark x1="26177" y1="43958" x2="26177" y2="43958"/>
                        <a14:foregroundMark x1="76234" y1="44271" x2="76234" y2="44271"/>
                        <a14:foregroundMark x1="56372" y1="32083" x2="55454" y2="32083"/>
                        <a14:foregroundMark x1="79564" y1="69167" x2="79564" y2="69167"/>
                        <a14:foregroundMark x1="79908" y1="68438" x2="79908" y2="68438"/>
                        <a14:foregroundMark x1="80138" y1="68021" x2="80138" y2="68021"/>
                        <a14:foregroundMark x1="80367" y1="67188" x2="80367" y2="67188"/>
                        <a14:foregroundMark x1="80482" y1="66146" x2="80482" y2="66146"/>
                        <a14:foregroundMark x1="80712" y1="65417" x2="80712" y2="65417"/>
                        <a14:foregroundMark x1="80482" y1="65208" x2="80482" y2="65208"/>
                        <a14:foregroundMark x1="78875" y1="65000" x2="78875" y2="65000"/>
                        <a14:foregroundMark x1="78645" y1="65000" x2="78645" y2="65000"/>
                        <a14:foregroundMark x1="45121" y1="40104" x2="45121" y2="40104"/>
                        <a14:foregroundMark x1="43054" y1="40104" x2="43054" y2="40104"/>
                        <a14:foregroundMark x1="42595" y1="39792" x2="42595" y2="39792"/>
                        <a14:foregroundMark x1="42135" y1="39792" x2="42135" y2="39792"/>
                        <a14:foregroundMark x1="41102" y1="39583" x2="41102" y2="39583"/>
                        <a14:foregroundMark x1="40987" y1="39375" x2="40987" y2="39375"/>
                        <a14:foregroundMark x1="40413" y1="39375" x2="40413" y2="39375"/>
                        <a14:foregroundMark x1="39150" y1="39375" x2="39150" y2="39375"/>
                        <a14:foregroundMark x1="38921" y1="39375" x2="38921" y2="39375"/>
                        <a14:foregroundMark x1="37199" y1="40104" x2="37199" y2="40104"/>
                        <a14:foregroundMark x1="37199" y1="40104" x2="37199" y2="40104"/>
                        <a14:foregroundMark x1="34443" y1="40104" x2="34443" y2="40104"/>
                        <a14:foregroundMark x1="31573" y1="38958" x2="31573" y2="38958"/>
                        <a14:foregroundMark x1="32606" y1="36667" x2="32606" y2="36667"/>
                        <a14:foregroundMark x1="32606" y1="34583" x2="32606" y2="34583"/>
                        <a14:foregroundMark x1="56716" y1="47604" x2="56716" y2="47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52" y="1435011"/>
            <a:ext cx="1477937" cy="16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737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3" descr="D:\t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-3" y="9191"/>
            <a:ext cx="6096009" cy="6848809"/>
          </a:xfrm>
          <a:prstGeom prst="rect">
            <a:avLst/>
          </a:prstGeom>
          <a:noFill/>
        </p:spPr>
      </p:pic>
      <p:sp>
        <p:nvSpPr>
          <p:cNvPr id="53251" name="Rectangle 7"/>
          <p:cNvSpPr>
            <a:spLocks noGrp="1" noChangeArrowheads="1"/>
          </p:cNvSpPr>
          <p:nvPr>
            <p:ph idx="1"/>
          </p:nvPr>
        </p:nvSpPr>
        <p:spPr>
          <a:xfrm>
            <a:off x="4238620" y="1500174"/>
            <a:ext cx="5467356" cy="4786346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JANGAN LUPA :</a:t>
            </a:r>
          </a:p>
          <a:p>
            <a:pPr eaLnBrk="1" hangingPunct="1">
              <a:lnSpc>
                <a:spcPct val="65000"/>
              </a:lnSpc>
              <a:spcBef>
                <a:spcPct val="45000"/>
              </a:spcBef>
              <a:buFontTx/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ISI SURVEY KEPUASAN PELANGGAN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COPY DAFTAR HADIR PESERTA UNTUK SERTIFIKAT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DAFTAR KE MAILING LIST Sentral Sistem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berdiskusi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dengan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para</a:t>
            </a:r>
            <a:endParaRPr lang="en-US" sz="1600" b="1" dirty="0">
              <a:solidFill>
                <a:schemeClr val="bg1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  <a:buFontTx/>
              <a:buNone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>
                <a:solidFill>
                  <a:schemeClr val="bg1"/>
                </a:solidFill>
              </a:rPr>
              <a:t>profesional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konsultan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dan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berbagai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pihak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terkait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hse-community@sentral-sistem.com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quality-technique@sentral-sistem.com </a:t>
            </a:r>
          </a:p>
          <a:p>
            <a:pPr lvl="1"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rgbClr val="FFFF00"/>
                </a:solidFill>
              </a:rPr>
              <a:t>business-improvement@sentral-sistem.com  </a:t>
            </a:r>
            <a:endParaRPr lang="en-US" sz="800" b="1" dirty="0">
              <a:solidFill>
                <a:srgbClr val="FFFF00"/>
              </a:solidFill>
            </a:endParaRP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SEGERA IMPLEMENTASIKAN PELATIHAN INI DI PERUSAHAAN ANDA</a:t>
            </a:r>
          </a:p>
          <a:p>
            <a:pPr eaLnBrk="1" hangingPunct="1">
              <a:lnSpc>
                <a:spcPct val="65000"/>
              </a:lnSpc>
              <a:spcBef>
                <a:spcPct val="85000"/>
              </a:spcBef>
            </a:pPr>
            <a:r>
              <a:rPr lang="en-US" sz="1600" b="1" dirty="0">
                <a:solidFill>
                  <a:schemeClr val="bg1"/>
                </a:solidFill>
              </a:rPr>
              <a:t>KUNJUNGI WEBSITE  </a:t>
            </a:r>
            <a:r>
              <a:rPr lang="en-US" sz="1600" b="1" dirty="0">
                <a:solidFill>
                  <a:srgbClr val="FFFF00"/>
                </a:solidFill>
              </a:rPr>
              <a:t>http://www.sentral-sistem.com </a:t>
            </a:r>
            <a:r>
              <a:rPr lang="en-US" sz="1600" b="1" dirty="0" err="1">
                <a:solidFill>
                  <a:schemeClr val="bg1"/>
                </a:solidFill>
              </a:rPr>
              <a:t>untuk</a:t>
            </a:r>
            <a:r>
              <a:rPr lang="en-US" sz="1600" b="1" dirty="0">
                <a:solidFill>
                  <a:schemeClr val="bg1"/>
                </a:solidFill>
              </a:rPr>
              <a:t> 	</a:t>
            </a:r>
            <a:r>
              <a:rPr lang="en-US" sz="1600" b="1" dirty="0" err="1">
                <a:solidFill>
                  <a:schemeClr val="bg1"/>
                </a:solidFill>
              </a:rPr>
              <a:t>informasi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lainnya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82EB5-54F1-40AF-B365-1105F6BA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737EA-AD3C-44EF-8490-E29BBD63894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38620" y="433968"/>
            <a:ext cx="5429288" cy="92333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</a:rPr>
              <a:t>TERIMAKASIH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65FF35-0DB1-40C3-9CE8-6C831F47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integrasi IATF 16949 dan ISO 14001 1/Rev 01(c) Copyright, Sentral Sistem Des 2017</a:t>
            </a:r>
          </a:p>
        </p:txBody>
      </p:sp>
    </p:spTree>
    <p:extLst>
      <p:ext uri="{BB962C8B-B14F-4D97-AF65-F5344CB8AC3E}">
        <p14:creationId xmlns:p14="http://schemas.microsoft.com/office/powerpoint/2010/main" val="4170821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0"/>
            <a:ext cx="5162228" cy="5263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752600"/>
            <a:ext cx="8568952" cy="4786190"/>
          </a:xfrm>
        </p:spPr>
        <p:txBody>
          <a:bodyPr>
            <a:normAutofit/>
          </a:bodyPr>
          <a:lstStyle/>
          <a:p>
            <a:pPr marL="519113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400" b="1" dirty="0" err="1"/>
              <a:t>Perubahan</a:t>
            </a:r>
            <a:r>
              <a:rPr lang="en-US" sz="2400" b="1" dirty="0"/>
              <a:t> </a:t>
            </a:r>
            <a:r>
              <a:rPr lang="en-US" sz="2400" b="1" dirty="0" err="1"/>
              <a:t>mendasar</a:t>
            </a:r>
            <a:r>
              <a:rPr lang="en-US" sz="2400" b="1" dirty="0"/>
              <a:t>, </a:t>
            </a:r>
            <a:r>
              <a:rPr lang="en-US" sz="2400" b="1" dirty="0" err="1"/>
              <a:t>perubahan</a:t>
            </a:r>
            <a:r>
              <a:rPr lang="en-US" sz="2400" b="1" dirty="0"/>
              <a:t> “</a:t>
            </a:r>
            <a:r>
              <a:rPr lang="en-US" sz="2400" b="1" dirty="0" err="1"/>
              <a:t>konsep</a:t>
            </a:r>
            <a:r>
              <a:rPr lang="en-US" sz="2400" b="1" dirty="0"/>
              <a:t> </a:t>
            </a:r>
            <a:r>
              <a:rPr lang="en-US" sz="2400" b="1" dirty="0" err="1"/>
              <a:t>berpikir</a:t>
            </a:r>
            <a:r>
              <a:rPr lang="en-US" sz="2400" b="1" dirty="0"/>
              <a:t>”</a:t>
            </a:r>
          </a:p>
          <a:p>
            <a:pPr marL="890588" lvl="1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075" b="1" dirty="0" err="1"/>
              <a:t>Perbaikan</a:t>
            </a:r>
            <a:r>
              <a:rPr lang="en-US" sz="2075" b="1" dirty="0"/>
              <a:t> </a:t>
            </a:r>
            <a:r>
              <a:rPr lang="en-US" sz="2075" b="1" dirty="0" err="1"/>
              <a:t>dalam</a:t>
            </a:r>
            <a:r>
              <a:rPr lang="en-US" sz="2075" b="1" dirty="0"/>
              <a:t> </a:t>
            </a:r>
            <a:r>
              <a:rPr lang="en-US" sz="2075" b="1" dirty="0" err="1"/>
              <a:t>pendekatan</a:t>
            </a:r>
            <a:r>
              <a:rPr lang="en-US" sz="2075" b="1" dirty="0"/>
              <a:t> PDCA, </a:t>
            </a:r>
            <a:r>
              <a:rPr lang="en-US" sz="2075" dirty="0" err="1"/>
              <a:t>Penguatan</a:t>
            </a:r>
            <a:r>
              <a:rPr lang="en-US" sz="2075" dirty="0"/>
              <a:t> </a:t>
            </a:r>
            <a:r>
              <a:rPr lang="en-US" sz="2075" dirty="0" err="1"/>
              <a:t>di</a:t>
            </a:r>
            <a:r>
              <a:rPr lang="en-US" sz="2075" dirty="0"/>
              <a:t> planning   </a:t>
            </a:r>
          </a:p>
          <a:p>
            <a:pPr marL="890588" lvl="1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075" b="1" dirty="0" err="1"/>
              <a:t>Manajemen</a:t>
            </a:r>
            <a:r>
              <a:rPr lang="en-US" sz="2075" b="1" dirty="0"/>
              <a:t> </a:t>
            </a:r>
            <a:r>
              <a:rPr lang="en-US" sz="2075" b="1" dirty="0" err="1"/>
              <a:t>Risiko</a:t>
            </a:r>
            <a:r>
              <a:rPr lang="en-US" sz="2075" b="1" dirty="0"/>
              <a:t>. </a:t>
            </a:r>
            <a:r>
              <a:rPr lang="en-US" sz="2075" dirty="0" err="1"/>
              <a:t>Identifikasi</a:t>
            </a:r>
            <a:r>
              <a:rPr lang="en-US" sz="2075" dirty="0"/>
              <a:t> </a:t>
            </a:r>
            <a:r>
              <a:rPr lang="en-US" sz="2075" dirty="0" err="1"/>
              <a:t>Risiko</a:t>
            </a:r>
            <a:r>
              <a:rPr lang="en-US" sz="2075" dirty="0"/>
              <a:t> </a:t>
            </a:r>
            <a:r>
              <a:rPr lang="en-US" sz="2075" dirty="0" err="1"/>
              <a:t>dan</a:t>
            </a:r>
            <a:r>
              <a:rPr lang="en-US" sz="2075" dirty="0"/>
              <a:t> </a:t>
            </a:r>
            <a:r>
              <a:rPr lang="en-US" sz="2075" dirty="0" err="1"/>
              <a:t>peluang</a:t>
            </a:r>
            <a:r>
              <a:rPr lang="en-US" sz="2075" dirty="0"/>
              <a:t> </a:t>
            </a:r>
            <a:r>
              <a:rPr lang="en-US" sz="2075" dirty="0" err="1"/>
              <a:t>dan</a:t>
            </a:r>
            <a:r>
              <a:rPr lang="en-US" sz="2075" dirty="0"/>
              <a:t> </a:t>
            </a:r>
            <a:r>
              <a:rPr lang="en-US" sz="2075" dirty="0" err="1"/>
              <a:t>menyusun</a:t>
            </a:r>
            <a:r>
              <a:rPr lang="en-US" sz="2075" dirty="0"/>
              <a:t> program </a:t>
            </a:r>
            <a:r>
              <a:rPr lang="en-US" sz="2075" dirty="0" err="1"/>
              <a:t>pengendalian</a:t>
            </a:r>
            <a:r>
              <a:rPr lang="en-US" sz="2075" dirty="0"/>
              <a:t> </a:t>
            </a:r>
            <a:r>
              <a:rPr lang="en-US" sz="2075" dirty="0" err="1"/>
              <a:t>risiko</a:t>
            </a:r>
            <a:r>
              <a:rPr lang="en-US" sz="2075" dirty="0"/>
              <a:t> yang </a:t>
            </a:r>
            <a:r>
              <a:rPr lang="en-US" sz="2075" dirty="0" err="1"/>
              <a:t>diintegrasikan</a:t>
            </a:r>
            <a:r>
              <a:rPr lang="en-US" sz="2075" dirty="0"/>
              <a:t> </a:t>
            </a:r>
            <a:r>
              <a:rPr lang="en-US" sz="2075" dirty="0" err="1"/>
              <a:t>ke</a:t>
            </a:r>
            <a:r>
              <a:rPr lang="en-US" sz="2075" dirty="0"/>
              <a:t> </a:t>
            </a:r>
            <a:r>
              <a:rPr lang="en-US" sz="2075" dirty="0" err="1"/>
              <a:t>dalam</a:t>
            </a:r>
            <a:r>
              <a:rPr lang="en-US" sz="2075" dirty="0"/>
              <a:t> </a:t>
            </a:r>
            <a:r>
              <a:rPr lang="en-US" sz="2075" dirty="0" err="1"/>
              <a:t>sistem</a:t>
            </a:r>
            <a:endParaRPr lang="en-US" sz="2075" dirty="0"/>
          </a:p>
          <a:p>
            <a:pPr marL="890588" lvl="1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075" b="1" dirty="0" err="1"/>
              <a:t>Pendekatan</a:t>
            </a:r>
            <a:r>
              <a:rPr lang="en-US" sz="2075" b="1" dirty="0"/>
              <a:t> </a:t>
            </a:r>
            <a:r>
              <a:rPr lang="en-US" sz="2075" b="1" dirty="0" err="1"/>
              <a:t>proses</a:t>
            </a:r>
            <a:r>
              <a:rPr lang="en-US" sz="2075" b="1" dirty="0"/>
              <a:t>. </a:t>
            </a:r>
            <a:r>
              <a:rPr lang="en-US" sz="2075" dirty="0" err="1"/>
              <a:t>Meminimalkan</a:t>
            </a:r>
            <a:r>
              <a:rPr lang="en-US" sz="2075" dirty="0"/>
              <a:t> ego </a:t>
            </a:r>
            <a:r>
              <a:rPr lang="en-US" sz="2075" dirty="0" err="1"/>
              <a:t>departemen</a:t>
            </a:r>
            <a:r>
              <a:rPr lang="en-US" sz="2075" dirty="0"/>
              <a:t>, </a:t>
            </a:r>
            <a:r>
              <a:rPr lang="en-US" sz="2075" dirty="0" err="1"/>
              <a:t>proses</a:t>
            </a:r>
            <a:r>
              <a:rPr lang="en-US" sz="2075" dirty="0"/>
              <a:t> </a:t>
            </a:r>
            <a:r>
              <a:rPr lang="en-US" sz="2075" dirty="0" err="1"/>
              <a:t>bisnis</a:t>
            </a:r>
            <a:r>
              <a:rPr lang="en-US" sz="2075" dirty="0"/>
              <a:t> </a:t>
            </a:r>
            <a:r>
              <a:rPr lang="en-US" sz="2075" dirty="0" err="1"/>
              <a:t>tersambung</a:t>
            </a:r>
            <a:r>
              <a:rPr lang="en-US" sz="2075" dirty="0"/>
              <a:t> </a:t>
            </a:r>
            <a:r>
              <a:rPr lang="en-US" sz="2075" dirty="0" err="1"/>
              <a:t>dengan</a:t>
            </a:r>
            <a:r>
              <a:rPr lang="en-US" sz="2075" dirty="0"/>
              <a:t> </a:t>
            </a:r>
            <a:r>
              <a:rPr lang="en-US" sz="2075" dirty="0" err="1"/>
              <a:t>baik</a:t>
            </a:r>
            <a:endParaRPr lang="en-US" sz="2075" dirty="0"/>
          </a:p>
          <a:p>
            <a:pPr marL="890588" lvl="1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075" b="1" dirty="0" err="1"/>
              <a:t>Menambahkan</a:t>
            </a:r>
            <a:r>
              <a:rPr lang="en-US" sz="2075" b="1" dirty="0"/>
              <a:t> </a:t>
            </a:r>
            <a:r>
              <a:rPr lang="en-US" sz="2075" b="1" dirty="0" err="1"/>
              <a:t>perlunya</a:t>
            </a:r>
            <a:r>
              <a:rPr lang="en-US" sz="2075" b="1" dirty="0"/>
              <a:t> leadership.</a:t>
            </a:r>
          </a:p>
          <a:p>
            <a:pPr marL="890588" lvl="1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075" b="1" dirty="0" err="1"/>
              <a:t>Ukuran</a:t>
            </a:r>
            <a:r>
              <a:rPr lang="en-US" sz="2075" b="1" dirty="0"/>
              <a:t> </a:t>
            </a:r>
            <a:r>
              <a:rPr lang="en-US" sz="2075" b="1" dirty="0" err="1"/>
              <a:t>Efektifitas</a:t>
            </a:r>
            <a:r>
              <a:rPr lang="en-US" sz="2075" b="1" dirty="0"/>
              <a:t> Sistem </a:t>
            </a:r>
            <a:r>
              <a:rPr lang="en-US" sz="2075" b="1" dirty="0" err="1"/>
              <a:t>adalah</a:t>
            </a:r>
            <a:r>
              <a:rPr lang="en-US" sz="2075" b="1" dirty="0"/>
              <a:t> </a:t>
            </a:r>
            <a:r>
              <a:rPr lang="en-US" sz="2075" b="1" dirty="0" err="1"/>
              <a:t>Kinerja</a:t>
            </a:r>
            <a:r>
              <a:rPr lang="en-US" sz="2075" b="1" dirty="0"/>
              <a:t>. </a:t>
            </a:r>
          </a:p>
          <a:p>
            <a:pPr marL="890588" lvl="1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075" b="1" dirty="0"/>
              <a:t>Organization Knowledge</a:t>
            </a:r>
          </a:p>
          <a:p>
            <a:pPr marL="890588" lvl="1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075" b="1" dirty="0"/>
              <a:t>Total Productive Maintenance. </a:t>
            </a:r>
            <a:r>
              <a:rPr lang="en-US" sz="2075" dirty="0" err="1"/>
              <a:t>Integrasi</a:t>
            </a:r>
            <a:r>
              <a:rPr lang="en-US" sz="2075" dirty="0"/>
              <a:t> </a:t>
            </a:r>
            <a:r>
              <a:rPr lang="en-US" sz="2075" dirty="0" err="1"/>
              <a:t>Produksi</a:t>
            </a:r>
            <a:r>
              <a:rPr lang="en-US" sz="2075" dirty="0"/>
              <a:t>, Quality, Maintenance </a:t>
            </a:r>
            <a:r>
              <a:rPr lang="en-US" sz="2075" dirty="0" err="1"/>
              <a:t>untuk</a:t>
            </a:r>
            <a:r>
              <a:rPr lang="en-US" sz="2075" dirty="0"/>
              <a:t> </a:t>
            </a:r>
            <a:r>
              <a:rPr lang="en-US" sz="2075" dirty="0" err="1"/>
              <a:t>meningkatkan</a:t>
            </a:r>
            <a:r>
              <a:rPr lang="en-US" sz="2075" dirty="0"/>
              <a:t> </a:t>
            </a:r>
            <a:r>
              <a:rPr lang="en-US" sz="2075" dirty="0" err="1"/>
              <a:t>efisiensi</a:t>
            </a:r>
            <a:r>
              <a:rPr lang="en-US" sz="2075" dirty="0"/>
              <a:t> </a:t>
            </a:r>
          </a:p>
          <a:p>
            <a:pPr marL="890588" lvl="1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075" b="1" dirty="0"/>
              <a:t>Life Cycle Perspective (</a:t>
            </a:r>
            <a:r>
              <a:rPr lang="en-US" sz="2075" b="1" dirty="0" err="1"/>
              <a:t>perspektif</a:t>
            </a:r>
            <a:r>
              <a:rPr lang="en-US" sz="2075" b="1" dirty="0"/>
              <a:t> </a:t>
            </a:r>
            <a:r>
              <a:rPr lang="en-US" sz="2075" b="1" dirty="0" err="1"/>
              <a:t>siklus</a:t>
            </a:r>
            <a:r>
              <a:rPr lang="en-US" sz="2075" b="1" dirty="0"/>
              <a:t> </a:t>
            </a:r>
            <a:r>
              <a:rPr lang="en-US" sz="2075" b="1" dirty="0" err="1"/>
              <a:t>hidup</a:t>
            </a:r>
            <a:r>
              <a:rPr lang="en-US" sz="2075" b="1" dirty="0"/>
              <a:t>)</a:t>
            </a:r>
            <a:endParaRPr lang="en-US" sz="2075" dirty="0"/>
          </a:p>
          <a:p>
            <a:pPr marL="519113" indent="-376238">
              <a:buFont typeface="+mj-lt"/>
              <a:buAutoNum type="arabicPeriod"/>
              <a:tabLst>
                <a:tab pos="2693988" algn="l"/>
              </a:tabLst>
            </a:pPr>
            <a:r>
              <a:rPr lang="en-US" sz="2400" b="1" dirty="0" err="1"/>
              <a:t>Penyempurnaan</a:t>
            </a:r>
            <a:r>
              <a:rPr lang="en-US" sz="2400" b="1" dirty="0"/>
              <a:t>, </a:t>
            </a:r>
            <a:r>
              <a:rPr lang="en-US" sz="2400" dirty="0" err="1"/>
              <a:t>menetapkan</a:t>
            </a:r>
            <a:r>
              <a:rPr lang="en-US" sz="2400" dirty="0"/>
              <a:t> </a:t>
            </a:r>
            <a:r>
              <a:rPr lang="en-US" sz="2400" dirty="0" err="1"/>
              <a:t>persyaratan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penyempurnaan</a:t>
            </a:r>
            <a:r>
              <a:rPr lang="en-US" sz="2400" dirty="0"/>
              <a:t>         </a:t>
            </a:r>
          </a:p>
          <a:p>
            <a:pPr marL="457200" indent="-457200">
              <a:buNone/>
            </a:pPr>
            <a:endParaRPr lang="en-US" sz="2400" b="1" u="sng" dirty="0"/>
          </a:p>
          <a:p>
            <a:pPr marL="457200" indent="-457200">
              <a:buNone/>
            </a:pPr>
            <a:endParaRPr lang="en-US" sz="2400" b="1" u="sng" dirty="0"/>
          </a:p>
          <a:p>
            <a:pPr marL="457200" indent="-457200">
              <a:buNone/>
            </a:pPr>
            <a:endParaRPr lang="en-US" sz="2400" b="1" u="sn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BEF4F-276D-4448-BEA6-5232D50AF74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507127"/>
            <a:ext cx="4592960" cy="1049664"/>
          </a:xfrm>
          <a:custGeom>
            <a:avLst/>
            <a:gdLst>
              <a:gd name="connsiteX0" fmla="*/ 0 w 4592960"/>
              <a:gd name="connsiteY0" fmla="*/ 0 h 667245"/>
              <a:gd name="connsiteX1" fmla="*/ 4592960 w 4592960"/>
              <a:gd name="connsiteY1" fmla="*/ 0 h 667245"/>
              <a:gd name="connsiteX2" fmla="*/ 4592960 w 4592960"/>
              <a:gd name="connsiteY2" fmla="*/ 667245 h 667245"/>
              <a:gd name="connsiteX3" fmla="*/ 0 w 4592960"/>
              <a:gd name="connsiteY3" fmla="*/ 667245 h 667245"/>
              <a:gd name="connsiteX4" fmla="*/ 0 w 4592960"/>
              <a:gd name="connsiteY4" fmla="*/ 0 h 667245"/>
              <a:gd name="connsiteX0" fmla="*/ 0 w 4592960"/>
              <a:gd name="connsiteY0" fmla="*/ 0 h 667245"/>
              <a:gd name="connsiteX1" fmla="*/ 4592960 w 4592960"/>
              <a:gd name="connsiteY1" fmla="*/ 0 h 667245"/>
              <a:gd name="connsiteX2" fmla="*/ 4044320 w 4592960"/>
              <a:gd name="connsiteY2" fmla="*/ 667245 h 667245"/>
              <a:gd name="connsiteX3" fmla="*/ 0 w 4592960"/>
              <a:gd name="connsiteY3" fmla="*/ 667245 h 667245"/>
              <a:gd name="connsiteX4" fmla="*/ 0 w 4592960"/>
              <a:gd name="connsiteY4" fmla="*/ 0 h 667245"/>
              <a:gd name="connsiteX0" fmla="*/ 0 w 4592960"/>
              <a:gd name="connsiteY0" fmla="*/ 0 h 683871"/>
              <a:gd name="connsiteX1" fmla="*/ 4592960 w 4592960"/>
              <a:gd name="connsiteY1" fmla="*/ 0 h 683871"/>
              <a:gd name="connsiteX2" fmla="*/ 3961193 w 4592960"/>
              <a:gd name="connsiteY2" fmla="*/ 683871 h 683871"/>
              <a:gd name="connsiteX3" fmla="*/ 0 w 4592960"/>
              <a:gd name="connsiteY3" fmla="*/ 667245 h 683871"/>
              <a:gd name="connsiteX4" fmla="*/ 0 w 4592960"/>
              <a:gd name="connsiteY4" fmla="*/ 0 h 683871"/>
              <a:gd name="connsiteX0" fmla="*/ 0 w 4592960"/>
              <a:gd name="connsiteY0" fmla="*/ 0 h 667245"/>
              <a:gd name="connsiteX1" fmla="*/ 4592960 w 4592960"/>
              <a:gd name="connsiteY1" fmla="*/ 0 h 667245"/>
              <a:gd name="connsiteX2" fmla="*/ 3977819 w 4592960"/>
              <a:gd name="connsiteY2" fmla="*/ 667245 h 667245"/>
              <a:gd name="connsiteX3" fmla="*/ 0 w 4592960"/>
              <a:gd name="connsiteY3" fmla="*/ 667245 h 667245"/>
              <a:gd name="connsiteX4" fmla="*/ 0 w 4592960"/>
              <a:gd name="connsiteY4" fmla="*/ 0 h 6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2960" h="667245">
                <a:moveTo>
                  <a:pt x="0" y="0"/>
                </a:moveTo>
                <a:lnTo>
                  <a:pt x="4592960" y="0"/>
                </a:lnTo>
                <a:lnTo>
                  <a:pt x="3977819" y="667245"/>
                </a:lnTo>
                <a:lnTo>
                  <a:pt x="0" y="6672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Rectangle 37"/>
          <p:cNvSpPr/>
          <p:nvPr/>
        </p:nvSpPr>
        <p:spPr>
          <a:xfrm>
            <a:off x="4232920" y="0"/>
            <a:ext cx="5673080" cy="1052736"/>
          </a:xfrm>
          <a:custGeom>
            <a:avLst/>
            <a:gdLst>
              <a:gd name="connsiteX0" fmla="*/ 0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0 w 5673080"/>
              <a:gd name="connsiteY4" fmla="*/ 0 h 1052736"/>
              <a:gd name="connsiteX0" fmla="*/ 532015 w 5673080"/>
              <a:gd name="connsiteY0" fmla="*/ 33251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32015 w 5673080"/>
              <a:gd name="connsiteY4" fmla="*/ 33251 h 1052736"/>
              <a:gd name="connsiteX0" fmla="*/ 532015 w 5673080"/>
              <a:gd name="connsiteY0" fmla="*/ 0 h 1069361"/>
              <a:gd name="connsiteX1" fmla="*/ 5673080 w 5673080"/>
              <a:gd name="connsiteY1" fmla="*/ 16625 h 1069361"/>
              <a:gd name="connsiteX2" fmla="*/ 5673080 w 5673080"/>
              <a:gd name="connsiteY2" fmla="*/ 1069361 h 1069361"/>
              <a:gd name="connsiteX3" fmla="*/ 0 w 5673080"/>
              <a:gd name="connsiteY3" fmla="*/ 1069361 h 1069361"/>
              <a:gd name="connsiteX4" fmla="*/ 532015 w 5673080"/>
              <a:gd name="connsiteY4" fmla="*/ 0 h 1069361"/>
              <a:gd name="connsiteX0" fmla="*/ 598517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98517 w 5673080"/>
              <a:gd name="connsiteY4" fmla="*/ 0 h 105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3080" h="1052736">
                <a:moveTo>
                  <a:pt x="598517" y="0"/>
                </a:moveTo>
                <a:lnTo>
                  <a:pt x="5673080" y="0"/>
                </a:lnTo>
                <a:lnTo>
                  <a:pt x="5673080" y="1052736"/>
                </a:lnTo>
                <a:lnTo>
                  <a:pt x="0" y="1052736"/>
                </a:lnTo>
                <a:lnTo>
                  <a:pt x="59851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15552" y="578733"/>
            <a:ext cx="3968515" cy="8309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err="1">
                <a:solidFill>
                  <a:schemeClr val="bg1"/>
                </a:solidFill>
              </a:rPr>
              <a:t>Perubahan</a:t>
            </a:r>
            <a:r>
              <a:rPr lang="en-US" sz="2400" b="1" u="sng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IATF 16949 &amp; ISO 14001</a:t>
            </a:r>
            <a:endParaRPr lang="en-US" sz="24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-16625" y="435866"/>
            <a:ext cx="4480560" cy="654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0" y="16625"/>
            <a:ext cx="4738255" cy="1463040"/>
          </a:xfrm>
          <a:custGeom>
            <a:avLst/>
            <a:gdLst>
              <a:gd name="connsiteX0" fmla="*/ 0 w 4738255"/>
              <a:gd name="connsiteY0" fmla="*/ 1446415 h 1463040"/>
              <a:gd name="connsiteX1" fmla="*/ 3940233 w 4738255"/>
              <a:gd name="connsiteY1" fmla="*/ 1463040 h 1463040"/>
              <a:gd name="connsiteX2" fmla="*/ 4738255 w 4738255"/>
              <a:gd name="connsiteY2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8255" h="1463040">
                <a:moveTo>
                  <a:pt x="0" y="1446415"/>
                </a:moveTo>
                <a:lnTo>
                  <a:pt x="3940233" y="1463040"/>
                </a:lnTo>
                <a:lnTo>
                  <a:pt x="4738255" y="0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428764" y="948922"/>
            <a:ext cx="5486400" cy="654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376936" y="26029"/>
            <a:ext cx="557163" cy="914446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-15552" y="549598"/>
            <a:ext cx="4480560" cy="654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7"/>
          <p:cNvSpPr/>
          <p:nvPr/>
        </p:nvSpPr>
        <p:spPr>
          <a:xfrm>
            <a:off x="4479487" y="90756"/>
            <a:ext cx="5328592" cy="836712"/>
          </a:xfrm>
          <a:custGeom>
            <a:avLst/>
            <a:gdLst>
              <a:gd name="connsiteX0" fmla="*/ 0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0 w 5673080"/>
              <a:gd name="connsiteY4" fmla="*/ 0 h 1052736"/>
              <a:gd name="connsiteX0" fmla="*/ 532015 w 5673080"/>
              <a:gd name="connsiteY0" fmla="*/ 33251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32015 w 5673080"/>
              <a:gd name="connsiteY4" fmla="*/ 33251 h 1052736"/>
              <a:gd name="connsiteX0" fmla="*/ 532015 w 5673080"/>
              <a:gd name="connsiteY0" fmla="*/ 0 h 1069361"/>
              <a:gd name="connsiteX1" fmla="*/ 5673080 w 5673080"/>
              <a:gd name="connsiteY1" fmla="*/ 16625 h 1069361"/>
              <a:gd name="connsiteX2" fmla="*/ 5673080 w 5673080"/>
              <a:gd name="connsiteY2" fmla="*/ 1069361 h 1069361"/>
              <a:gd name="connsiteX3" fmla="*/ 0 w 5673080"/>
              <a:gd name="connsiteY3" fmla="*/ 1069361 h 1069361"/>
              <a:gd name="connsiteX4" fmla="*/ 532015 w 5673080"/>
              <a:gd name="connsiteY4" fmla="*/ 0 h 1069361"/>
              <a:gd name="connsiteX0" fmla="*/ 598517 w 5673080"/>
              <a:gd name="connsiteY0" fmla="*/ 0 h 1052736"/>
              <a:gd name="connsiteX1" fmla="*/ 5673080 w 5673080"/>
              <a:gd name="connsiteY1" fmla="*/ 0 h 1052736"/>
              <a:gd name="connsiteX2" fmla="*/ 5673080 w 5673080"/>
              <a:gd name="connsiteY2" fmla="*/ 1052736 h 1052736"/>
              <a:gd name="connsiteX3" fmla="*/ 0 w 5673080"/>
              <a:gd name="connsiteY3" fmla="*/ 1052736 h 1052736"/>
              <a:gd name="connsiteX4" fmla="*/ 598517 w 5673080"/>
              <a:gd name="connsiteY4" fmla="*/ 0 h 105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3080" h="1052736">
                <a:moveTo>
                  <a:pt x="598517" y="0"/>
                </a:moveTo>
                <a:lnTo>
                  <a:pt x="5673080" y="0"/>
                </a:lnTo>
                <a:lnTo>
                  <a:pt x="5673080" y="1052736"/>
                </a:lnTo>
                <a:lnTo>
                  <a:pt x="0" y="1052736"/>
                </a:lnTo>
                <a:lnTo>
                  <a:pt x="598517" y="0"/>
                </a:lnTo>
                <a:close/>
              </a:path>
            </a:pathLst>
          </a:cu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Impact" panose="020B0806030902050204" pitchFamily="34" charset="0"/>
              </a:rPr>
              <a:t>P-D-C-A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934A87-6202-4B77-BF59-AFCDEEB1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7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4517" y="1600200"/>
            <a:ext cx="5435283" cy="33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85800" y="228600"/>
            <a:ext cx="8382000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Pendekatan</a:t>
            </a:r>
            <a:r>
              <a:rPr lang="en-US" sz="2400" b="1" dirty="0">
                <a:solidFill>
                  <a:schemeClr val="bg1"/>
                </a:solidFill>
              </a:rPr>
              <a:t> PDCA (Plan Do Check Action) </a:t>
            </a:r>
            <a:r>
              <a:rPr lang="en-US" sz="2400" b="1" dirty="0" err="1">
                <a:solidFill>
                  <a:schemeClr val="bg1"/>
                </a:solidFill>
              </a:rPr>
              <a:t>Dalam</a:t>
            </a:r>
            <a:r>
              <a:rPr lang="en-US" sz="2400" b="1" dirty="0">
                <a:solidFill>
                  <a:schemeClr val="bg1"/>
                </a:solidFill>
              </a:rPr>
              <a:t> Sistem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67" t="41649" r="33264" b="10127"/>
          <a:stretch>
            <a:fillRect/>
          </a:stretch>
        </p:blipFill>
        <p:spPr bwMode="auto">
          <a:xfrm>
            <a:off x="228600" y="1447800"/>
            <a:ext cx="4094182" cy="371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43000" y="838200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PDCA ISO 14001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91440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PDCA ISO 9001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" y="5562600"/>
            <a:ext cx="8233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Baik</a:t>
            </a:r>
            <a:r>
              <a:rPr lang="en-US" sz="2400" dirty="0"/>
              <a:t> ISO 9001, IATF </a:t>
            </a:r>
            <a:r>
              <a:rPr lang="en-US" sz="2400" dirty="0" err="1"/>
              <a:t>maupun</a:t>
            </a:r>
            <a:r>
              <a:rPr lang="en-US" sz="2400" dirty="0"/>
              <a:t> ISO 14001, </a:t>
            </a:r>
          </a:p>
          <a:p>
            <a:pPr algn="ctr"/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pendekatan</a:t>
            </a:r>
            <a:r>
              <a:rPr lang="en-US" sz="2400" dirty="0"/>
              <a:t> Sistem </a:t>
            </a:r>
            <a:r>
              <a:rPr lang="en-US" sz="2400" dirty="0" err="1"/>
              <a:t>Manajemen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093A3B-D40E-4AE7-AE4D-64F1D249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8EE6F-2075-4B64-A349-3D6E7E66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9A5555-501C-4E79-8A2F-2112FC01964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A2E2EAF-3921-4166-831B-E5B38DF9F69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324586" y="178280"/>
            <a:ext cx="9239250" cy="94615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2800" u="sng" dirty="0">
                <a:solidFill>
                  <a:schemeClr val="tx1"/>
                </a:solidFill>
              </a:rPr>
              <a:t>IATF:2016 </a:t>
            </a:r>
            <a:r>
              <a:rPr lang="en-US" sz="2800" u="sng" dirty="0" err="1">
                <a:solidFill>
                  <a:schemeClr val="tx1"/>
                </a:solidFill>
              </a:rPr>
              <a:t>menambahkan</a:t>
            </a:r>
            <a:r>
              <a:rPr lang="en-US" sz="2800" u="sng" dirty="0">
                <a:solidFill>
                  <a:schemeClr val="tx1"/>
                </a:solidFill>
              </a:rPr>
              <a:t> </a:t>
            </a:r>
            <a:r>
              <a:rPr lang="en-US" sz="2800" u="sng" dirty="0" err="1">
                <a:solidFill>
                  <a:schemeClr val="tx1"/>
                </a:solidFill>
              </a:rPr>
              <a:t>persyaratan</a:t>
            </a:r>
            <a:r>
              <a:rPr lang="en-US" sz="2800" u="sng" dirty="0">
                <a:solidFill>
                  <a:schemeClr val="tx1"/>
                </a:solidFill>
              </a:rPr>
              <a:t> ISO 9001:2008 </a:t>
            </a:r>
            <a:r>
              <a:rPr lang="en-US" sz="2800" u="sng" dirty="0" err="1">
                <a:solidFill>
                  <a:schemeClr val="tx1"/>
                </a:solidFill>
              </a:rPr>
              <a:t>sesuai</a:t>
            </a:r>
            <a:r>
              <a:rPr lang="en-US" sz="2800" u="sng" dirty="0">
                <a:solidFill>
                  <a:schemeClr val="tx1"/>
                </a:solidFill>
              </a:rPr>
              <a:t> </a:t>
            </a:r>
            <a:r>
              <a:rPr lang="en-US" sz="2800" u="sng" dirty="0" err="1">
                <a:solidFill>
                  <a:schemeClr val="tx1"/>
                </a:solidFill>
              </a:rPr>
              <a:t>kebutuhan</a:t>
            </a:r>
            <a:r>
              <a:rPr lang="en-US" sz="2800" u="sng" dirty="0">
                <a:solidFill>
                  <a:schemeClr val="tx1"/>
                </a:solidFill>
              </a:rPr>
              <a:t> </a:t>
            </a:r>
            <a:r>
              <a:rPr lang="en-US" sz="2800" u="sng" dirty="0" err="1">
                <a:solidFill>
                  <a:schemeClr val="tx1"/>
                </a:solidFill>
              </a:rPr>
              <a:t>industri</a:t>
            </a:r>
            <a:r>
              <a:rPr lang="en-US" sz="2800" u="sng" dirty="0">
                <a:solidFill>
                  <a:schemeClr val="tx1"/>
                </a:solidFill>
              </a:rPr>
              <a:t> </a:t>
            </a:r>
            <a:r>
              <a:rPr lang="en-US" sz="2800" u="sng" dirty="0" err="1">
                <a:solidFill>
                  <a:schemeClr val="tx1"/>
                </a:solidFill>
              </a:rPr>
              <a:t>otomotif</a:t>
            </a:r>
            <a:r>
              <a:rPr lang="en-US" sz="2800" u="sng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34823" name="Oval 6"/>
          <p:cNvSpPr>
            <a:spLocks noChangeArrowheads="1"/>
          </p:cNvSpPr>
          <p:nvPr/>
        </p:nvSpPr>
        <p:spPr bwMode="auto">
          <a:xfrm>
            <a:off x="2719647" y="1205540"/>
            <a:ext cx="1816100" cy="703263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 sz="1600"/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2775053" y="1385858"/>
            <a:ext cx="1705677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n-US" sz="1600" dirty="0"/>
              <a:t>ISO 9001:2015</a:t>
            </a:r>
          </a:p>
        </p:txBody>
      </p:sp>
      <p:grpSp>
        <p:nvGrpSpPr>
          <p:cNvPr id="2" name="Group 21"/>
          <p:cNvGrpSpPr/>
          <p:nvPr/>
        </p:nvGrpSpPr>
        <p:grpSpPr>
          <a:xfrm>
            <a:off x="4823195" y="1093643"/>
            <a:ext cx="2235201" cy="820737"/>
            <a:chOff x="2655277" y="1125539"/>
            <a:chExt cx="2063262" cy="820737"/>
          </a:xfrm>
        </p:grpSpPr>
        <p:sp>
          <p:nvSpPr>
            <p:cNvPr id="34822" name="Oval 5"/>
            <p:cNvSpPr>
              <a:spLocks noChangeArrowheads="1"/>
            </p:cNvSpPr>
            <p:nvPr/>
          </p:nvSpPr>
          <p:spPr bwMode="auto">
            <a:xfrm>
              <a:off x="2655277" y="1125539"/>
              <a:ext cx="2063262" cy="82073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825" name="Rectangle 8"/>
            <p:cNvSpPr>
              <a:spLocks noChangeArrowheads="1"/>
            </p:cNvSpPr>
            <p:nvPr/>
          </p:nvSpPr>
          <p:spPr bwMode="auto">
            <a:xfrm>
              <a:off x="3175863" y="1250469"/>
              <a:ext cx="1245902" cy="585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sz="1600" dirty="0" err="1"/>
                <a:t>Persyaratan</a:t>
              </a:r>
              <a:r>
                <a:rPr lang="en-US" sz="1600" dirty="0"/>
                <a:t> </a:t>
              </a:r>
            </a:p>
            <a:p>
              <a:pPr algn="ctr" eaLnBrk="0" hangingPunct="0"/>
              <a:r>
                <a:rPr lang="en-US" sz="1600" dirty="0" err="1"/>
                <a:t>otomotif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3" name="Group 19"/>
          <p:cNvGrpSpPr/>
          <p:nvPr/>
        </p:nvGrpSpPr>
        <p:grpSpPr>
          <a:xfrm>
            <a:off x="7386747" y="1646533"/>
            <a:ext cx="2347369" cy="926888"/>
            <a:chOff x="6167805" y="1125538"/>
            <a:chExt cx="2466097" cy="926888"/>
          </a:xfrm>
        </p:grpSpPr>
        <p:sp>
          <p:nvSpPr>
            <p:cNvPr id="34821" name="Oval 4"/>
            <p:cNvSpPr>
              <a:spLocks noChangeArrowheads="1"/>
            </p:cNvSpPr>
            <p:nvPr/>
          </p:nvSpPr>
          <p:spPr bwMode="auto">
            <a:xfrm>
              <a:off x="6167805" y="1125538"/>
              <a:ext cx="2453054" cy="762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826" name="Rectangle 9"/>
            <p:cNvSpPr>
              <a:spLocks noChangeArrowheads="1"/>
            </p:cNvSpPr>
            <p:nvPr/>
          </p:nvSpPr>
          <p:spPr bwMode="auto">
            <a:xfrm>
              <a:off x="6537220" y="1220787"/>
              <a:ext cx="2096682" cy="83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n-US" sz="1600" dirty="0" err="1"/>
                <a:t>Persyaratan</a:t>
              </a:r>
              <a:r>
                <a:rPr lang="en-US" sz="1600" dirty="0"/>
                <a:t> </a:t>
              </a:r>
            </a:p>
            <a:p>
              <a:pPr algn="ctr" eaLnBrk="0" hangingPunct="0"/>
              <a:r>
                <a:rPr lang="en-US" sz="1600" dirty="0" err="1"/>
                <a:t>Spesifik</a:t>
              </a:r>
              <a:r>
                <a:rPr lang="en-US" sz="1600" dirty="0"/>
                <a:t> </a:t>
              </a:r>
              <a:r>
                <a:rPr lang="en-US" sz="1600" dirty="0" err="1"/>
                <a:t>Pelanggan</a:t>
              </a:r>
              <a:r>
                <a:rPr lang="en-US" sz="1600" dirty="0"/>
                <a:t> </a:t>
              </a:r>
            </a:p>
            <a:p>
              <a:pPr algn="ctr" eaLnBrk="0" hangingPunct="0"/>
              <a:endParaRPr lang="en-US" sz="1600" dirty="0"/>
            </a:p>
          </p:txBody>
        </p:sp>
      </p:grpSp>
      <p:sp>
        <p:nvSpPr>
          <p:cNvPr id="34827" name="Rectangle 10"/>
          <p:cNvSpPr>
            <a:spLocks noChangeArrowheads="1"/>
          </p:cNvSpPr>
          <p:nvPr/>
        </p:nvSpPr>
        <p:spPr bwMode="auto">
          <a:xfrm>
            <a:off x="5508847" y="5187210"/>
            <a:ext cx="4238340" cy="923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b="1" dirty="0" err="1"/>
              <a:t>Sertifikasi</a:t>
            </a:r>
            <a:r>
              <a:rPr lang="en-US" b="1" dirty="0"/>
              <a:t> IATF 16949 </a:t>
            </a:r>
          </a:p>
          <a:p>
            <a:pPr marL="355600" lvl="1" indent="-176213" eaLnBrk="0" hangingPunct="0">
              <a:buFontTx/>
              <a:buChar char="•"/>
            </a:pPr>
            <a:r>
              <a:rPr lang="en-US" b="1" dirty="0"/>
              <a:t>IATF 16949 </a:t>
            </a:r>
          </a:p>
          <a:p>
            <a:pPr marL="355600" lvl="1" indent="-176213" eaLnBrk="0" hangingPunct="0">
              <a:buFontTx/>
              <a:buChar char="•"/>
            </a:pPr>
            <a:r>
              <a:rPr lang="en-US" b="1" dirty="0" err="1"/>
              <a:t>Persyaratan</a:t>
            </a:r>
            <a:r>
              <a:rPr lang="en-US" b="1" dirty="0"/>
              <a:t> </a:t>
            </a:r>
            <a:r>
              <a:rPr lang="en-US" b="1" dirty="0" err="1"/>
              <a:t>Spesifik</a:t>
            </a:r>
            <a:r>
              <a:rPr lang="en-US" b="1" dirty="0"/>
              <a:t> </a:t>
            </a:r>
            <a:r>
              <a:rPr lang="en-US" b="1" dirty="0" err="1"/>
              <a:t>Pelanggan</a:t>
            </a:r>
            <a:r>
              <a:rPr lang="en-US" b="1" dirty="0"/>
              <a:t>   </a:t>
            </a:r>
          </a:p>
        </p:txBody>
      </p:sp>
      <p:sp>
        <p:nvSpPr>
          <p:cNvPr id="34828" name="Line 11"/>
          <p:cNvSpPr>
            <a:spLocks noChangeShapeType="1"/>
          </p:cNvSpPr>
          <p:nvPr/>
        </p:nvSpPr>
        <p:spPr bwMode="auto">
          <a:xfrm>
            <a:off x="3944238" y="1885802"/>
            <a:ext cx="720798" cy="67664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Line 12"/>
          <p:cNvSpPr>
            <a:spLocks noChangeShapeType="1"/>
          </p:cNvSpPr>
          <p:nvPr/>
        </p:nvSpPr>
        <p:spPr bwMode="auto">
          <a:xfrm>
            <a:off x="6104195" y="1904079"/>
            <a:ext cx="49529" cy="371289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Line 13"/>
          <p:cNvSpPr>
            <a:spLocks noChangeShapeType="1"/>
          </p:cNvSpPr>
          <p:nvPr/>
        </p:nvSpPr>
        <p:spPr bwMode="auto">
          <a:xfrm flipH="1">
            <a:off x="8821625" y="2381693"/>
            <a:ext cx="335665" cy="250633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Oval 15"/>
          <p:cNvSpPr>
            <a:spLocks noChangeArrowheads="1"/>
          </p:cNvSpPr>
          <p:nvPr/>
        </p:nvSpPr>
        <p:spPr bwMode="auto">
          <a:xfrm>
            <a:off x="4889465" y="4663336"/>
            <a:ext cx="4751607" cy="198913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2400">
              <a:latin typeface="Arial Narrow" pitchFamily="34" charset="0"/>
            </a:endParaRPr>
          </a:p>
        </p:txBody>
      </p:sp>
      <p:sp>
        <p:nvSpPr>
          <p:cNvPr id="34820" name="Oval 3"/>
          <p:cNvSpPr>
            <a:spLocks noChangeArrowheads="1"/>
          </p:cNvSpPr>
          <p:nvPr/>
        </p:nvSpPr>
        <p:spPr bwMode="auto">
          <a:xfrm>
            <a:off x="4141420" y="2254067"/>
            <a:ext cx="4321175" cy="1989137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2400">
              <a:latin typeface="Arial Narrow" pitchFamily="34" charset="0"/>
            </a:endParaRPr>
          </a:p>
        </p:txBody>
      </p:sp>
      <p:sp>
        <p:nvSpPr>
          <p:cNvPr id="34831" name="Text Box 14"/>
          <p:cNvSpPr txBox="1">
            <a:spLocks noChangeArrowheads="1"/>
          </p:cNvSpPr>
          <p:nvPr/>
        </p:nvSpPr>
        <p:spPr bwMode="auto">
          <a:xfrm>
            <a:off x="4358907" y="2716359"/>
            <a:ext cx="423386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u="sng" dirty="0"/>
              <a:t>IATF Manual </a:t>
            </a:r>
          </a:p>
          <a:p>
            <a:pPr marL="355600" lvl="1" indent="-176213">
              <a:buFontTx/>
              <a:buChar char="•"/>
            </a:pPr>
            <a:r>
              <a:rPr lang="en-US" sz="1600" b="1" dirty="0"/>
              <a:t>ISO 9001:2015 </a:t>
            </a:r>
            <a:r>
              <a:rPr lang="en-US" sz="1600" b="1" dirty="0">
                <a:sym typeface="Wingdings" pitchFamily="2" charset="2"/>
              </a:rPr>
              <a:t> </a:t>
            </a:r>
            <a:r>
              <a:rPr lang="en-US" sz="1600" b="1" dirty="0" err="1">
                <a:sym typeface="Wingdings" pitchFamily="2" charset="2"/>
              </a:rPr>
              <a:t>lihat</a:t>
            </a:r>
            <a:r>
              <a:rPr lang="en-US" sz="1600" b="1" dirty="0">
                <a:sym typeface="Wingdings" pitchFamily="2" charset="2"/>
              </a:rPr>
              <a:t> ISO 9001:2015 </a:t>
            </a:r>
            <a:endParaRPr lang="en-US" sz="1600" b="1" dirty="0"/>
          </a:p>
          <a:p>
            <a:pPr marL="355600" lvl="1" indent="-176213">
              <a:buFontTx/>
              <a:buChar char="•"/>
            </a:pPr>
            <a:r>
              <a:rPr lang="en-US" sz="1600" b="1" dirty="0" err="1"/>
              <a:t>Persyaratan</a:t>
            </a:r>
            <a:r>
              <a:rPr lang="en-US" sz="1600" b="1" dirty="0"/>
              <a:t> </a:t>
            </a:r>
            <a:r>
              <a:rPr lang="en-US" sz="1600" b="1" dirty="0" err="1"/>
              <a:t>tambahan</a:t>
            </a:r>
            <a:r>
              <a:rPr lang="en-US" sz="1600" b="1" dirty="0"/>
              <a:t> </a:t>
            </a:r>
            <a:r>
              <a:rPr lang="en-US" sz="1600" b="1" dirty="0" err="1"/>
              <a:t>sesuai</a:t>
            </a:r>
            <a:r>
              <a:rPr lang="en-US" sz="1600" b="1" dirty="0"/>
              <a:t> </a:t>
            </a:r>
            <a:r>
              <a:rPr lang="en-US" sz="1600" b="1" dirty="0" err="1"/>
              <a:t>kebutuhan</a:t>
            </a:r>
            <a:r>
              <a:rPr lang="en-US" sz="1600" b="1" dirty="0"/>
              <a:t> </a:t>
            </a:r>
            <a:r>
              <a:rPr lang="en-US" sz="1600" b="1" dirty="0" err="1"/>
              <a:t>otomotif</a:t>
            </a:r>
            <a:r>
              <a:rPr lang="en-US" sz="1600" b="1" dirty="0"/>
              <a:t>  </a:t>
            </a:r>
          </a:p>
          <a:p>
            <a:pPr eaLnBrk="0" hangingPunct="0">
              <a:buFontTx/>
              <a:buChar char="•"/>
            </a:pPr>
            <a:endParaRPr lang="en-US" sz="1600" dirty="0"/>
          </a:p>
        </p:txBody>
      </p:sp>
      <p:sp>
        <p:nvSpPr>
          <p:cNvPr id="34833" name="Line 16"/>
          <p:cNvSpPr>
            <a:spLocks noChangeShapeType="1"/>
          </p:cNvSpPr>
          <p:nvPr/>
        </p:nvSpPr>
        <p:spPr bwMode="auto">
          <a:xfrm>
            <a:off x="6185492" y="4253025"/>
            <a:ext cx="230372" cy="49972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267" y="2214877"/>
            <a:ext cx="3962400" cy="39289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62" b="1" i="1" dirty="0">
                <a:latin typeface="Arial" panose="020B0604020202020204" pitchFamily="34" charset="0"/>
              </a:rPr>
              <a:t>6. Planning </a:t>
            </a:r>
          </a:p>
          <a:p>
            <a:endParaRPr lang="en-US" sz="1662" dirty="0">
              <a:latin typeface="Arial" panose="020B0604020202020204" pitchFamily="34" charset="0"/>
            </a:endParaRPr>
          </a:p>
          <a:p>
            <a:r>
              <a:rPr lang="en-US" sz="1662" b="1" i="1" dirty="0">
                <a:latin typeface="Arial" panose="020B0604020202020204" pitchFamily="34" charset="0"/>
              </a:rPr>
              <a:t>6.1 Actions to Address Risk and Opportunities </a:t>
            </a:r>
          </a:p>
          <a:p>
            <a:endParaRPr lang="en-US" sz="1662" b="1" i="1" dirty="0">
              <a:latin typeface="Arial" panose="020B0604020202020204" pitchFamily="34" charset="0"/>
            </a:endParaRPr>
          </a:p>
          <a:p>
            <a:r>
              <a:rPr lang="en-US" sz="1662" b="1" i="1" dirty="0">
                <a:latin typeface="Arial" panose="020B0604020202020204" pitchFamily="34" charset="0"/>
              </a:rPr>
              <a:t>6.1.1 and 6.1.2 </a:t>
            </a:r>
            <a:endParaRPr lang="en-US" sz="1662" dirty="0">
              <a:latin typeface="Arial" panose="020B0604020202020204" pitchFamily="34" charset="0"/>
            </a:endParaRPr>
          </a:p>
          <a:p>
            <a:r>
              <a:rPr lang="en-US" sz="1662" i="1" dirty="0">
                <a:latin typeface="Arial" panose="020B0604020202020204" pitchFamily="34" charset="0"/>
              </a:rPr>
              <a:t>See ISO 9001:2015 Requirements. </a:t>
            </a:r>
          </a:p>
          <a:p>
            <a:endParaRPr lang="en-US" sz="1662" b="1" i="1" dirty="0">
              <a:latin typeface="Arial" panose="020B0604020202020204" pitchFamily="34" charset="0"/>
            </a:endParaRPr>
          </a:p>
          <a:p>
            <a:r>
              <a:rPr lang="en-US" sz="1662" b="1" i="1" dirty="0">
                <a:latin typeface="Arial" panose="020B0604020202020204" pitchFamily="34" charset="0"/>
              </a:rPr>
              <a:t>6.1.2.1 Risk Analysis </a:t>
            </a:r>
            <a:endParaRPr lang="en-US" sz="1662" dirty="0">
              <a:latin typeface="Arial" panose="020B0604020202020204" pitchFamily="34" charset="0"/>
            </a:endParaRPr>
          </a:p>
          <a:p>
            <a:r>
              <a:rPr lang="en-US" sz="1662" dirty="0">
                <a:solidFill>
                  <a:srgbClr val="000000"/>
                </a:solidFill>
                <a:latin typeface="Arial" panose="020B0604020202020204" pitchFamily="34" charset="0"/>
              </a:rPr>
              <a:t>The Organization shall include in its risk analysis, at a minimum, lessons learned from product recalls, product audits, field returns and repairs, complaints, scrap, and rework. </a:t>
            </a:r>
          </a:p>
          <a:p>
            <a:endParaRPr lang="en-US" sz="1662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491AF-D93E-41FE-85AB-F513F2F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integrasi IATF 16949 dan ISO 14001 1/Rev 01(c) Copyright, Sentral Sistem Des 2017</a:t>
            </a:r>
            <a:endParaRPr lang="en-US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8243</TotalTime>
  <Words>6983</Words>
  <Application>Microsoft Office PowerPoint</Application>
  <PresentationFormat>A4 Paper (210x297 mm)</PresentationFormat>
  <Paragraphs>1178</Paragraphs>
  <Slides>69</Slides>
  <Notes>26</Notes>
  <HiddenSlides>1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15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103" baseType="lpstr">
      <vt:lpstr>Accidental Presidency</vt:lpstr>
      <vt:lpstr>Arial</vt:lpstr>
      <vt:lpstr>Arial Black</vt:lpstr>
      <vt:lpstr>Arial Narrow</vt:lpstr>
      <vt:lpstr>Berlin Sans FB</vt:lpstr>
      <vt:lpstr>Calibri</vt:lpstr>
      <vt:lpstr>Calibri Light</vt:lpstr>
      <vt:lpstr>Cambria Math</vt:lpstr>
      <vt:lpstr>Century Gothic</vt:lpstr>
      <vt:lpstr>Impact</vt:lpstr>
      <vt:lpstr>Symbol</vt:lpstr>
      <vt:lpstr>Tahoma</vt:lpstr>
      <vt:lpstr>Times New Roman</vt:lpstr>
      <vt:lpstr>Trebuchet MS</vt:lpstr>
      <vt:lpstr>Vladimir Script</vt:lpstr>
      <vt:lpstr>Wingdings</vt:lpstr>
      <vt:lpstr>Custom Design</vt:lpstr>
      <vt:lpstr>Office Theme</vt:lpstr>
      <vt:lpstr>1_Office Theme</vt:lpstr>
      <vt:lpstr>1_Custom Design</vt:lpstr>
      <vt:lpstr>2_Office Theme</vt:lpstr>
      <vt:lpstr>3_Office Theme</vt:lpstr>
      <vt:lpstr>4_Office Theme</vt:lpstr>
      <vt:lpstr>2_Custom Design</vt:lpstr>
      <vt:lpstr>3_Custom Design</vt:lpstr>
      <vt:lpstr>5_Office Theme</vt:lpstr>
      <vt:lpstr>7_Custom Design</vt:lpstr>
      <vt:lpstr>8_Office Theme</vt:lpstr>
      <vt:lpstr>6_Office Theme</vt:lpstr>
      <vt:lpstr>7_Office Theme</vt:lpstr>
      <vt:lpstr>9_Office Theme</vt:lpstr>
      <vt:lpstr>Worksheet</vt:lpstr>
      <vt:lpstr>Slide</vt:lpstr>
      <vt:lpstr>Visio</vt:lpstr>
      <vt:lpstr>PowerPoint Presentation</vt:lpstr>
      <vt:lpstr>PowerPoint Presentation</vt:lpstr>
      <vt:lpstr>PowerPoint Presentation</vt:lpstr>
      <vt:lpstr>PowerPoint Presentation</vt:lpstr>
      <vt:lpstr>Where ARE you ?</vt:lpstr>
      <vt:lpstr>PowerPoint Presentation</vt:lpstr>
      <vt:lpstr>PowerPoint Presentation</vt:lpstr>
      <vt:lpstr>PowerPoint Presentation</vt:lpstr>
      <vt:lpstr>IATF:2016 menambahkan persyaratan ISO 9001:2008 sesuai kebutuhan industri otomotif  </vt:lpstr>
      <vt:lpstr>Identifikasi Organisasi Dan Keterkaitannya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Masalah vs Proses</vt:lpstr>
      <vt:lpstr>Workshop : Identifikasi Permasalahan dan potensi permasalahan di proses </vt:lpstr>
      <vt:lpstr>Kepemimpinan dan Komitmen</vt:lpstr>
      <vt:lpstr>PowerPoint Presentation</vt:lpstr>
      <vt:lpstr>Kepemimpinan dan Komitmen</vt:lpstr>
      <vt:lpstr>PowerPoint Presentation</vt:lpstr>
      <vt:lpstr>PowerPoint Presentation</vt:lpstr>
      <vt:lpstr>Apakah risiko itu?</vt:lpstr>
      <vt:lpstr>Apakah risiko itu?</vt:lpstr>
      <vt:lpstr>Apakah risiko itu?</vt:lpstr>
      <vt:lpstr>TETAPKAN BARRIER/ PENGHALANG UNTUK RISK EVENT GANGGUAN SISTEM IT</vt:lpstr>
      <vt:lpstr>Tindakan untuk mengatasi Resiko dan Peluang (6.1)</vt:lpstr>
      <vt:lpstr>PowerPoint Presentation</vt:lpstr>
      <vt:lpstr>PowerPoint Presentation</vt:lpstr>
      <vt:lpstr>PowerPoint Presentation</vt:lpstr>
      <vt:lpstr>    Diskusi kelompok</vt:lpstr>
      <vt:lpstr>PowerPoint Presentation</vt:lpstr>
      <vt:lpstr>Sasaran Mutu &amp; Lingkungan dan Rencana Untuk Mencapai Sasaran (SMML 6.2)</vt:lpstr>
      <vt:lpstr>Sasaran Mutu dan Rencana Untuk Mencapai Sasaran </vt:lpstr>
      <vt:lpstr>Rencana Perubahan (6.3)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SMML  7.2 Kompetensi</vt:lpstr>
      <vt:lpstr>KUALIFIKASI INTERNAL AUDITOR (IATF 7.2.3)</vt:lpstr>
      <vt:lpstr>PowerPoint Presentation</vt:lpstr>
      <vt:lpstr>PowerPoint Presentation</vt:lpstr>
      <vt:lpstr>7.4 Komunikasi</vt:lpstr>
      <vt:lpstr>PowerPoint Presentation</vt:lpstr>
      <vt:lpstr>PowerPoint Presentation</vt:lpstr>
      <vt:lpstr>8. Operasi</vt:lpstr>
      <vt:lpstr>OPERASI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Kepuasan Customer (9.1.2)</vt:lpstr>
      <vt:lpstr>PowerPoint Presentation</vt:lpstr>
      <vt:lpstr>PowerPoint Presentation</vt:lpstr>
      <vt:lpstr>SMML 9.3 Tinjauan Manajemen (SMM 9.3.1, 9.3.2 &amp; 9.3.3)</vt:lpstr>
      <vt:lpstr>IATF 9.3 Tinjauan Manajemen (9.3.1 &amp; 9.3.2)</vt:lpstr>
      <vt:lpstr>10.2  Ketidaksesuaiandan Tindakan Korektif</vt:lpstr>
      <vt:lpstr>PowerPoint Presentation</vt:lpstr>
      <vt:lpstr>10.3 Peningkatan Berkelanjutan</vt:lpstr>
      <vt:lpstr>PowerPoint Presentation</vt:lpstr>
    </vt:vector>
  </TitlesOfParts>
  <Company>PT. SSPM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Sasaran Pelatihan</dc:title>
  <dc:creator>Iman</dc:creator>
  <cp:lastModifiedBy>nasrullah darsah</cp:lastModifiedBy>
  <cp:revision>620</cp:revision>
  <cp:lastPrinted>2017-05-15T10:01:05Z</cp:lastPrinted>
  <dcterms:created xsi:type="dcterms:W3CDTF">2007-03-03T15:55:14Z</dcterms:created>
  <dcterms:modified xsi:type="dcterms:W3CDTF">2019-08-21T06:17:40Z</dcterms:modified>
</cp:coreProperties>
</file>